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73" r:id="rId5"/>
    <p:sldId id="274" r:id="rId6"/>
    <p:sldId id="267" r:id="rId7"/>
    <p:sldId id="275" r:id="rId8"/>
    <p:sldId id="262" r:id="rId9"/>
    <p:sldId id="277" r:id="rId10"/>
    <p:sldId id="276" r:id="rId11"/>
    <p:sldId id="284" r:id="rId12"/>
    <p:sldId id="285" r:id="rId13"/>
    <p:sldId id="286" r:id="rId14"/>
    <p:sldId id="268" r:id="rId15"/>
    <p:sldId id="279" r:id="rId16"/>
    <p:sldId id="278" r:id="rId17"/>
    <p:sldId id="282" r:id="rId18"/>
    <p:sldId id="283" r:id="rId19"/>
    <p:sldId id="269" r:id="rId20"/>
    <p:sldId id="281" r:id="rId21"/>
    <p:sldId id="280" r:id="rId22"/>
    <p:sldId id="290" r:id="rId23"/>
    <p:sldId id="291" r:id="rId24"/>
    <p:sldId id="288" r:id="rId25"/>
    <p:sldId id="270" r:id="rId26"/>
    <p:sldId id="287" r:id="rId27"/>
    <p:sldId id="292" r:id="rId28"/>
    <p:sldId id="289" r:id="rId2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171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7300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421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424474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332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C30AF-603D-4176-A5A1-A05D98E52F1C}" type="datetimeFigureOut">
              <a:rPr lang="en-US" smtClean="0"/>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4098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CC30AF-603D-4176-A5A1-A05D98E52F1C}" type="datetimeFigureOut">
              <a:rPr lang="en-US" smtClean="0"/>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88671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CC30AF-603D-4176-A5A1-A05D98E52F1C}" type="datetimeFigureOut">
              <a:rPr lang="en-US" smtClean="0"/>
              <a:t>6/23/2018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10253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CC30AF-603D-4176-A5A1-A05D98E52F1C}" type="datetimeFigureOut">
              <a:rPr lang="en-US" smtClean="0"/>
              <a:t>6/23/2018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47840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30AF-603D-4176-A5A1-A05D98E52F1C}" type="datetimeFigureOut">
              <a:rPr lang="en-US" smtClean="0"/>
              <a:t>6/23/2018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0256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2119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1457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30AF-603D-4176-A5A1-A05D98E52F1C}" type="datetimeFigureOut">
              <a:rPr lang="en-US" smtClean="0"/>
              <a:t>6/23/2018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0DD3-35F5-46FD-8119-82F2A013040E}" type="slidenum">
              <a:rPr lang="en-US" smtClean="0"/>
              <a:t>‹#›</a:t>
            </a:fld>
            <a:endParaRPr lang="en-US"/>
          </a:p>
        </p:txBody>
      </p:sp>
    </p:spTree>
    <p:extLst>
      <p:ext uri="{BB962C8B-B14F-4D97-AF65-F5344CB8AC3E}">
        <p14:creationId xmlns:p14="http://schemas.microsoft.com/office/powerpoint/2010/main" val="277947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Deuteronomy</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marL="0" indent="0">
              <a:buNone/>
            </a:pPr>
            <a:r>
              <a:rPr lang="en-US" sz="4000" dirty="0">
                <a:latin typeface="Eras Demi ITC" panose="020B0805030504020804" pitchFamily="34" charset="0"/>
              </a:rPr>
              <a:t>Outline:</a:t>
            </a:r>
          </a:p>
          <a:p>
            <a:pPr marL="571500" indent="-571500">
              <a:buAutoNum type="romanUcPeriod"/>
            </a:pPr>
            <a:r>
              <a:rPr lang="en-US" dirty="0">
                <a:latin typeface="Eras Demi ITC" panose="020B0805030504020804" pitchFamily="34" charset="0"/>
              </a:rPr>
              <a:t>In chapters 1-4, Moses reviews some of the details of the past history of Israel.</a:t>
            </a:r>
          </a:p>
          <a:p>
            <a:pPr marL="1028700" lvl="1" indent="-571500">
              <a:buFont typeface="+mj-lt"/>
              <a:buAutoNum type="alphaUcPeriod"/>
            </a:pPr>
            <a:r>
              <a:rPr lang="en-US" dirty="0">
                <a:latin typeface="Eras Demi ITC" panose="020B0805030504020804" pitchFamily="34" charset="0"/>
              </a:rPr>
              <a:t>The Exodus</a:t>
            </a:r>
          </a:p>
          <a:p>
            <a:pPr marL="1028700" lvl="1" indent="-571500">
              <a:buFont typeface="+mj-lt"/>
              <a:buAutoNum type="alphaUcPeriod"/>
            </a:pPr>
            <a:r>
              <a:rPr lang="en-US" dirty="0">
                <a:latin typeface="Eras Demi ITC" panose="020B0805030504020804" pitchFamily="34" charset="0"/>
              </a:rPr>
              <a:t>The wandering in the wilderness. </a:t>
            </a:r>
          </a:p>
          <a:p>
            <a:pPr marL="1028700" lvl="1" indent="-571500">
              <a:buFont typeface="+mj-lt"/>
              <a:buAutoNum type="alphaUcPeriod"/>
            </a:pPr>
            <a:r>
              <a:rPr lang="en-US" dirty="0">
                <a:latin typeface="Eras Demi ITC" panose="020B0805030504020804" pitchFamily="34" charset="0"/>
              </a:rPr>
              <a:t>He then urges that they obey the Laws of God.</a:t>
            </a:r>
          </a:p>
        </p:txBody>
      </p:sp>
    </p:spTree>
    <p:extLst>
      <p:ext uri="{BB962C8B-B14F-4D97-AF65-F5344CB8AC3E}">
        <p14:creationId xmlns:p14="http://schemas.microsoft.com/office/powerpoint/2010/main" val="304500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Deuteronomy</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marL="0" indent="0">
              <a:buNone/>
            </a:pPr>
            <a:r>
              <a:rPr lang="en-US" sz="4000" dirty="0">
                <a:latin typeface="Eras Demi ITC" panose="020B0805030504020804" pitchFamily="34" charset="0"/>
              </a:rPr>
              <a:t>Outline:</a:t>
            </a:r>
          </a:p>
          <a:p>
            <a:pPr marL="571500" indent="-571500">
              <a:buAutoNum type="romanUcPeriod" startAt="2"/>
            </a:pPr>
            <a:r>
              <a:rPr lang="en-US" dirty="0">
                <a:latin typeface="Eras Demi ITC" panose="020B0805030504020804" pitchFamily="34" charset="0"/>
              </a:rPr>
              <a:t>Then, in chapters 5-28 Moses restates the Ten Commandments to the Israelites.</a:t>
            </a:r>
          </a:p>
          <a:p>
            <a:pPr marL="1028700" lvl="1" indent="-571500">
              <a:buFont typeface="+mj-lt"/>
              <a:buAutoNum type="alphaUcPeriod"/>
            </a:pPr>
            <a:r>
              <a:rPr lang="en-US" dirty="0">
                <a:latin typeface="Eras Demi ITC" panose="020B0805030504020804" pitchFamily="34" charset="0"/>
              </a:rPr>
              <a:t>Moses explains the principles and instructions for living a Godly life as God’s chosen nation.</a:t>
            </a:r>
          </a:p>
          <a:p>
            <a:pPr marL="1028700" lvl="1" indent="-571500">
              <a:buFont typeface="+mj-lt"/>
              <a:buAutoNum type="alphaUcPeriod"/>
            </a:pPr>
            <a:r>
              <a:rPr lang="en-US" dirty="0">
                <a:latin typeface="Eras Demi ITC" panose="020B0805030504020804" pitchFamily="34" charset="0"/>
              </a:rPr>
              <a:t>These include how to love the Lord, laws of worship, laws regarding relationships.</a:t>
            </a:r>
          </a:p>
          <a:p>
            <a:pPr marL="1028700" lvl="1" indent="-571500">
              <a:buFont typeface="+mj-lt"/>
              <a:buAutoNum type="alphaUcPeriod"/>
            </a:pPr>
            <a:r>
              <a:rPr lang="en-US" dirty="0">
                <a:latin typeface="Eras Demi ITC" panose="020B0805030504020804" pitchFamily="34" charset="0"/>
              </a:rPr>
              <a:t>Also the consequences and penalties if these laws are broken.</a:t>
            </a:r>
          </a:p>
        </p:txBody>
      </p:sp>
    </p:spTree>
    <p:extLst>
      <p:ext uri="{BB962C8B-B14F-4D97-AF65-F5344CB8AC3E}">
        <p14:creationId xmlns:p14="http://schemas.microsoft.com/office/powerpoint/2010/main" val="568154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Deuteronomy</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marL="0" indent="0">
              <a:buNone/>
            </a:pPr>
            <a:r>
              <a:rPr lang="en-US" sz="4000" dirty="0">
                <a:latin typeface="Eras Demi ITC" panose="020B0805030504020804" pitchFamily="34" charset="0"/>
              </a:rPr>
              <a:t>Outline:</a:t>
            </a:r>
          </a:p>
          <a:p>
            <a:pPr marL="571500" indent="-571500">
              <a:buAutoNum type="romanUcPeriod" startAt="3"/>
            </a:pPr>
            <a:r>
              <a:rPr lang="en-US" dirty="0">
                <a:latin typeface="Eras Demi ITC" panose="020B0805030504020804" pitchFamily="34" charset="0"/>
              </a:rPr>
              <a:t>Chapters 29-30 there is a move to commit themselves, as a nation, and to stand apart unto God.</a:t>
            </a:r>
          </a:p>
          <a:p>
            <a:pPr marL="1028700" lvl="1" indent="-571500">
              <a:buFont typeface="+mj-lt"/>
              <a:buAutoNum type="alphaUcPeriod"/>
            </a:pPr>
            <a:r>
              <a:rPr lang="en-US" dirty="0">
                <a:latin typeface="Eras Demi ITC" panose="020B0805030504020804" pitchFamily="34" charset="0"/>
              </a:rPr>
              <a:t>This consists of not only knowing the many laws that God has commanded.</a:t>
            </a:r>
          </a:p>
          <a:p>
            <a:pPr marL="1028700" lvl="1" indent="-571500">
              <a:buFont typeface="+mj-lt"/>
              <a:buAutoNum type="alphaUcPeriod"/>
            </a:pPr>
            <a:r>
              <a:rPr lang="en-US" dirty="0">
                <a:latin typeface="Eras Demi ITC" panose="020B0805030504020804" pitchFamily="34" charset="0"/>
              </a:rPr>
              <a:t>Also obeying them and placing God first.</a:t>
            </a:r>
          </a:p>
        </p:txBody>
      </p:sp>
    </p:spTree>
    <p:extLst>
      <p:ext uri="{BB962C8B-B14F-4D97-AF65-F5344CB8AC3E}">
        <p14:creationId xmlns:p14="http://schemas.microsoft.com/office/powerpoint/2010/main" val="1743811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Deuteronomy</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marL="0" indent="0">
              <a:buNone/>
            </a:pPr>
            <a:r>
              <a:rPr lang="en-US" sz="4000" dirty="0">
                <a:latin typeface="Eras Demi ITC" panose="020B0805030504020804" pitchFamily="34" charset="0"/>
              </a:rPr>
              <a:t>Outline:</a:t>
            </a:r>
          </a:p>
          <a:p>
            <a:pPr marL="571500" indent="-571500">
              <a:buAutoNum type="romanUcPeriod" startAt="4"/>
            </a:pPr>
            <a:r>
              <a:rPr lang="en-US" dirty="0">
                <a:latin typeface="Eras Demi ITC" panose="020B0805030504020804" pitchFamily="34" charset="0"/>
              </a:rPr>
              <a:t>Finally, in chapter 31 through 34, we see the first change in leadership in Israel.</a:t>
            </a:r>
          </a:p>
          <a:p>
            <a:pPr marL="1028700" lvl="1" indent="-571500">
              <a:buFont typeface="+mj-lt"/>
              <a:buAutoNum type="alphaUcPeriod"/>
            </a:pPr>
            <a:r>
              <a:rPr lang="en-US" dirty="0">
                <a:latin typeface="Eras Demi ITC" panose="020B0805030504020804" pitchFamily="34" charset="0"/>
              </a:rPr>
              <a:t>Moses, the one who has been leading them the entire time, hands over his authority to Joshua, and commissions him. </a:t>
            </a:r>
          </a:p>
          <a:p>
            <a:pPr marL="1028700" lvl="1" indent="-571500">
              <a:buFont typeface="+mj-lt"/>
              <a:buAutoNum type="alphaUcPeriod"/>
            </a:pPr>
            <a:r>
              <a:rPr lang="en-US" dirty="0">
                <a:latin typeface="Eras Demi ITC" panose="020B0805030504020804" pitchFamily="34" charset="0"/>
              </a:rPr>
              <a:t>Moses blesses the tribes, which reminds us of Jacob blessing his sons almost 450 years earlier. </a:t>
            </a:r>
          </a:p>
          <a:p>
            <a:pPr marL="1028700" lvl="1" indent="-571500">
              <a:buFont typeface="+mj-lt"/>
              <a:buAutoNum type="alphaUcPeriod"/>
            </a:pPr>
            <a:r>
              <a:rPr lang="en-US" dirty="0">
                <a:latin typeface="Eras Demi ITC" panose="020B0805030504020804" pitchFamily="34" charset="0"/>
              </a:rPr>
              <a:t>In the last chapter, God shows Moses the promise land, although he cannot enter it, after this, Moses the servant of the Lord dies on Mt. Nebo.</a:t>
            </a:r>
          </a:p>
        </p:txBody>
      </p:sp>
    </p:spTree>
    <p:extLst>
      <p:ext uri="{BB962C8B-B14F-4D97-AF65-F5344CB8AC3E}">
        <p14:creationId xmlns:p14="http://schemas.microsoft.com/office/powerpoint/2010/main" val="368636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Joshua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a:buFontTx/>
              <a:buChar char="-"/>
            </a:pPr>
            <a:r>
              <a:rPr lang="en-US" sz="3600" dirty="0">
                <a:latin typeface="Eras Demi ITC" panose="020B0805030504020804" pitchFamily="34" charset="0"/>
              </a:rPr>
              <a:t>The genre of the book of Joshua is Narrative History.</a:t>
            </a:r>
          </a:p>
          <a:p>
            <a:pPr>
              <a:buFontTx/>
              <a:buChar char="-"/>
            </a:pPr>
            <a:r>
              <a:rPr lang="en-US" sz="3600" dirty="0">
                <a:latin typeface="Eras Demi ITC" panose="020B0805030504020804" pitchFamily="34" charset="0"/>
              </a:rPr>
              <a:t>The key personalities are Joshua, Rahab, </a:t>
            </a:r>
            <a:r>
              <a:rPr lang="en-US" sz="3600" dirty="0" err="1">
                <a:latin typeface="Eras Demi ITC" panose="020B0805030504020804" pitchFamily="34" charset="0"/>
              </a:rPr>
              <a:t>Achan</a:t>
            </a:r>
            <a:r>
              <a:rPr lang="en-US" sz="3600" dirty="0">
                <a:latin typeface="Eras Demi ITC" panose="020B0805030504020804" pitchFamily="34" charset="0"/>
              </a:rPr>
              <a:t>, Phinehas, and Eleazar. </a:t>
            </a:r>
          </a:p>
          <a:p>
            <a:pPr>
              <a:buFontTx/>
              <a:buChar char="-"/>
            </a:pPr>
            <a:r>
              <a:rPr lang="en-US" sz="3600" dirty="0">
                <a:latin typeface="Eras Demi ITC" panose="020B0805030504020804" pitchFamily="34" charset="0"/>
              </a:rPr>
              <a:t> It was written to assure the Israelites the Living God will reward obedience, and also to record the entrance and conquest of the promise land.</a:t>
            </a:r>
          </a:p>
        </p:txBody>
      </p:sp>
    </p:spTree>
    <p:extLst>
      <p:ext uri="{BB962C8B-B14F-4D97-AF65-F5344CB8AC3E}">
        <p14:creationId xmlns:p14="http://schemas.microsoft.com/office/powerpoint/2010/main" val="3872854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Joshua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marL="0" indent="0">
              <a:buNone/>
            </a:pPr>
            <a:r>
              <a:rPr lang="en-US" sz="3600" dirty="0">
                <a:latin typeface="Eras Demi ITC" panose="020B0805030504020804" pitchFamily="34" charset="0"/>
              </a:rPr>
              <a:t>Joshua demonstrates his faith in God as he follows the orders given to him and takes leadership of the nation. Joshua truly was “strong and courageous” (1:7).</a:t>
            </a:r>
          </a:p>
        </p:txBody>
      </p:sp>
    </p:spTree>
    <p:extLst>
      <p:ext uri="{BB962C8B-B14F-4D97-AF65-F5344CB8AC3E}">
        <p14:creationId xmlns:p14="http://schemas.microsoft.com/office/powerpoint/2010/main" val="114415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Joshua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lnSpcReduction="10000"/>
          </a:bodyPr>
          <a:lstStyle/>
          <a:p>
            <a:pPr marL="0" indent="0" defTabSz="0">
              <a:buNone/>
            </a:pPr>
            <a:r>
              <a:rPr lang="en-US" sz="4000" dirty="0">
                <a:latin typeface="Eras Demi ITC" panose="020B0805030504020804" pitchFamily="34" charset="0"/>
              </a:rPr>
              <a:t>Outline:</a:t>
            </a:r>
          </a:p>
          <a:p>
            <a:pPr marL="857250" indent="-857250" defTabSz="0">
              <a:buAutoNum type="romanUcPeriod"/>
            </a:pPr>
            <a:r>
              <a:rPr lang="en-US" sz="3600" dirty="0">
                <a:latin typeface="Eras Demi ITC" panose="020B0805030504020804" pitchFamily="34" charset="0"/>
              </a:rPr>
              <a:t>In chapters 1-4, Joshua and the Israelites enter the promise land and in doing so we read of an amazing entry.</a:t>
            </a:r>
          </a:p>
          <a:p>
            <a:pPr marL="1314450" lvl="1" indent="-857250" defTabSz="0">
              <a:buFont typeface="+mj-lt"/>
              <a:buAutoNum type="alphaUcPeriod"/>
            </a:pPr>
            <a:r>
              <a:rPr lang="en-US" sz="3200" dirty="0">
                <a:latin typeface="Eras Demi ITC" panose="020B0805030504020804" pitchFamily="34" charset="0"/>
              </a:rPr>
              <a:t>As they arrive at the Jordan River, we find details of an incredible, miraculous crossing. </a:t>
            </a:r>
          </a:p>
          <a:p>
            <a:pPr marL="1314450" lvl="1" indent="-857250" defTabSz="0">
              <a:buFont typeface="+mj-lt"/>
              <a:buAutoNum type="alphaUcPeriod"/>
            </a:pPr>
            <a:r>
              <a:rPr lang="en-US" sz="3200" dirty="0">
                <a:latin typeface="Eras Demi ITC" panose="020B0805030504020804" pitchFamily="34" charset="0"/>
              </a:rPr>
              <a:t>God shows His incredible grace to a prostitute named Rahab, the ancestress of King David.</a:t>
            </a:r>
          </a:p>
        </p:txBody>
      </p:sp>
    </p:spTree>
    <p:extLst>
      <p:ext uri="{BB962C8B-B14F-4D97-AF65-F5344CB8AC3E}">
        <p14:creationId xmlns:p14="http://schemas.microsoft.com/office/powerpoint/2010/main" val="3492657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Joshua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85000" lnSpcReduction="20000"/>
          </a:bodyPr>
          <a:lstStyle/>
          <a:p>
            <a:pPr marL="0" indent="0" defTabSz="0">
              <a:buNone/>
            </a:pPr>
            <a:r>
              <a:rPr lang="en-US" sz="4700" dirty="0">
                <a:latin typeface="Eras Demi ITC" panose="020B0805030504020804" pitchFamily="34" charset="0"/>
              </a:rPr>
              <a:t>Outline:</a:t>
            </a:r>
          </a:p>
          <a:p>
            <a:pPr marL="857250" indent="-857250" defTabSz="0">
              <a:buAutoNum type="romanUcPeriod" startAt="2"/>
            </a:pPr>
            <a:r>
              <a:rPr lang="en-US" sz="3600" dirty="0">
                <a:latin typeface="Eras Demi ITC" panose="020B0805030504020804" pitchFamily="34" charset="0"/>
              </a:rPr>
              <a:t>Then in chapters 5-12, Joshua follows God’s orders and first conquers the central of the promise land. </a:t>
            </a:r>
          </a:p>
          <a:p>
            <a:pPr marL="1314450" lvl="1" indent="-857250" defTabSz="0">
              <a:buFont typeface="+mj-lt"/>
              <a:buAutoNum type="alphaUcPeriod"/>
            </a:pPr>
            <a:r>
              <a:rPr lang="en-US" sz="3200" dirty="0">
                <a:latin typeface="Eras Demi ITC" panose="020B0805030504020804" pitchFamily="34" charset="0"/>
              </a:rPr>
              <a:t>This includes the unlikely manner in which they conquer the grand fortress of Jericho. </a:t>
            </a:r>
          </a:p>
          <a:p>
            <a:pPr marL="1314450" lvl="1" indent="-857250" defTabSz="0">
              <a:buFont typeface="+mj-lt"/>
              <a:buAutoNum type="alphaUcPeriod"/>
            </a:pPr>
            <a:r>
              <a:rPr lang="en-US" sz="3200" dirty="0">
                <a:latin typeface="Eras Demi ITC" panose="020B0805030504020804" pitchFamily="34" charset="0"/>
              </a:rPr>
              <a:t>Ai was the next town and although it took two tries, the first due to sin in the camp, on the second attempt God again moved and dominated. </a:t>
            </a:r>
          </a:p>
          <a:p>
            <a:pPr marL="1314450" lvl="1" indent="-857250" defTabSz="0">
              <a:buFont typeface="+mj-lt"/>
              <a:buAutoNum type="alphaUcPeriod"/>
            </a:pPr>
            <a:r>
              <a:rPr lang="en-US" sz="3200" dirty="0">
                <a:latin typeface="Eras Demi ITC" panose="020B0805030504020804" pitchFamily="34" charset="0"/>
              </a:rPr>
              <a:t>Next, the Israelites occupied the southern land and then the northern land to complete the occupancy; however, although they controlled the region, they never did completely conquer it.</a:t>
            </a:r>
          </a:p>
        </p:txBody>
      </p:sp>
    </p:spTree>
    <p:extLst>
      <p:ext uri="{BB962C8B-B14F-4D97-AF65-F5344CB8AC3E}">
        <p14:creationId xmlns:p14="http://schemas.microsoft.com/office/powerpoint/2010/main" val="2241372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Joshua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92500" lnSpcReduction="20000"/>
          </a:bodyPr>
          <a:lstStyle/>
          <a:p>
            <a:pPr marL="0" indent="0" defTabSz="0">
              <a:buNone/>
            </a:pPr>
            <a:r>
              <a:rPr lang="en-US" sz="4300" dirty="0">
                <a:latin typeface="Eras Demi ITC" panose="020B0805030504020804" pitchFamily="34" charset="0"/>
              </a:rPr>
              <a:t>Outline:</a:t>
            </a:r>
          </a:p>
          <a:p>
            <a:pPr marL="857250" indent="-857250" defTabSz="0">
              <a:buAutoNum type="romanUcPeriod" startAt="3"/>
            </a:pPr>
            <a:r>
              <a:rPr lang="en-US" sz="3600" dirty="0">
                <a:latin typeface="Eras Demi ITC" panose="020B0805030504020804" pitchFamily="34" charset="0"/>
              </a:rPr>
              <a:t>Finally, in chapters 13-24, the land is divided up and distributed among the tribes of Israel. </a:t>
            </a:r>
          </a:p>
          <a:p>
            <a:pPr marL="1314450" lvl="1" indent="-857250" defTabSz="0">
              <a:buFont typeface="+mj-lt"/>
              <a:buAutoNum type="alphaUcPeriod"/>
            </a:pPr>
            <a:r>
              <a:rPr lang="en-US" sz="3200" dirty="0">
                <a:latin typeface="Eras Demi ITC" panose="020B0805030504020804" pitchFamily="34" charset="0"/>
              </a:rPr>
              <a:t>Some of the larger cities are placed aside for the Levitical priests who did not receive a portion of land, due to their duties. </a:t>
            </a:r>
          </a:p>
          <a:p>
            <a:pPr marL="1314450" lvl="1" indent="-857250" defTabSz="0">
              <a:buFont typeface="+mj-lt"/>
              <a:buAutoNum type="alphaUcPeriod"/>
            </a:pPr>
            <a:r>
              <a:rPr lang="en-US" sz="3200" dirty="0">
                <a:latin typeface="Eras Demi ITC" panose="020B0805030504020804" pitchFamily="34" charset="0"/>
              </a:rPr>
              <a:t>Lastly, Joshua dies but before he passes he gives one of the greatest challenges that lasts for all generations including our own, “Choose for yourselves today whom you will serve...as for me and my house, we will serve the LORD” (24:15).</a:t>
            </a:r>
          </a:p>
        </p:txBody>
      </p:sp>
    </p:spTree>
    <p:extLst>
      <p:ext uri="{BB962C8B-B14F-4D97-AF65-F5344CB8AC3E}">
        <p14:creationId xmlns:p14="http://schemas.microsoft.com/office/powerpoint/2010/main" val="361701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Judges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a:buFontTx/>
              <a:buChar char="-"/>
            </a:pPr>
            <a:r>
              <a:rPr lang="en-US" sz="3600" dirty="0">
                <a:latin typeface="Eras Demi ITC" panose="020B0805030504020804" pitchFamily="34" charset="0"/>
              </a:rPr>
              <a:t>The book of Judges includes several interesting genres; Poetry, Riddles, and mainly Narrative History. </a:t>
            </a:r>
          </a:p>
          <a:p>
            <a:pPr>
              <a:buFontTx/>
              <a:buChar char="-"/>
            </a:pPr>
            <a:r>
              <a:rPr lang="en-US" sz="3600" dirty="0">
                <a:latin typeface="Eras Demi ITC" panose="020B0805030504020804" pitchFamily="34" charset="0"/>
              </a:rPr>
              <a:t>Its author is anonymous but it is usually assumed that Samuel, the prophet wrote it. </a:t>
            </a:r>
          </a:p>
          <a:p>
            <a:pPr>
              <a:buFontTx/>
              <a:buChar char="-"/>
            </a:pPr>
            <a:r>
              <a:rPr lang="en-US" sz="3600" dirty="0">
                <a:latin typeface="Eras Demi ITC" panose="020B0805030504020804" pitchFamily="34" charset="0"/>
              </a:rPr>
              <a:t>Key personalities include Othniel, Ehud, Deborah, Gideon, Abimelech, Jephthah, Samson, and Delilah.</a:t>
            </a:r>
          </a:p>
        </p:txBody>
      </p:sp>
    </p:spTree>
    <p:extLst>
      <p:ext uri="{BB962C8B-B14F-4D97-AF65-F5344CB8AC3E}">
        <p14:creationId xmlns:p14="http://schemas.microsoft.com/office/powerpoint/2010/main" val="3334892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Numbers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lvl="1">
              <a:buFontTx/>
              <a:buChar char="-"/>
            </a:pPr>
            <a:r>
              <a:rPr lang="en-US" sz="3200" dirty="0">
                <a:latin typeface="Eras Demi ITC" panose="020B0805030504020804" pitchFamily="34" charset="0"/>
              </a:rPr>
              <a:t>The book of numbers is largely narrative of the children of Israel that covers 38 year and nine month span.</a:t>
            </a:r>
          </a:p>
          <a:p>
            <a:pPr marL="457200" lvl="1" indent="0">
              <a:buNone/>
            </a:pPr>
            <a:endParaRPr lang="en-US" sz="3200" dirty="0">
              <a:latin typeface="Eras Demi ITC" panose="020B0805030504020804" pitchFamily="34" charset="0"/>
            </a:endParaRPr>
          </a:p>
          <a:p>
            <a:pPr lvl="1">
              <a:buFontTx/>
              <a:buChar char="-"/>
            </a:pPr>
            <a:r>
              <a:rPr lang="en-US" sz="3200" dirty="0">
                <a:latin typeface="Eras Demi ITC" panose="020B0805030504020804" pitchFamily="34" charset="0"/>
              </a:rPr>
              <a:t>It was written by Moses.</a:t>
            </a:r>
          </a:p>
          <a:p>
            <a:pPr marL="457200" lvl="1" indent="0">
              <a:buNone/>
            </a:pPr>
            <a:endParaRPr lang="en-US" sz="3200" dirty="0">
              <a:latin typeface="Eras Demi ITC" panose="020B0805030504020804" pitchFamily="34" charset="0"/>
            </a:endParaRPr>
          </a:p>
          <a:p>
            <a:pPr lvl="1">
              <a:buFontTx/>
              <a:buChar char="-"/>
            </a:pPr>
            <a:r>
              <a:rPr lang="en-US" sz="3200" dirty="0">
                <a:latin typeface="Eras Demi ITC" panose="020B0805030504020804" pitchFamily="34" charset="0"/>
              </a:rPr>
              <a:t>Key personalities include Moses, Aaron, Miriam, Joshua, Caleb, Eleazar, </a:t>
            </a:r>
            <a:r>
              <a:rPr lang="en-US" sz="3200" dirty="0" err="1">
                <a:latin typeface="Eras Demi ITC" panose="020B0805030504020804" pitchFamily="34" charset="0"/>
              </a:rPr>
              <a:t>Korah</a:t>
            </a:r>
            <a:r>
              <a:rPr lang="en-US" sz="3200" dirty="0">
                <a:latin typeface="Eras Demi ITC" panose="020B0805030504020804" pitchFamily="34" charset="0"/>
              </a:rPr>
              <a:t>, and Balaam.</a:t>
            </a:r>
          </a:p>
          <a:p>
            <a:pPr marL="457200" lvl="1"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029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Judges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a:buFontTx/>
              <a:buChar char="-"/>
            </a:pPr>
            <a:r>
              <a:rPr lang="en-US" sz="3600" dirty="0">
                <a:latin typeface="Eras Demi ITC" panose="020B0805030504020804" pitchFamily="34" charset="0"/>
              </a:rPr>
              <a:t>Its purpose was to teach Israel that God is faithful and certain to punish sin therefore each person must remain loyal and devoted to Him.</a:t>
            </a:r>
          </a:p>
          <a:p>
            <a:pPr>
              <a:buFontTx/>
              <a:buChar char="-"/>
            </a:pPr>
            <a:r>
              <a:rPr lang="en-US" sz="3600" dirty="0">
                <a:latin typeface="Eras Demi ITC" panose="020B0805030504020804" pitchFamily="34" charset="0"/>
              </a:rPr>
              <a:t>This book shows the immediate generations after the conquest of the promise land and unfortunately, the results of unfaithfulness are similar to what we have seen in the past, not good.</a:t>
            </a:r>
          </a:p>
        </p:txBody>
      </p:sp>
    </p:spTree>
    <p:extLst>
      <p:ext uri="{BB962C8B-B14F-4D97-AF65-F5344CB8AC3E}">
        <p14:creationId xmlns:p14="http://schemas.microsoft.com/office/powerpoint/2010/main" val="207203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Judges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marL="0" indent="0">
              <a:buNone/>
            </a:pPr>
            <a:r>
              <a:rPr lang="en-US" sz="4000" dirty="0">
                <a:latin typeface="Eras Demi ITC" panose="020B0805030504020804" pitchFamily="34" charset="0"/>
              </a:rPr>
              <a:t>Outline:</a:t>
            </a:r>
          </a:p>
          <a:p>
            <a:pPr marL="857250" indent="-857250">
              <a:buAutoNum type="romanUcPeriod"/>
            </a:pPr>
            <a:r>
              <a:rPr lang="en-US" sz="3600" dirty="0">
                <a:latin typeface="Eras Demi ITC" panose="020B0805030504020804" pitchFamily="34" charset="0"/>
              </a:rPr>
              <a:t>In chapters 1:1-3:6, we find that the Israelites have failed to keep their part of the covenant.</a:t>
            </a:r>
          </a:p>
          <a:p>
            <a:pPr marL="1314450" lvl="1" indent="-857250">
              <a:buFont typeface="+mj-lt"/>
              <a:buAutoNum type="alphaUcPeriod"/>
            </a:pPr>
            <a:r>
              <a:rPr lang="en-US" sz="3200" dirty="0">
                <a:latin typeface="Eras Demi ITC" panose="020B0805030504020804" pitchFamily="34" charset="0"/>
              </a:rPr>
              <a:t>They did not entirely conquer and take control of all the land that they were promised. </a:t>
            </a:r>
          </a:p>
          <a:p>
            <a:pPr marL="1314450" lvl="1" indent="-857250">
              <a:buFont typeface="+mj-lt"/>
              <a:buAutoNum type="alphaUcPeriod"/>
            </a:pPr>
            <a:r>
              <a:rPr lang="en-US" sz="3200" dirty="0">
                <a:latin typeface="Eras Demi ITC" panose="020B0805030504020804" pitchFamily="34" charset="0"/>
              </a:rPr>
              <a:t>This problem unfortunately grows wildly out of control as time goes on.</a:t>
            </a:r>
          </a:p>
        </p:txBody>
      </p:sp>
    </p:spTree>
    <p:extLst>
      <p:ext uri="{BB962C8B-B14F-4D97-AF65-F5344CB8AC3E}">
        <p14:creationId xmlns:p14="http://schemas.microsoft.com/office/powerpoint/2010/main" val="111582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Judges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92500" lnSpcReduction="20000"/>
          </a:bodyPr>
          <a:lstStyle/>
          <a:p>
            <a:pPr marL="0" indent="0">
              <a:buNone/>
            </a:pPr>
            <a:r>
              <a:rPr lang="en-US" sz="4300" dirty="0">
                <a:latin typeface="Eras Demi ITC" panose="020B0805030504020804" pitchFamily="34" charset="0"/>
              </a:rPr>
              <a:t>Outline:</a:t>
            </a:r>
          </a:p>
          <a:p>
            <a:pPr marL="857250" indent="-857250">
              <a:buAutoNum type="romanUcPeriod" startAt="2"/>
            </a:pPr>
            <a:r>
              <a:rPr lang="en-US" sz="3600" dirty="0">
                <a:latin typeface="Eras Demi ITC" panose="020B0805030504020804" pitchFamily="34" charset="0"/>
              </a:rPr>
              <a:t>From 3:7-16, God raises up judges to rescue Israel several times. </a:t>
            </a:r>
          </a:p>
          <a:p>
            <a:pPr marL="1314450" lvl="1" indent="-857250">
              <a:buFont typeface="+mj-lt"/>
              <a:buAutoNum type="alphaUcPeriod"/>
            </a:pPr>
            <a:r>
              <a:rPr lang="en-US" sz="3200" dirty="0">
                <a:latin typeface="Eras Demi ITC" panose="020B0805030504020804" pitchFamily="34" charset="0"/>
              </a:rPr>
              <a:t>A cycle of sin-rescue-worship-sin continues constantly.</a:t>
            </a:r>
          </a:p>
          <a:p>
            <a:pPr marL="1314450" lvl="1" indent="-857250">
              <a:buFont typeface="+mj-lt"/>
              <a:buAutoNum type="alphaUcPeriod"/>
            </a:pPr>
            <a:r>
              <a:rPr lang="en-US" sz="3200" dirty="0">
                <a:latin typeface="Eras Demi ITC" panose="020B0805030504020804" pitchFamily="34" charset="0"/>
              </a:rPr>
              <a:t>These rescues were temporary because we find that the nation’s obedience only lasted as long as the life of that particular judge. </a:t>
            </a:r>
          </a:p>
          <a:p>
            <a:pPr marL="1314450" lvl="1" indent="-857250">
              <a:buFont typeface="+mj-lt"/>
              <a:buAutoNum type="alphaUcPeriod"/>
            </a:pPr>
            <a:r>
              <a:rPr lang="en-US" sz="3200" dirty="0">
                <a:latin typeface="Eras Demi ITC" panose="020B0805030504020804" pitchFamily="34" charset="0"/>
              </a:rPr>
              <a:t>Out of the 14 judges mentioned, the major judges that stand out are famous stories of Deborah, Gideon, and Samson.</a:t>
            </a:r>
          </a:p>
        </p:txBody>
      </p:sp>
    </p:spTree>
    <p:extLst>
      <p:ext uri="{BB962C8B-B14F-4D97-AF65-F5344CB8AC3E}">
        <p14:creationId xmlns:p14="http://schemas.microsoft.com/office/powerpoint/2010/main" val="2999979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Judges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77500" lnSpcReduction="20000"/>
          </a:bodyPr>
          <a:lstStyle/>
          <a:p>
            <a:pPr marL="0" indent="0">
              <a:buNone/>
            </a:pPr>
            <a:r>
              <a:rPr lang="en-US" sz="5200" dirty="0">
                <a:latin typeface="Eras Demi ITC" panose="020B0805030504020804" pitchFamily="34" charset="0"/>
              </a:rPr>
              <a:t>Outline:</a:t>
            </a:r>
          </a:p>
          <a:p>
            <a:pPr marL="857250" indent="-857250">
              <a:buAutoNum type="romanUcPeriod" startAt="3"/>
            </a:pPr>
            <a:r>
              <a:rPr lang="en-US" sz="3600" dirty="0">
                <a:latin typeface="Eras Demi ITC" panose="020B0805030504020804" pitchFamily="34" charset="0"/>
              </a:rPr>
              <a:t>In chapters 17-31, we see Israel slumping into a horrid state of moral demise and ruin.</a:t>
            </a:r>
          </a:p>
          <a:p>
            <a:pPr marL="1314450" lvl="1" indent="-857250">
              <a:buFont typeface="+mj-lt"/>
              <a:buAutoNum type="alphaUcPeriod"/>
            </a:pPr>
            <a:r>
              <a:rPr lang="en-US" sz="3200" dirty="0">
                <a:latin typeface="Eras Demi ITC" panose="020B0805030504020804" pitchFamily="34" charset="0"/>
              </a:rPr>
              <a:t>Predominantly in the tribes of Dan and Benjamin, we see how far man has really turned from the God of Abraham. </a:t>
            </a:r>
          </a:p>
          <a:p>
            <a:pPr marL="1314450" lvl="1" indent="-857250">
              <a:buFont typeface="+mj-lt"/>
              <a:buAutoNum type="alphaUcPeriod"/>
            </a:pPr>
            <a:r>
              <a:rPr lang="en-US" sz="3200" dirty="0">
                <a:latin typeface="Eras Demi ITC" panose="020B0805030504020804" pitchFamily="34" charset="0"/>
              </a:rPr>
              <a:t>The tribe of Dan had almost completely given in to the worship of idols made by a man named Micah, even to the point that they practically defend it. </a:t>
            </a:r>
          </a:p>
          <a:p>
            <a:pPr marL="1314450" lvl="1" indent="-857250">
              <a:buFont typeface="+mj-lt"/>
              <a:buAutoNum type="alphaUcPeriod"/>
            </a:pPr>
            <a:r>
              <a:rPr lang="en-US" sz="3200" dirty="0">
                <a:latin typeface="Eras Demi ITC" panose="020B0805030504020804" pitchFamily="34" charset="0"/>
              </a:rPr>
              <a:t>Later, the entire tribe of Benjamin is wiped out down to 600 men in a violent and vicious civil war. It is here we read the sad passage of truth, "In those days Israel had no king; everyone did as he saw fit" (Judges 21:25).</a:t>
            </a:r>
          </a:p>
        </p:txBody>
      </p:sp>
    </p:spTree>
    <p:extLst>
      <p:ext uri="{BB962C8B-B14F-4D97-AF65-F5344CB8AC3E}">
        <p14:creationId xmlns:p14="http://schemas.microsoft.com/office/powerpoint/2010/main" val="2382801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Ruth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92500"/>
          </a:bodyPr>
          <a:lstStyle/>
          <a:p>
            <a:pPr>
              <a:buFontTx/>
              <a:buChar char="-"/>
            </a:pPr>
            <a:r>
              <a:rPr lang="en-US" sz="3600" dirty="0">
                <a:latin typeface="Eras Demi ITC" panose="020B0805030504020804" pitchFamily="34" charset="0"/>
              </a:rPr>
              <a:t>The book of Ruth is the Narrative of a love story, yet also has some important Genealogy. </a:t>
            </a:r>
          </a:p>
          <a:p>
            <a:pPr>
              <a:buFontTx/>
              <a:buChar char="-"/>
            </a:pPr>
            <a:r>
              <a:rPr lang="en-US" sz="3600" dirty="0">
                <a:latin typeface="Eras Demi ITC" panose="020B0805030504020804" pitchFamily="34" charset="0"/>
              </a:rPr>
              <a:t>The timeline of this book is intertwined during the period of the Judges. </a:t>
            </a:r>
          </a:p>
          <a:p>
            <a:pPr>
              <a:buFontTx/>
              <a:buChar char="-"/>
            </a:pPr>
            <a:r>
              <a:rPr lang="en-US" sz="3600" dirty="0">
                <a:latin typeface="Eras Demi ITC" panose="020B0805030504020804" pitchFamily="34" charset="0"/>
              </a:rPr>
              <a:t>The author was anonymous but tradition says it was written by Samuel the prophet.</a:t>
            </a:r>
          </a:p>
          <a:p>
            <a:pPr>
              <a:buFontTx/>
              <a:buChar char="-"/>
            </a:pPr>
            <a:r>
              <a:rPr lang="en-US" sz="3600" dirty="0">
                <a:latin typeface="Eras Demi ITC" panose="020B0805030504020804" pitchFamily="34" charset="0"/>
              </a:rPr>
              <a:t>Key personalities include Ruth, Naomi, and Boaz.</a:t>
            </a:r>
          </a:p>
        </p:txBody>
      </p:sp>
    </p:spTree>
    <p:extLst>
      <p:ext uri="{BB962C8B-B14F-4D97-AF65-F5344CB8AC3E}">
        <p14:creationId xmlns:p14="http://schemas.microsoft.com/office/powerpoint/2010/main" val="336492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Ruth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a:buFontTx/>
              <a:buChar char="-"/>
            </a:pPr>
            <a:r>
              <a:rPr lang="en-US" sz="3600" dirty="0">
                <a:latin typeface="Eras Demi ITC" panose="020B0805030504020804" pitchFamily="34" charset="0"/>
              </a:rPr>
              <a:t>Its purpose was to demonstrate the kind of love, and faithfulness that God desires for us. </a:t>
            </a:r>
          </a:p>
          <a:p>
            <a:pPr>
              <a:buFontTx/>
              <a:buChar char="-"/>
            </a:pPr>
            <a:r>
              <a:rPr lang="en-US" sz="3600" dirty="0">
                <a:latin typeface="Eras Demi ITC" panose="020B0805030504020804" pitchFamily="34" charset="0"/>
              </a:rPr>
              <a:t>It shows the difference between what happens when a nation does not follow in obedience to the covenant of God (Judges), and when God’s people follow in faithfulness within the covenant (Ruth).</a:t>
            </a:r>
          </a:p>
        </p:txBody>
      </p:sp>
    </p:spTree>
    <p:extLst>
      <p:ext uri="{BB962C8B-B14F-4D97-AF65-F5344CB8AC3E}">
        <p14:creationId xmlns:p14="http://schemas.microsoft.com/office/powerpoint/2010/main" val="45037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Ruth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70000" lnSpcReduction="20000"/>
          </a:bodyPr>
          <a:lstStyle/>
          <a:p>
            <a:pPr marL="0" indent="0">
              <a:buNone/>
            </a:pPr>
            <a:r>
              <a:rPr lang="en-US" sz="5700" dirty="0">
                <a:latin typeface="Eras Demi ITC" panose="020B0805030504020804" pitchFamily="34" charset="0"/>
              </a:rPr>
              <a:t>Outline:</a:t>
            </a:r>
          </a:p>
          <a:p>
            <a:pPr marL="857250" indent="-857250">
              <a:buAutoNum type="romanUcPeriod"/>
            </a:pPr>
            <a:r>
              <a:rPr lang="en-US" sz="3600" dirty="0">
                <a:latin typeface="Eras Demi ITC" panose="020B0805030504020804" pitchFamily="34" charset="0"/>
              </a:rPr>
              <a:t>In chapter 1, Ruth remains loyal to her mother-in-law Naomi after the death of her husband and in-laws.</a:t>
            </a:r>
          </a:p>
          <a:p>
            <a:pPr marL="1314450" lvl="1" indent="-857250">
              <a:buFont typeface="+mj-lt"/>
              <a:buAutoNum type="alphaUcPeriod"/>
            </a:pPr>
            <a:r>
              <a:rPr lang="en-US" sz="3200" dirty="0">
                <a:latin typeface="Eras Demi ITC" panose="020B0805030504020804" pitchFamily="34" charset="0"/>
              </a:rPr>
              <a:t>Naomi decides to return to her home land of Bethlehem alone, however, Ruth insists on staying.</a:t>
            </a:r>
          </a:p>
          <a:p>
            <a:pPr marL="1314450" lvl="1" indent="-857250">
              <a:buFont typeface="+mj-lt"/>
              <a:buAutoNum type="alphaUcPeriod"/>
            </a:pPr>
            <a:r>
              <a:rPr lang="en-US" sz="3200" dirty="0">
                <a:latin typeface="Eras Demi ITC" panose="020B0805030504020804" pitchFamily="34" charset="0"/>
              </a:rPr>
              <a:t>She adopts Naomi’s God as her own. “But Ruth said, "Do not urge me to leave you or turn back from following you; for where you go, I will go, and where you lodge, I will lodge. Your people shall be my people, and your God, my God” (1:16).</a:t>
            </a:r>
          </a:p>
          <a:p>
            <a:pPr marL="857250" indent="-857250">
              <a:buAutoNum type="romanUcPeriod" startAt="2"/>
            </a:pPr>
            <a:r>
              <a:rPr lang="en-US" sz="3600" dirty="0">
                <a:latin typeface="Eras Demi ITC" panose="020B0805030504020804" pitchFamily="34" charset="0"/>
              </a:rPr>
              <a:t>Chapter 2 we see Ruth gleaning in the fields of Naomi’s relative Boaz.</a:t>
            </a:r>
          </a:p>
          <a:p>
            <a:pPr marL="1314450" lvl="1" indent="-857250">
              <a:buFont typeface="+mj-lt"/>
              <a:buAutoNum type="alphaUcPeriod"/>
            </a:pPr>
            <a:r>
              <a:rPr lang="en-US" sz="3200" dirty="0">
                <a:latin typeface="Eras Demi ITC" panose="020B0805030504020804" pitchFamily="34" charset="0"/>
              </a:rPr>
              <a:t>Boaz out of compassion and obedience to the law allows Ruth to glean</a:t>
            </a:r>
          </a:p>
          <a:p>
            <a:pPr marL="1314450" lvl="1" indent="-857250">
              <a:buFont typeface="+mj-lt"/>
              <a:buAutoNum type="alphaUcPeriod"/>
            </a:pPr>
            <a:r>
              <a:rPr lang="en-US" sz="3200" dirty="0">
                <a:latin typeface="Eras Demi ITC" panose="020B0805030504020804" pitchFamily="34" charset="0"/>
              </a:rPr>
              <a:t>He also leaves extra grain for her purposely.</a:t>
            </a:r>
          </a:p>
        </p:txBody>
      </p:sp>
    </p:spTree>
    <p:extLst>
      <p:ext uri="{BB962C8B-B14F-4D97-AF65-F5344CB8AC3E}">
        <p14:creationId xmlns:p14="http://schemas.microsoft.com/office/powerpoint/2010/main" val="1639394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Ruth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70000" lnSpcReduction="20000"/>
          </a:bodyPr>
          <a:lstStyle/>
          <a:p>
            <a:pPr marL="0" indent="0">
              <a:buNone/>
            </a:pPr>
            <a:r>
              <a:rPr lang="en-US" sz="5700" dirty="0">
                <a:latin typeface="Eras Demi ITC" panose="020B0805030504020804" pitchFamily="34" charset="0"/>
              </a:rPr>
              <a:t>Outline:</a:t>
            </a:r>
          </a:p>
          <a:p>
            <a:pPr marL="857250" indent="-857250">
              <a:buAutoNum type="romanUcPeriod"/>
            </a:pPr>
            <a:r>
              <a:rPr lang="en-US" sz="3600" dirty="0">
                <a:latin typeface="Eras Demi ITC" panose="020B0805030504020804" pitchFamily="34" charset="0"/>
              </a:rPr>
              <a:t>In chapter 1, Ruth remains loyal to her mother-in-law Naomi after the death of her husband and in-laws.</a:t>
            </a:r>
          </a:p>
          <a:p>
            <a:pPr marL="1314450" lvl="1" indent="-857250">
              <a:buFont typeface="+mj-lt"/>
              <a:buAutoNum type="alphaUcPeriod"/>
            </a:pPr>
            <a:r>
              <a:rPr lang="en-US" sz="3200" dirty="0">
                <a:latin typeface="Eras Demi ITC" panose="020B0805030504020804" pitchFamily="34" charset="0"/>
              </a:rPr>
              <a:t>Naomi decides to return to her home land of Bethlehem alone, however, Ruth insists on staying.</a:t>
            </a:r>
          </a:p>
          <a:p>
            <a:pPr marL="1314450" lvl="1" indent="-857250">
              <a:buFont typeface="+mj-lt"/>
              <a:buAutoNum type="alphaUcPeriod"/>
            </a:pPr>
            <a:r>
              <a:rPr lang="en-US" sz="3200" dirty="0">
                <a:latin typeface="Eras Demi ITC" panose="020B0805030504020804" pitchFamily="34" charset="0"/>
              </a:rPr>
              <a:t>She adopts Naomi’s God as her own. “But Ruth said, "Do not urge me to leave you or turn back from following you; for where you go, I will go, and where you lodge, I will lodge. Your people shall be my people, and your God, my God” (1:16).</a:t>
            </a:r>
          </a:p>
          <a:p>
            <a:pPr marL="857250" indent="-857250">
              <a:buAutoNum type="romanUcPeriod" startAt="2"/>
            </a:pPr>
            <a:r>
              <a:rPr lang="en-US" sz="3600" dirty="0">
                <a:latin typeface="Eras Demi ITC" panose="020B0805030504020804" pitchFamily="34" charset="0"/>
              </a:rPr>
              <a:t>Chapter 2 we see Ruth gleaning in the fields of Naomi’s relative Boaz.</a:t>
            </a:r>
          </a:p>
          <a:p>
            <a:pPr marL="1314450" lvl="1" indent="-857250">
              <a:buFont typeface="+mj-lt"/>
              <a:buAutoNum type="alphaUcPeriod"/>
            </a:pPr>
            <a:r>
              <a:rPr lang="en-US" sz="3200" dirty="0">
                <a:latin typeface="Eras Demi ITC" panose="020B0805030504020804" pitchFamily="34" charset="0"/>
              </a:rPr>
              <a:t>Boaz out of compassion and obedience to the law allows Ruth to glean</a:t>
            </a:r>
          </a:p>
          <a:p>
            <a:pPr marL="1314450" lvl="1" indent="-857250">
              <a:buFont typeface="+mj-lt"/>
              <a:buAutoNum type="alphaUcPeriod"/>
            </a:pPr>
            <a:r>
              <a:rPr lang="en-US" sz="3200" dirty="0">
                <a:latin typeface="Eras Demi ITC" panose="020B0805030504020804" pitchFamily="34" charset="0"/>
              </a:rPr>
              <a:t>He also leaves extra grain for her purposely.</a:t>
            </a:r>
          </a:p>
        </p:txBody>
      </p:sp>
    </p:spTree>
    <p:extLst>
      <p:ext uri="{BB962C8B-B14F-4D97-AF65-F5344CB8AC3E}">
        <p14:creationId xmlns:p14="http://schemas.microsoft.com/office/powerpoint/2010/main" val="2194823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Ruth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fontScale="85000" lnSpcReduction="10000"/>
          </a:bodyPr>
          <a:lstStyle/>
          <a:p>
            <a:pPr marL="0" indent="0">
              <a:buNone/>
            </a:pPr>
            <a:r>
              <a:rPr lang="en-US" sz="4700" dirty="0">
                <a:latin typeface="Eras Demi ITC" panose="020B0805030504020804" pitchFamily="34" charset="0"/>
              </a:rPr>
              <a:t>Outline:</a:t>
            </a:r>
          </a:p>
          <a:p>
            <a:pPr marL="857250" indent="-857250">
              <a:buAutoNum type="romanUcPeriod" startAt="3"/>
            </a:pPr>
            <a:r>
              <a:rPr lang="en-US" sz="3600" dirty="0">
                <a:latin typeface="Eras Demi ITC" panose="020B0805030504020804" pitchFamily="34" charset="0"/>
              </a:rPr>
              <a:t>In chapter 3, Naomi encourages Ruth to seek marriage with Boaz as a kinsman redeemer. </a:t>
            </a:r>
          </a:p>
          <a:p>
            <a:pPr marL="1314450" lvl="1" indent="-857250">
              <a:buFont typeface="+mj-lt"/>
              <a:buAutoNum type="alphaUcPeriod"/>
            </a:pPr>
            <a:r>
              <a:rPr lang="en-US" sz="3200" dirty="0">
                <a:latin typeface="Eras Demi ITC" panose="020B0805030504020804" pitchFamily="34" charset="0"/>
              </a:rPr>
              <a:t>Ruth obeys Naomi and asks for her rights.</a:t>
            </a:r>
          </a:p>
          <a:p>
            <a:pPr marL="1314450" lvl="1" indent="-857250">
              <a:buFont typeface="+mj-lt"/>
              <a:buAutoNum type="alphaUcPeriod"/>
            </a:pPr>
            <a:r>
              <a:rPr lang="en-US" sz="3200" dirty="0">
                <a:latin typeface="Eras Demi ITC" panose="020B0805030504020804" pitchFamily="34" charset="0"/>
              </a:rPr>
              <a:t>Boaz agrees but mentions that he must first be sure there are no others with first rights.</a:t>
            </a:r>
          </a:p>
          <a:p>
            <a:pPr marL="0" indent="0">
              <a:buNone/>
            </a:pPr>
            <a:endParaRPr lang="en-US" sz="3600" dirty="0">
              <a:latin typeface="Eras Demi ITC" panose="020B0805030504020804" pitchFamily="34" charset="0"/>
            </a:endParaRPr>
          </a:p>
          <a:p>
            <a:pPr marL="857250" indent="-857250">
              <a:buAutoNum type="romanUcPeriod" startAt="4"/>
            </a:pPr>
            <a:r>
              <a:rPr lang="en-US" sz="3600" dirty="0">
                <a:latin typeface="Eras Demi ITC" panose="020B0805030504020804" pitchFamily="34" charset="0"/>
              </a:rPr>
              <a:t>Chapter 4 Boaz and Ruth are married and Ruth conceives a son named Obed, the grandfather of the great King David, in the lineage of Christ our Messiah.</a:t>
            </a:r>
          </a:p>
          <a:p>
            <a:pPr marL="0" indent="0">
              <a:buNone/>
            </a:pPr>
            <a:endParaRPr lang="en-US" sz="3600" dirty="0">
              <a:latin typeface="Eras Demi ITC" panose="020B0805030504020804" pitchFamily="34" charset="0"/>
            </a:endParaRPr>
          </a:p>
        </p:txBody>
      </p:sp>
    </p:spTree>
    <p:extLst>
      <p:ext uri="{BB962C8B-B14F-4D97-AF65-F5344CB8AC3E}">
        <p14:creationId xmlns:p14="http://schemas.microsoft.com/office/powerpoint/2010/main" val="4183447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Numbers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50730"/>
            <a:ext cx="8801100" cy="5275384"/>
          </a:xfrm>
        </p:spPr>
        <p:txBody>
          <a:bodyPr>
            <a:normAutofit/>
          </a:bodyPr>
          <a:lstStyle/>
          <a:p>
            <a:pPr lvl="1">
              <a:buFontTx/>
              <a:buChar char="-"/>
            </a:pPr>
            <a:r>
              <a:rPr lang="en-US" sz="3200" dirty="0">
                <a:latin typeface="Eras Demi ITC" panose="020B0805030504020804" pitchFamily="34" charset="0"/>
              </a:rPr>
              <a:t>The purpose of the book of Numbers is to tell about how Israel prepared to enter the promise land.</a:t>
            </a:r>
          </a:p>
          <a:p>
            <a:pPr lvl="1">
              <a:buFontTx/>
              <a:buChar char="-"/>
            </a:pPr>
            <a:endParaRPr lang="en-US" sz="3200" dirty="0">
              <a:latin typeface="Eras Demi ITC" panose="020B0805030504020804" pitchFamily="34" charset="0"/>
            </a:endParaRPr>
          </a:p>
          <a:p>
            <a:pPr lvl="1">
              <a:buFontTx/>
              <a:buChar char="-"/>
            </a:pPr>
            <a:r>
              <a:rPr lang="en-US" sz="3200" dirty="0">
                <a:latin typeface="Eras Demi ITC" panose="020B0805030504020804" pitchFamily="34" charset="0"/>
              </a:rPr>
              <a:t>However, they sinned and were punished. </a:t>
            </a:r>
          </a:p>
          <a:p>
            <a:pPr marL="457200" lvl="1" indent="0">
              <a:buNone/>
            </a:pPr>
            <a:endParaRPr lang="en-US" sz="3200" dirty="0">
              <a:latin typeface="Eras Demi ITC" panose="020B0805030504020804" pitchFamily="34" charset="0"/>
            </a:endParaRPr>
          </a:p>
          <a:p>
            <a:pPr lvl="1">
              <a:buFontTx/>
              <a:buChar char="-"/>
            </a:pPr>
            <a:r>
              <a:rPr lang="en-US" sz="3200" dirty="0">
                <a:latin typeface="Eras Demi ITC" panose="020B0805030504020804" pitchFamily="34" charset="0"/>
              </a:rPr>
              <a:t>It describes Moses taking two population censuses, hence the name Numbers.</a:t>
            </a:r>
          </a:p>
          <a:p>
            <a:pPr marL="457200" lvl="1"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4076618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Numbers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50730"/>
            <a:ext cx="8801100" cy="5275384"/>
          </a:xfrm>
        </p:spPr>
        <p:txBody>
          <a:bodyPr>
            <a:normAutofit lnSpcReduction="10000"/>
          </a:bodyPr>
          <a:lstStyle/>
          <a:p>
            <a:pPr marL="0" lvl="1" indent="0">
              <a:buNone/>
            </a:pPr>
            <a:r>
              <a:rPr lang="en-US" sz="4000" dirty="0">
                <a:latin typeface="Eras Demi ITC" panose="020B0805030504020804" pitchFamily="34" charset="0"/>
              </a:rPr>
              <a:t>Outline:</a:t>
            </a:r>
          </a:p>
          <a:p>
            <a:pPr marL="571500" lvl="1" indent="-571500">
              <a:buAutoNum type="romanUcPeriod"/>
            </a:pPr>
            <a:r>
              <a:rPr lang="en-US" sz="3200" dirty="0">
                <a:latin typeface="Eras Demi ITC" panose="020B0805030504020804" pitchFamily="34" charset="0"/>
              </a:rPr>
              <a:t>From chapters 1-9 the Israelites are preparing for their journey and entry into the promise land. </a:t>
            </a:r>
          </a:p>
          <a:p>
            <a:pPr marL="1028700" lvl="2" indent="-571500">
              <a:buFont typeface="+mj-lt"/>
              <a:buAutoNum type="alphaUcPeriod"/>
            </a:pPr>
            <a:r>
              <a:rPr lang="en-US" sz="2800" dirty="0">
                <a:latin typeface="Eras Demi ITC" panose="020B0805030504020804" pitchFamily="34" charset="0"/>
              </a:rPr>
              <a:t>Moses begins by taking a census of all the tribes, primarily to see how many men are available and in shape for military service.</a:t>
            </a:r>
          </a:p>
          <a:p>
            <a:pPr marL="1028700" lvl="2" indent="-571500">
              <a:buFont typeface="+mj-lt"/>
              <a:buAutoNum type="alphaUcPeriod"/>
            </a:pPr>
            <a:r>
              <a:rPr lang="en-US" sz="2800" dirty="0">
                <a:latin typeface="Eras Demi ITC" panose="020B0805030504020804" pitchFamily="34" charset="0"/>
              </a:rPr>
              <a:t>Moses dedicates the Levites and instructs the Nazirite vows and laws.</a:t>
            </a:r>
          </a:p>
          <a:p>
            <a:pPr marL="1028700" lvl="2" indent="-571500">
              <a:buFont typeface="+mj-lt"/>
              <a:buAutoNum type="alphaUcPeriod"/>
            </a:pPr>
            <a:r>
              <a:rPr lang="en-US" sz="2800" dirty="0">
                <a:latin typeface="Eras Demi ITC" panose="020B0805030504020804" pitchFamily="34" charset="0"/>
              </a:rPr>
              <a:t>During this time, the Israelites celebrate the 2nd Passover one year after their exit from bondage.</a:t>
            </a:r>
          </a:p>
          <a:p>
            <a:pPr marL="0" lvl="1"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051818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Numbers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50730"/>
            <a:ext cx="8801100" cy="5275384"/>
          </a:xfrm>
        </p:spPr>
        <p:txBody>
          <a:bodyPr>
            <a:normAutofit/>
          </a:bodyPr>
          <a:lstStyle/>
          <a:p>
            <a:pPr marL="0" lvl="1" indent="0">
              <a:buNone/>
            </a:pPr>
            <a:r>
              <a:rPr lang="en-US" sz="4000" dirty="0">
                <a:latin typeface="Eras Demi ITC" panose="020B0805030504020804" pitchFamily="34" charset="0"/>
              </a:rPr>
              <a:t>Outline:</a:t>
            </a:r>
          </a:p>
          <a:p>
            <a:pPr marL="571500" lvl="1" indent="-571500">
              <a:buAutoNum type="romanUcPeriod" startAt="2"/>
            </a:pPr>
            <a:r>
              <a:rPr lang="en-US" sz="3200" dirty="0">
                <a:latin typeface="Eras Demi ITC" panose="020B0805030504020804" pitchFamily="34" charset="0"/>
              </a:rPr>
              <a:t>In chapters 10-12, the Israelites travel from the wilderness in Sinai to approach the promise land. </a:t>
            </a:r>
          </a:p>
          <a:p>
            <a:pPr marL="1028700" lvl="2" indent="-571500">
              <a:buFont typeface="+mj-lt"/>
              <a:buAutoNum type="alphaUcPeriod"/>
            </a:pPr>
            <a:r>
              <a:rPr lang="en-US" sz="2800" dirty="0">
                <a:latin typeface="Eras Demi ITC" panose="020B0805030504020804" pitchFamily="34" charset="0"/>
              </a:rPr>
              <a:t>The people complain about their food, God gives them quail.</a:t>
            </a:r>
          </a:p>
          <a:p>
            <a:pPr marL="1028700" lvl="2" indent="-571500">
              <a:buFont typeface="+mj-lt"/>
              <a:buAutoNum type="alphaUcPeriod"/>
            </a:pPr>
            <a:r>
              <a:rPr lang="en-US" sz="2800" dirty="0">
                <a:latin typeface="Eras Demi ITC" panose="020B0805030504020804" pitchFamily="34" charset="0"/>
              </a:rPr>
              <a:t>Because of their greed, He also sends them a plague. </a:t>
            </a:r>
          </a:p>
          <a:p>
            <a:pPr marL="1028700" lvl="2" indent="-571500">
              <a:buFont typeface="+mj-lt"/>
              <a:buAutoNum type="alphaUcPeriod"/>
            </a:pPr>
            <a:r>
              <a:rPr lang="en-US" sz="2800" dirty="0">
                <a:latin typeface="Eras Demi ITC" panose="020B0805030504020804" pitchFamily="34" charset="0"/>
              </a:rPr>
              <a:t>Miriam and Aaron learn a lesson about whom God places in leadership.</a:t>
            </a:r>
          </a:p>
          <a:p>
            <a:pPr marL="0" lvl="1"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2583664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Numbers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50730"/>
            <a:ext cx="8801100" cy="5275384"/>
          </a:xfrm>
        </p:spPr>
        <p:txBody>
          <a:bodyPr>
            <a:normAutofit lnSpcReduction="10000"/>
          </a:bodyPr>
          <a:lstStyle/>
          <a:p>
            <a:pPr marL="0" lvl="1" indent="0">
              <a:buNone/>
            </a:pPr>
            <a:r>
              <a:rPr lang="en-US" sz="4000" dirty="0">
                <a:latin typeface="Eras Demi ITC" panose="020B0805030504020804" pitchFamily="34" charset="0"/>
              </a:rPr>
              <a:t>Outline:</a:t>
            </a:r>
          </a:p>
          <a:p>
            <a:pPr marL="571500" lvl="1" indent="-571500">
              <a:buAutoNum type="romanUcPeriod" startAt="3"/>
            </a:pPr>
            <a:r>
              <a:rPr lang="en-US" sz="3200" dirty="0">
                <a:latin typeface="Eras Demi ITC" panose="020B0805030504020804" pitchFamily="34" charset="0"/>
              </a:rPr>
              <a:t>In chapters 13-19, we see severe punishment for disobedience and unfaithfulness to God.</a:t>
            </a:r>
          </a:p>
          <a:p>
            <a:pPr marL="1028700" lvl="2" indent="-571500">
              <a:buFont typeface="+mj-lt"/>
              <a:buAutoNum type="alphaUcPeriod"/>
            </a:pPr>
            <a:r>
              <a:rPr lang="en-US" sz="2800" dirty="0">
                <a:latin typeface="Eras Demi ITC" panose="020B0805030504020804" pitchFamily="34" charset="0"/>
              </a:rPr>
              <a:t>Moses sends out 12 spies to perform reconnaissance on the promise land. </a:t>
            </a:r>
          </a:p>
          <a:p>
            <a:pPr marL="1028700" lvl="2" indent="-571500">
              <a:buFont typeface="+mj-lt"/>
              <a:buAutoNum type="alphaUcPeriod"/>
            </a:pPr>
            <a:r>
              <a:rPr lang="en-US" sz="2800" dirty="0">
                <a:latin typeface="Eras Demi ITC" panose="020B0805030504020804" pitchFamily="34" charset="0"/>
              </a:rPr>
              <a:t>The 12 spies return and only two of them bring good news. </a:t>
            </a:r>
          </a:p>
          <a:p>
            <a:pPr marL="1028700" lvl="2" indent="-571500">
              <a:buFont typeface="+mj-lt"/>
              <a:buAutoNum type="alphaUcPeriod"/>
            </a:pPr>
            <a:r>
              <a:rPr lang="en-US" sz="2800" dirty="0">
                <a:latin typeface="Eras Demi ITC" panose="020B0805030504020804" pitchFamily="34" charset="0"/>
              </a:rPr>
              <a:t>The people fear the occupants and rebel against taking the land. </a:t>
            </a:r>
          </a:p>
          <a:p>
            <a:pPr marL="1028700" lvl="2" indent="-571500">
              <a:buFont typeface="+mj-lt"/>
              <a:buAutoNum type="alphaUcPeriod"/>
            </a:pPr>
            <a:r>
              <a:rPr lang="en-US" sz="2800" dirty="0">
                <a:latin typeface="Eras Demi ITC" panose="020B0805030504020804" pitchFamily="34" charset="0"/>
              </a:rPr>
              <a:t>For this God punishes them and sends them into the wilderness for forty years to roam.</a:t>
            </a:r>
          </a:p>
        </p:txBody>
      </p:sp>
    </p:spTree>
    <p:extLst>
      <p:ext uri="{BB962C8B-B14F-4D97-AF65-F5344CB8AC3E}">
        <p14:creationId xmlns:p14="http://schemas.microsoft.com/office/powerpoint/2010/main" val="3693278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Numbers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50730"/>
            <a:ext cx="8801100" cy="5275384"/>
          </a:xfrm>
        </p:spPr>
        <p:txBody>
          <a:bodyPr>
            <a:normAutofit fontScale="92500" lnSpcReduction="20000"/>
          </a:bodyPr>
          <a:lstStyle/>
          <a:p>
            <a:pPr marL="0" lvl="1" indent="0">
              <a:buNone/>
            </a:pPr>
            <a:r>
              <a:rPr lang="en-US" sz="4300" dirty="0">
                <a:latin typeface="Eras Demi ITC" panose="020B0805030504020804" pitchFamily="34" charset="0"/>
              </a:rPr>
              <a:t>Outline:</a:t>
            </a:r>
          </a:p>
          <a:p>
            <a:pPr marL="571500" lvl="1" indent="-571500">
              <a:buAutoNum type="romanUcPeriod" startAt="4"/>
            </a:pPr>
            <a:r>
              <a:rPr lang="en-US" sz="3200" dirty="0">
                <a:latin typeface="Eras Demi ITC" panose="020B0805030504020804" pitchFamily="34" charset="0"/>
              </a:rPr>
              <a:t>The last chapters of Numbers, from 20-36, the new generation of Israelites again attempt to enter the land to take it as God promised. </a:t>
            </a:r>
          </a:p>
          <a:p>
            <a:pPr marL="1028700" lvl="2" indent="-571500">
              <a:buFont typeface="+mj-lt"/>
              <a:buAutoNum type="alphaUcPeriod"/>
            </a:pPr>
            <a:r>
              <a:rPr lang="en-US" sz="2800" dirty="0">
                <a:latin typeface="Eras Demi ITC" panose="020B0805030504020804" pitchFamily="34" charset="0"/>
              </a:rPr>
              <a:t>This time they easily destroy two nations that confront them as they are entering. </a:t>
            </a:r>
          </a:p>
          <a:p>
            <a:pPr marL="1028700" lvl="2" indent="-571500">
              <a:buFont typeface="+mj-lt"/>
              <a:buAutoNum type="alphaUcPeriod"/>
            </a:pPr>
            <a:r>
              <a:rPr lang="en-US" sz="2800" dirty="0" err="1">
                <a:latin typeface="Eras Demi ITC" panose="020B0805030504020804" pitchFamily="34" charset="0"/>
              </a:rPr>
              <a:t>Balak</a:t>
            </a:r>
            <a:r>
              <a:rPr lang="en-US" sz="2800" dirty="0">
                <a:latin typeface="Eras Demi ITC" panose="020B0805030504020804" pitchFamily="34" charset="0"/>
              </a:rPr>
              <a:t> uses his prophet Balaam to learn to seduce the Israelites to worship Baal. </a:t>
            </a:r>
          </a:p>
          <a:p>
            <a:pPr marL="1028700" lvl="2" indent="-571500">
              <a:buFont typeface="+mj-lt"/>
              <a:buAutoNum type="alphaUcPeriod"/>
            </a:pPr>
            <a:r>
              <a:rPr lang="en-US" sz="2800" dirty="0">
                <a:latin typeface="Eras Demi ITC" panose="020B0805030504020804" pitchFamily="34" charset="0"/>
              </a:rPr>
              <a:t>Because of this disobedience, about 24,000 people die, including Balaam.</a:t>
            </a:r>
          </a:p>
          <a:p>
            <a:pPr marL="1028700" lvl="2" indent="-571500">
              <a:buFont typeface="+mj-lt"/>
              <a:buAutoNum type="alphaUcPeriod"/>
            </a:pPr>
            <a:r>
              <a:rPr lang="en-US" sz="2800" dirty="0">
                <a:latin typeface="Eras Demi ITC" panose="020B0805030504020804" pitchFamily="34" charset="0"/>
              </a:rPr>
              <a:t>Before the book of Numbers ends, Moses again conducts a census, and Joshua assumes the leadership of Israel in place of Moses who is banned from the promise land, due to his disobedience.</a:t>
            </a:r>
          </a:p>
        </p:txBody>
      </p:sp>
    </p:spTree>
    <p:extLst>
      <p:ext uri="{BB962C8B-B14F-4D97-AF65-F5344CB8AC3E}">
        <p14:creationId xmlns:p14="http://schemas.microsoft.com/office/powerpoint/2010/main" val="3630091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Deuteronomy</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a:buFontTx/>
              <a:buChar char="-"/>
            </a:pPr>
            <a:r>
              <a:rPr lang="en-US" dirty="0">
                <a:latin typeface="Eras Demi ITC" panose="020B0805030504020804" pitchFamily="34" charset="0"/>
              </a:rPr>
              <a:t>This is book includes narrative, history, law, and a song from Moses just after he commissions Joshua.</a:t>
            </a:r>
          </a:p>
          <a:p>
            <a:pPr marL="0" indent="0">
              <a:buNone/>
            </a:pPr>
            <a:endParaRPr lang="en-US" dirty="0">
              <a:latin typeface="Eras Demi ITC" panose="020B0805030504020804" pitchFamily="34" charset="0"/>
            </a:endParaRPr>
          </a:p>
          <a:p>
            <a:pPr>
              <a:buFontTx/>
              <a:buChar char="-"/>
            </a:pPr>
            <a:r>
              <a:rPr lang="en-US" dirty="0">
                <a:latin typeface="Eras Demi ITC" panose="020B0805030504020804" pitchFamily="34" charset="0"/>
              </a:rPr>
              <a:t>This song describes the History that the Israelites had experienced. </a:t>
            </a:r>
          </a:p>
          <a:p>
            <a:pPr marL="0" indent="0">
              <a:buNone/>
            </a:pPr>
            <a:endParaRPr lang="en-US" dirty="0">
              <a:latin typeface="Eras Demi ITC" panose="020B0805030504020804" pitchFamily="34" charset="0"/>
            </a:endParaRPr>
          </a:p>
          <a:p>
            <a:pPr>
              <a:buFontTx/>
              <a:buChar char="-"/>
            </a:pPr>
            <a:r>
              <a:rPr lang="en-US" dirty="0">
                <a:latin typeface="Eras Demi ITC" panose="020B0805030504020804" pitchFamily="34" charset="0"/>
              </a:rPr>
              <a:t>The key personalities are Moses and Joshua.</a:t>
            </a:r>
          </a:p>
        </p:txBody>
      </p:sp>
    </p:spTree>
    <p:extLst>
      <p:ext uri="{BB962C8B-B14F-4D97-AF65-F5344CB8AC3E}">
        <p14:creationId xmlns:p14="http://schemas.microsoft.com/office/powerpoint/2010/main" val="295216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31886"/>
            <a:ext cx="5398480" cy="1107829"/>
          </a:xfrm>
        </p:spPr>
        <p:txBody>
          <a:bodyPr/>
          <a:lstStyle/>
          <a:p>
            <a:pPr algn="ctr"/>
            <a:r>
              <a:rPr lang="en-US" dirty="0">
                <a:latin typeface="Eras Bold ITC" panose="020B0907030504020204" pitchFamily="34" charset="0"/>
              </a:rPr>
              <a:t>Deuteronomy</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63983"/>
            <a:ext cx="8801100" cy="5275384"/>
          </a:xfrm>
        </p:spPr>
        <p:txBody>
          <a:bodyPr>
            <a:normAutofit/>
          </a:bodyPr>
          <a:lstStyle/>
          <a:p>
            <a:pPr>
              <a:buFontTx/>
              <a:buChar char="-"/>
            </a:pPr>
            <a:r>
              <a:rPr lang="en-US" dirty="0">
                <a:latin typeface="Eras Demi ITC" panose="020B0805030504020804" pitchFamily="34" charset="0"/>
              </a:rPr>
              <a:t>Moses wrote this book to remind the Israelites of what God had done and to remind them of what God expects of them. </a:t>
            </a:r>
          </a:p>
          <a:p>
            <a:pPr marL="0" indent="0">
              <a:buNone/>
            </a:pPr>
            <a:endParaRPr lang="en-US" dirty="0">
              <a:latin typeface="Eras Demi ITC" panose="020B0805030504020804" pitchFamily="34" charset="0"/>
            </a:endParaRPr>
          </a:p>
          <a:p>
            <a:pPr>
              <a:buFontTx/>
              <a:buChar char="-"/>
            </a:pPr>
            <a:r>
              <a:rPr lang="en-US" dirty="0">
                <a:latin typeface="Eras Demi ITC" panose="020B0805030504020804" pitchFamily="34" charset="0"/>
              </a:rPr>
              <a:t>The name literally means “Second Law” as Moses gives “the Law” for the second time.</a:t>
            </a:r>
          </a:p>
          <a:p>
            <a:pPr marL="0" indent="0">
              <a:buNone/>
            </a:pPr>
            <a:endParaRPr lang="en-US" dirty="0">
              <a:latin typeface="Eras Demi ITC" panose="020B0805030504020804" pitchFamily="34" charset="0"/>
            </a:endParaRPr>
          </a:p>
          <a:p>
            <a:pPr>
              <a:buFontTx/>
              <a:buChar char="-"/>
            </a:pPr>
            <a:r>
              <a:rPr lang="en-US" dirty="0">
                <a:latin typeface="Eras Demi ITC" panose="020B0805030504020804" pitchFamily="34" charset="0"/>
              </a:rPr>
              <a:t>The covenant is re-established.</a:t>
            </a:r>
          </a:p>
        </p:txBody>
      </p:sp>
    </p:spTree>
    <p:extLst>
      <p:ext uri="{BB962C8B-B14F-4D97-AF65-F5344CB8AC3E}">
        <p14:creationId xmlns:p14="http://schemas.microsoft.com/office/powerpoint/2010/main" val="158361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4427</TotalTime>
  <Words>1928</Words>
  <Application>Microsoft Office PowerPoint</Application>
  <PresentationFormat>On-screen Show (4:3)</PresentationFormat>
  <Paragraphs>150</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Eras Bold ITC</vt:lpstr>
      <vt:lpstr>Eras Demi ITC</vt:lpstr>
      <vt:lpstr>Office Theme</vt:lpstr>
      <vt:lpstr>PowerPoint Presentation</vt:lpstr>
      <vt:lpstr>Numbers</vt:lpstr>
      <vt:lpstr>Numbers</vt:lpstr>
      <vt:lpstr>Numbers</vt:lpstr>
      <vt:lpstr>Numbers</vt:lpstr>
      <vt:lpstr>Numbers</vt:lpstr>
      <vt:lpstr>Numbers</vt:lpstr>
      <vt:lpstr>Deuteronomy</vt:lpstr>
      <vt:lpstr>Deuteronomy</vt:lpstr>
      <vt:lpstr>Deuteronomy</vt:lpstr>
      <vt:lpstr>Deuteronomy</vt:lpstr>
      <vt:lpstr>Deuteronomy</vt:lpstr>
      <vt:lpstr>Deuteronomy</vt:lpstr>
      <vt:lpstr>Joshua</vt:lpstr>
      <vt:lpstr>Joshua</vt:lpstr>
      <vt:lpstr>Joshua</vt:lpstr>
      <vt:lpstr>Joshua</vt:lpstr>
      <vt:lpstr>Joshua</vt:lpstr>
      <vt:lpstr>Judges</vt:lpstr>
      <vt:lpstr>Judges</vt:lpstr>
      <vt:lpstr>Judges</vt:lpstr>
      <vt:lpstr>Judges</vt:lpstr>
      <vt:lpstr>Judges</vt:lpstr>
      <vt:lpstr>Ruth</vt:lpstr>
      <vt:lpstr>Ruth</vt:lpstr>
      <vt:lpstr>Ruth</vt:lpstr>
      <vt:lpstr>Ruth</vt:lpstr>
      <vt:lpstr>Ruth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56</cp:revision>
  <cp:lastPrinted>2018-06-24T12:36:40Z</cp:lastPrinted>
  <dcterms:created xsi:type="dcterms:W3CDTF">2018-05-31T15:29:11Z</dcterms:created>
  <dcterms:modified xsi:type="dcterms:W3CDTF">2018-06-24T12:43:37Z</dcterms:modified>
</cp:coreProperties>
</file>