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/>
  </p:normalViewPr>
  <p:slideViewPr>
    <p:cSldViewPr snapToGrid="0">
      <p:cViewPr varScale="1">
        <p:scale>
          <a:sx n="82" d="100"/>
          <a:sy n="82" d="100"/>
        </p:scale>
        <p:origin x="108" y="5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C30AF-603D-4176-A5A1-A05D98E52F1C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0DD3-35F5-46FD-8119-82F2A0130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002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C30AF-603D-4176-A5A1-A05D98E52F1C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0DD3-35F5-46FD-8119-82F2A0130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11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C30AF-603D-4176-A5A1-A05D98E52F1C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0DD3-35F5-46FD-8119-82F2A0130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747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C30AF-603D-4176-A5A1-A05D98E52F1C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0DD3-35F5-46FD-8119-82F2A0130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88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C30AF-603D-4176-A5A1-A05D98E52F1C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0DD3-35F5-46FD-8119-82F2A0130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67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C30AF-603D-4176-A5A1-A05D98E52F1C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0DD3-35F5-46FD-8119-82F2A0130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14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C30AF-603D-4176-A5A1-A05D98E52F1C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0DD3-35F5-46FD-8119-82F2A0130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3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C30AF-603D-4176-A5A1-A05D98E52F1C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0DD3-35F5-46FD-8119-82F2A0130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400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C30AF-603D-4176-A5A1-A05D98E52F1C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0DD3-35F5-46FD-8119-82F2A0130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667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C30AF-603D-4176-A5A1-A05D98E52F1C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0DD3-35F5-46FD-8119-82F2A0130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06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C30AF-603D-4176-A5A1-A05D98E52F1C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0DD3-35F5-46FD-8119-82F2A0130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7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C30AF-603D-4176-A5A1-A05D98E52F1C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90DD3-35F5-46FD-8119-82F2A0130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73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3851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35BEF-40D0-4FE0-A03A-FA652EAB7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9674" y="131886"/>
            <a:ext cx="5398480" cy="1107829"/>
          </a:xfrm>
        </p:spPr>
        <p:txBody>
          <a:bodyPr/>
          <a:lstStyle/>
          <a:p>
            <a:pPr algn="ctr"/>
            <a:r>
              <a:rPr lang="en-US" dirty="0">
                <a:latin typeface="Eras Bold ITC" panose="020B0907030504020204" pitchFamily="34" charset="0"/>
              </a:rPr>
              <a:t>The Pentateuch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A2C2B-537E-4FC3-9510-566818764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054" y="1450730"/>
            <a:ext cx="8801100" cy="5275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Eras Demi ITC" panose="020B0805030504020804" pitchFamily="34" charset="0"/>
              </a:rPr>
              <a:t>Authorship according to the Bible</a:t>
            </a:r>
          </a:p>
          <a:p>
            <a:pPr marL="742950" indent="-742950">
              <a:buAutoNum type="arabicPeriod"/>
            </a:pPr>
            <a:r>
              <a:rPr lang="en-US" sz="3600" dirty="0">
                <a:latin typeface="Eras Demi ITC" panose="020B0805030504020804" pitchFamily="34" charset="0"/>
              </a:rPr>
              <a:t>Moses (by inspiration 2 Pt 1:20-21)</a:t>
            </a:r>
          </a:p>
          <a:p>
            <a:pPr marL="1200150" lvl="1" indent="-742950">
              <a:buAutoNum type="alphaLcPeriod"/>
            </a:pPr>
            <a:r>
              <a:rPr lang="en-US" sz="2800" dirty="0">
                <a:latin typeface="Eras Demi ITC" panose="020B0805030504020804" pitchFamily="34" charset="0"/>
              </a:rPr>
              <a:t>Num 33:2 “Moses wrote…”</a:t>
            </a:r>
          </a:p>
          <a:p>
            <a:pPr marL="1200150" lvl="1" indent="-742950">
              <a:buAutoNum type="alphaLcPeriod"/>
            </a:pPr>
            <a:r>
              <a:rPr lang="en-US" sz="2800" dirty="0">
                <a:latin typeface="Eras Demi ITC" panose="020B0805030504020804" pitchFamily="34" charset="0"/>
              </a:rPr>
              <a:t>Law of Moses (Judges 3:4; John 8:5)</a:t>
            </a:r>
          </a:p>
          <a:p>
            <a:pPr marL="1200150" lvl="1" indent="-742950">
              <a:buAutoNum type="alphaLcPeriod"/>
            </a:pPr>
            <a:r>
              <a:rPr lang="en-US" sz="2800" dirty="0">
                <a:latin typeface="Eras Demi ITC" panose="020B0805030504020804" pitchFamily="34" charset="0"/>
              </a:rPr>
              <a:t>Jesus (Mark 12:26; Luke 22:44)</a:t>
            </a:r>
          </a:p>
          <a:p>
            <a:pPr marL="1200150" lvl="1" indent="-742950">
              <a:buAutoNum type="alphaLcPeriod"/>
            </a:pPr>
            <a:r>
              <a:rPr lang="en-US" sz="2800" dirty="0">
                <a:latin typeface="Eras Demi ITC" panose="020B0805030504020804" pitchFamily="34" charset="0"/>
              </a:rPr>
              <a:t>New Testament (Acts 7:44; Heb 7:14)</a:t>
            </a:r>
          </a:p>
          <a:p>
            <a:pPr marL="1200150" lvl="1" indent="-742950">
              <a:buFont typeface="+mj-lt"/>
              <a:buAutoNum type="alphaLcPeriod"/>
            </a:pPr>
            <a:endParaRPr lang="en-US" sz="3200" dirty="0">
              <a:latin typeface="Eras Demi ITC" panose="020B0805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27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35BEF-40D0-4FE0-A03A-FA652EAB7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9674" y="131886"/>
            <a:ext cx="5398480" cy="1107829"/>
          </a:xfrm>
        </p:spPr>
        <p:txBody>
          <a:bodyPr/>
          <a:lstStyle/>
          <a:p>
            <a:pPr algn="ctr"/>
            <a:r>
              <a:rPr lang="en-US" dirty="0">
                <a:latin typeface="Eras Bold ITC" panose="020B0907030504020204" pitchFamily="34" charset="0"/>
              </a:rPr>
              <a:t>Genesis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A2C2B-537E-4FC3-9510-566818764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054" y="1450730"/>
            <a:ext cx="8801100" cy="5275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Eras Demi ITC" panose="020B0805030504020804" pitchFamily="34" charset="0"/>
              </a:rPr>
              <a:t>Outline</a:t>
            </a:r>
          </a:p>
          <a:p>
            <a:pPr marL="857250" indent="-857250">
              <a:buAutoNum type="romanUcPeriod"/>
            </a:pPr>
            <a:r>
              <a:rPr lang="en-US" sz="3600" dirty="0">
                <a:latin typeface="Eras Demi ITC" panose="020B0805030504020804" pitchFamily="34" charset="0"/>
              </a:rPr>
              <a:t>Creation (1:1-2:3)</a:t>
            </a:r>
          </a:p>
          <a:p>
            <a:pPr marL="857250" indent="-857250">
              <a:buAutoNum type="romanUcPeriod"/>
            </a:pPr>
            <a:r>
              <a:rPr lang="en-US" sz="3600" dirty="0">
                <a:latin typeface="Eras Demi ITC" panose="020B0805030504020804" pitchFamily="34" charset="0"/>
              </a:rPr>
              <a:t>Before the Patriarchs (2:4-11:26)</a:t>
            </a:r>
          </a:p>
          <a:p>
            <a:pPr marL="1771650" lvl="2" indent="-857250">
              <a:buFont typeface="+mj-lt"/>
              <a:buAutoNum type="alphaUcPeriod"/>
            </a:pPr>
            <a:r>
              <a:rPr lang="en-US" sz="2800" dirty="0">
                <a:latin typeface="Eras Demi ITC" panose="020B0805030504020804" pitchFamily="34" charset="0"/>
              </a:rPr>
              <a:t>Account of heavens and earth (2:4-4:26)</a:t>
            </a:r>
          </a:p>
          <a:p>
            <a:pPr marL="1771650" lvl="2" indent="-857250">
              <a:buFont typeface="+mj-lt"/>
              <a:buAutoNum type="alphaUcPeriod"/>
            </a:pPr>
            <a:r>
              <a:rPr lang="en-US" sz="2800" dirty="0">
                <a:latin typeface="Eras Demi ITC" panose="020B0805030504020804" pitchFamily="34" charset="0"/>
              </a:rPr>
              <a:t>Account of Adam (5:1-6:8)</a:t>
            </a:r>
          </a:p>
          <a:p>
            <a:pPr marL="1771650" lvl="2" indent="-857250">
              <a:buFont typeface="+mj-lt"/>
              <a:buAutoNum type="alphaUcPeriod"/>
            </a:pPr>
            <a:r>
              <a:rPr lang="en-US" sz="2800" dirty="0">
                <a:latin typeface="Eras Demi ITC" panose="020B0805030504020804" pitchFamily="34" charset="0"/>
              </a:rPr>
              <a:t>Account of Noah (6:9-9:29)</a:t>
            </a:r>
          </a:p>
          <a:p>
            <a:pPr marL="1771650" lvl="2" indent="-857250">
              <a:buFont typeface="+mj-lt"/>
              <a:buAutoNum type="alphaUcPeriod"/>
            </a:pPr>
            <a:r>
              <a:rPr lang="en-US" sz="2800" dirty="0">
                <a:latin typeface="Eras Demi ITC" panose="020B0805030504020804" pitchFamily="34" charset="0"/>
              </a:rPr>
              <a:t>Account of Shem, Ham and </a:t>
            </a:r>
            <a:r>
              <a:rPr lang="en-US" sz="2800" dirty="0" err="1">
                <a:latin typeface="Eras Demi ITC" panose="020B0805030504020804" pitchFamily="34" charset="0"/>
              </a:rPr>
              <a:t>Japeth</a:t>
            </a:r>
            <a:r>
              <a:rPr lang="en-US" sz="2800" dirty="0">
                <a:latin typeface="Eras Demi ITC" panose="020B0805030504020804" pitchFamily="34" charset="0"/>
              </a:rPr>
              <a:t> (10:1-11:9)</a:t>
            </a:r>
          </a:p>
          <a:p>
            <a:pPr marL="1771650" lvl="2" indent="-857250">
              <a:buFont typeface="+mj-lt"/>
              <a:buAutoNum type="alphaUcPeriod"/>
            </a:pPr>
            <a:r>
              <a:rPr lang="en-US" sz="2800" dirty="0">
                <a:latin typeface="Eras Demi ITC" panose="020B0805030504020804" pitchFamily="34" charset="0"/>
              </a:rPr>
              <a:t>Account of Shem (11:10-26)</a:t>
            </a:r>
          </a:p>
        </p:txBody>
      </p:sp>
    </p:spTree>
    <p:extLst>
      <p:ext uri="{BB962C8B-B14F-4D97-AF65-F5344CB8AC3E}">
        <p14:creationId xmlns:p14="http://schemas.microsoft.com/office/powerpoint/2010/main" val="3809245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35BEF-40D0-4FE0-A03A-FA652EAB7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9674" y="131886"/>
            <a:ext cx="5398480" cy="1107829"/>
          </a:xfrm>
        </p:spPr>
        <p:txBody>
          <a:bodyPr/>
          <a:lstStyle/>
          <a:p>
            <a:pPr algn="ctr"/>
            <a:r>
              <a:rPr lang="en-US" dirty="0">
                <a:latin typeface="Eras Bold ITC" panose="020B0907030504020204" pitchFamily="34" charset="0"/>
              </a:rPr>
              <a:t>Genesis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A2C2B-537E-4FC3-9510-566818764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054" y="1450730"/>
            <a:ext cx="8801100" cy="52753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>
                <a:latin typeface="Eras Demi ITC" panose="020B0805030504020804" pitchFamily="34" charset="0"/>
              </a:rPr>
              <a:t>Outline</a:t>
            </a:r>
            <a:endParaRPr lang="en-US" sz="2800" dirty="0">
              <a:latin typeface="Eras Demi ITC" panose="020B0805030504020804" pitchFamily="34" charset="0"/>
            </a:endParaRPr>
          </a:p>
          <a:p>
            <a:pPr marL="857250" indent="-857250">
              <a:buFont typeface="+mj-lt"/>
              <a:buAutoNum type="romanUcPeriod" startAt="3"/>
            </a:pPr>
            <a:r>
              <a:rPr lang="en-US" sz="3600" dirty="0">
                <a:latin typeface="Eras Demi ITC" panose="020B0805030504020804" pitchFamily="34" charset="0"/>
              </a:rPr>
              <a:t>The Patriarchs to Palestine (11:27-37:1)</a:t>
            </a:r>
          </a:p>
          <a:p>
            <a:pPr marL="1771650" lvl="2" indent="-857250">
              <a:buFont typeface="+mj-lt"/>
              <a:buAutoNum type="alphaUcPeriod"/>
            </a:pPr>
            <a:r>
              <a:rPr lang="en-US" sz="2800" dirty="0">
                <a:latin typeface="Eras Demi ITC" panose="020B0805030504020804" pitchFamily="34" charset="0"/>
              </a:rPr>
              <a:t>Account of </a:t>
            </a:r>
            <a:r>
              <a:rPr lang="en-US" sz="2800" dirty="0" err="1">
                <a:latin typeface="Eras Demi ITC" panose="020B0805030504020804" pitchFamily="34" charset="0"/>
              </a:rPr>
              <a:t>Terah</a:t>
            </a:r>
            <a:r>
              <a:rPr lang="en-US" sz="2800" dirty="0">
                <a:latin typeface="Eras Demi ITC" panose="020B0805030504020804" pitchFamily="34" charset="0"/>
              </a:rPr>
              <a:t> (11:27-25:11)</a:t>
            </a:r>
          </a:p>
          <a:p>
            <a:pPr marL="1771650" lvl="2" indent="-857250">
              <a:buFont typeface="+mj-lt"/>
              <a:buAutoNum type="alphaUcPeriod"/>
            </a:pPr>
            <a:r>
              <a:rPr lang="en-US" sz="2800" dirty="0">
                <a:latin typeface="Eras Demi ITC" panose="020B0805030504020804" pitchFamily="34" charset="0"/>
              </a:rPr>
              <a:t>Account of Ishmael (25:12-18)</a:t>
            </a:r>
          </a:p>
          <a:p>
            <a:pPr marL="1771650" lvl="2" indent="-857250">
              <a:buFont typeface="+mj-lt"/>
              <a:buAutoNum type="alphaUcPeriod"/>
            </a:pPr>
            <a:r>
              <a:rPr lang="en-US" sz="2800" dirty="0">
                <a:latin typeface="Eras Demi ITC" panose="020B0805030504020804" pitchFamily="34" charset="0"/>
              </a:rPr>
              <a:t>Account of Isaac (25:19-35:29)</a:t>
            </a:r>
          </a:p>
          <a:p>
            <a:pPr marL="1771650" lvl="2" indent="-857250">
              <a:buFont typeface="+mj-lt"/>
              <a:buAutoNum type="alphaUcPeriod"/>
            </a:pPr>
            <a:r>
              <a:rPr lang="en-US" sz="2800" dirty="0">
                <a:latin typeface="Eras Demi ITC" panose="020B0805030504020804" pitchFamily="34" charset="0"/>
              </a:rPr>
              <a:t>Account of Esau (36:1-8)</a:t>
            </a:r>
          </a:p>
          <a:p>
            <a:pPr marL="1771650" lvl="2" indent="-857250">
              <a:buFont typeface="+mj-lt"/>
              <a:buAutoNum type="alphaUcPeriod"/>
            </a:pPr>
            <a:r>
              <a:rPr lang="en-US" sz="2800" dirty="0">
                <a:latin typeface="Eras Demi ITC" panose="020B0805030504020804" pitchFamily="34" charset="0"/>
              </a:rPr>
              <a:t>Account of Esau (36:9-37:1)</a:t>
            </a:r>
          </a:p>
          <a:p>
            <a:pPr marL="857250" indent="-857250">
              <a:buAutoNum type="romanUcPeriod" startAt="3"/>
            </a:pPr>
            <a:r>
              <a:rPr lang="en-US" sz="3600" dirty="0">
                <a:latin typeface="Eras Demi ITC" panose="020B0805030504020804" pitchFamily="34" charset="0"/>
              </a:rPr>
              <a:t>The Patriarchs to Egypt (37:2-50:26)</a:t>
            </a:r>
          </a:p>
          <a:p>
            <a:pPr marL="1771650" lvl="2" indent="-857250">
              <a:buFont typeface="+mj-lt"/>
              <a:buAutoNum type="alphaUcPeriod"/>
            </a:pPr>
            <a:r>
              <a:rPr lang="en-US" sz="2800" dirty="0">
                <a:latin typeface="Eras Demi ITC" panose="020B0805030504020804" pitchFamily="34" charset="0"/>
              </a:rPr>
              <a:t>Account of Jacob (37:2-50:26)</a:t>
            </a:r>
          </a:p>
          <a:p>
            <a:pPr marL="0" indent="0">
              <a:buNone/>
            </a:pPr>
            <a:endParaRPr lang="en-US" sz="3600" dirty="0">
              <a:latin typeface="Eras Demi ITC" panose="020B0805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945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35BEF-40D0-4FE0-A03A-FA652EAB7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9674" y="131886"/>
            <a:ext cx="5398480" cy="1107829"/>
          </a:xfrm>
        </p:spPr>
        <p:txBody>
          <a:bodyPr/>
          <a:lstStyle/>
          <a:p>
            <a:pPr algn="ctr"/>
            <a:r>
              <a:rPr lang="en-US" dirty="0">
                <a:latin typeface="Eras Bold ITC" panose="020B0907030504020204" pitchFamily="34" charset="0"/>
              </a:rPr>
              <a:t>Genesis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A2C2B-537E-4FC3-9510-566818764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054" y="1450730"/>
            <a:ext cx="8801100" cy="5275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Eras Demi ITC" panose="020B0805030504020804" pitchFamily="34" charset="0"/>
              </a:rPr>
              <a:t>Major Themes</a:t>
            </a:r>
          </a:p>
          <a:p>
            <a:pPr marL="742950" indent="-742950">
              <a:buAutoNum type="arabicPeriod"/>
            </a:pPr>
            <a:r>
              <a:rPr lang="en-US" sz="3600" dirty="0">
                <a:latin typeface="Eras Demi ITC" panose="020B0805030504020804" pitchFamily="34" charset="0"/>
              </a:rPr>
              <a:t>Covenant Relationship (12:1-3)</a:t>
            </a:r>
          </a:p>
          <a:p>
            <a:pPr marL="742950" indent="-742950">
              <a:buAutoNum type="arabicPeriod"/>
            </a:pPr>
            <a:r>
              <a:rPr lang="en-US" sz="3600" dirty="0">
                <a:latin typeface="Eras Demi ITC" panose="020B0805030504020804" pitchFamily="34" charset="0"/>
              </a:rPr>
              <a:t>Monotheism </a:t>
            </a:r>
          </a:p>
          <a:p>
            <a:pPr marL="742950" indent="-742950">
              <a:buAutoNum type="arabicPeriod"/>
            </a:pPr>
            <a:r>
              <a:rPr lang="en-US" sz="3600" dirty="0">
                <a:latin typeface="Eras Demi ITC" panose="020B0805030504020804" pitchFamily="34" charset="0"/>
              </a:rPr>
              <a:t>Sin (Fall 3:6, Cain 4:8, Sons of God 6:2, Flood 6:5, Babel 11:4)</a:t>
            </a:r>
          </a:p>
          <a:p>
            <a:pPr marL="742950" indent="-742950">
              <a:buAutoNum type="arabicPeriod"/>
            </a:pPr>
            <a:r>
              <a:rPr lang="en-US" sz="3600" dirty="0">
                <a:latin typeface="Eras Demi ITC" panose="020B0805030504020804" pitchFamily="34" charset="0"/>
              </a:rPr>
              <a:t>Origins </a:t>
            </a:r>
          </a:p>
        </p:txBody>
      </p:sp>
    </p:spTree>
    <p:extLst>
      <p:ext uri="{BB962C8B-B14F-4D97-AF65-F5344CB8AC3E}">
        <p14:creationId xmlns:p14="http://schemas.microsoft.com/office/powerpoint/2010/main" val="4159134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35BEF-40D0-4FE0-A03A-FA652EAB7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9674" y="131886"/>
            <a:ext cx="5398480" cy="1107829"/>
          </a:xfrm>
        </p:spPr>
        <p:txBody>
          <a:bodyPr/>
          <a:lstStyle/>
          <a:p>
            <a:pPr algn="ctr"/>
            <a:r>
              <a:rPr lang="en-US" dirty="0">
                <a:latin typeface="Eras Bold ITC" panose="020B0907030504020204" pitchFamily="34" charset="0"/>
              </a:rPr>
              <a:t>Genesis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A2C2B-537E-4FC3-9510-566818764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054" y="1450730"/>
            <a:ext cx="8801100" cy="5275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Eras Demi ITC" panose="020B0805030504020804" pitchFamily="34" charset="0"/>
              </a:rPr>
              <a:t>In the New Testament</a:t>
            </a:r>
          </a:p>
          <a:p>
            <a:pPr marL="742950" indent="-742950">
              <a:buAutoNum type="arabicPeriod"/>
            </a:pPr>
            <a:r>
              <a:rPr lang="en-US" sz="3600" dirty="0">
                <a:latin typeface="Eras Demi ITC" panose="020B0805030504020804" pitchFamily="34" charset="0"/>
              </a:rPr>
              <a:t>Chapter 3 (Revelation 21-22 “new heaven and new earth”</a:t>
            </a:r>
          </a:p>
          <a:p>
            <a:pPr marL="742950" indent="-742950">
              <a:buAutoNum type="arabicPeriod"/>
            </a:pPr>
            <a:r>
              <a:rPr lang="en-US" sz="3600" dirty="0">
                <a:latin typeface="Eras Demi ITC" panose="020B0805030504020804" pitchFamily="34" charset="0"/>
              </a:rPr>
              <a:t>3:14-15 Future deliverer (Heb 2:14-15)</a:t>
            </a:r>
          </a:p>
          <a:p>
            <a:pPr marL="742950" indent="-742950">
              <a:buAutoNum type="arabicPeriod"/>
            </a:pPr>
            <a:r>
              <a:rPr lang="en-US" sz="3600" dirty="0">
                <a:latin typeface="Eras Demi ITC" panose="020B0805030504020804" pitchFamily="34" charset="0"/>
              </a:rPr>
              <a:t>12:3 (Acts 3:25-26; Eph 1:3-14)</a:t>
            </a:r>
          </a:p>
          <a:p>
            <a:pPr marL="742950" indent="-742950">
              <a:buAutoNum type="arabicPeriod"/>
            </a:pPr>
            <a:r>
              <a:rPr lang="en-US" sz="3600" dirty="0">
                <a:latin typeface="Eras Demi ITC" panose="020B0805030504020804" pitchFamily="34" charset="0"/>
              </a:rPr>
              <a:t>50:20 (Acts 2:22-24; Rom 8:28) </a:t>
            </a:r>
          </a:p>
        </p:txBody>
      </p:sp>
    </p:spTree>
    <p:extLst>
      <p:ext uri="{BB962C8B-B14F-4D97-AF65-F5344CB8AC3E}">
        <p14:creationId xmlns:p14="http://schemas.microsoft.com/office/powerpoint/2010/main" val="1526564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35BEF-40D0-4FE0-A03A-FA652EAB7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9674" y="131886"/>
            <a:ext cx="5398480" cy="1107829"/>
          </a:xfrm>
        </p:spPr>
        <p:txBody>
          <a:bodyPr/>
          <a:lstStyle/>
          <a:p>
            <a:pPr algn="ctr"/>
            <a:r>
              <a:rPr lang="en-US" dirty="0">
                <a:latin typeface="Eras Bold ITC" panose="020B0907030504020204" pitchFamily="34" charset="0"/>
              </a:rPr>
              <a:t>This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A2C2B-537E-4FC3-9510-566818764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054" y="1450730"/>
            <a:ext cx="8801100" cy="5275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Eras Demi ITC" panose="020B0805030504020804" pitchFamily="34" charset="0"/>
              </a:rPr>
              <a:t>What is our objective?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Eras Demi ITC" panose="020B0805030504020804" pitchFamily="34" charset="0"/>
              </a:rPr>
              <a:t>To help us feel comfortable with the OT narrative.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Eras Demi ITC" panose="020B0805030504020804" pitchFamily="34" charset="0"/>
              </a:rPr>
              <a:t>To briefly introduce each book.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Eras Demi ITC" panose="020B0805030504020804" pitchFamily="34" charset="0"/>
              </a:rPr>
              <a:t>To remove the stigma of the OT.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Eras Demi ITC" panose="020B0805030504020804" pitchFamily="34" charset="0"/>
              </a:rPr>
              <a:t>To provide a context to be able to read the OT with understanding.  </a:t>
            </a:r>
          </a:p>
        </p:txBody>
      </p:sp>
    </p:spTree>
    <p:extLst>
      <p:ext uri="{BB962C8B-B14F-4D97-AF65-F5344CB8AC3E}">
        <p14:creationId xmlns:p14="http://schemas.microsoft.com/office/powerpoint/2010/main" val="1420741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35BEF-40D0-4FE0-A03A-FA652EAB7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9674" y="131886"/>
            <a:ext cx="5398480" cy="1107829"/>
          </a:xfrm>
        </p:spPr>
        <p:txBody>
          <a:bodyPr/>
          <a:lstStyle/>
          <a:p>
            <a:pPr algn="ctr"/>
            <a:r>
              <a:rPr lang="en-US" dirty="0">
                <a:latin typeface="Eras Bold ITC" panose="020B0907030504020204" pitchFamily="34" charset="0"/>
              </a:rPr>
              <a:t>The Pentateuch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A2C2B-537E-4FC3-9510-566818764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054" y="1450730"/>
            <a:ext cx="8801100" cy="5275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Eras Demi ITC" panose="020B0805030504020804" pitchFamily="34" charset="0"/>
              </a:rPr>
              <a:t>What is it?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Eras Demi ITC" panose="020B0805030504020804" pitchFamily="34" charset="0"/>
              </a:rPr>
              <a:t>This is a Greek term for the first 5 book of the OT.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Eras Demi ITC" panose="020B0805030504020804" pitchFamily="34" charset="0"/>
              </a:rPr>
              <a:t>Common referred to as “the Law” the Law of Moses” “the Book of Moses” and the Torah.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Eras Demi ITC" panose="020B0805030504020804" pitchFamily="34" charset="0"/>
              </a:rPr>
              <a:t>The Law and the Prophets </a:t>
            </a:r>
          </a:p>
        </p:txBody>
      </p:sp>
    </p:spTree>
    <p:extLst>
      <p:ext uri="{BB962C8B-B14F-4D97-AF65-F5344CB8AC3E}">
        <p14:creationId xmlns:p14="http://schemas.microsoft.com/office/powerpoint/2010/main" val="1279854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35BEF-40D0-4FE0-A03A-FA652EAB7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9674" y="131886"/>
            <a:ext cx="5398480" cy="1107829"/>
          </a:xfrm>
        </p:spPr>
        <p:txBody>
          <a:bodyPr/>
          <a:lstStyle/>
          <a:p>
            <a:pPr algn="ctr"/>
            <a:r>
              <a:rPr lang="en-US" dirty="0">
                <a:latin typeface="Eras Bold ITC" panose="020B0907030504020204" pitchFamily="34" charset="0"/>
              </a:rPr>
              <a:t>The Pentateuch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A2C2B-537E-4FC3-9510-566818764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054" y="1450730"/>
            <a:ext cx="8801100" cy="5275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Eras Demi ITC" panose="020B0805030504020804" pitchFamily="34" charset="0"/>
              </a:rPr>
              <a:t>Brief Overview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Eras Demi ITC" panose="020B0805030504020804" pitchFamily="34" charset="0"/>
              </a:rPr>
              <a:t>Genesis 1-11: Creation, fall and judgement.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Eras Demi ITC" panose="020B0805030504020804" pitchFamily="34" charset="0"/>
              </a:rPr>
              <a:t>Genesis 12-50: Covenant promise, election of Abraham, and providential preservation of his family. </a:t>
            </a:r>
          </a:p>
        </p:txBody>
      </p:sp>
    </p:spTree>
    <p:extLst>
      <p:ext uri="{BB962C8B-B14F-4D97-AF65-F5344CB8AC3E}">
        <p14:creationId xmlns:p14="http://schemas.microsoft.com/office/powerpoint/2010/main" val="1848204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35BEF-40D0-4FE0-A03A-FA652EAB7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9674" y="131886"/>
            <a:ext cx="5398480" cy="1107829"/>
          </a:xfrm>
        </p:spPr>
        <p:txBody>
          <a:bodyPr/>
          <a:lstStyle/>
          <a:p>
            <a:pPr algn="ctr"/>
            <a:r>
              <a:rPr lang="en-US" dirty="0">
                <a:latin typeface="Eras Bold ITC" panose="020B0907030504020204" pitchFamily="34" charset="0"/>
              </a:rPr>
              <a:t>The Pentateuch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A2C2B-537E-4FC3-9510-566818764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054" y="1463983"/>
            <a:ext cx="8801100" cy="52753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>
                <a:latin typeface="Eras Demi ITC" panose="020B0805030504020804" pitchFamily="34" charset="0"/>
              </a:rPr>
              <a:t>Brief Overview</a:t>
            </a:r>
          </a:p>
          <a:p>
            <a:pPr marL="742950" indent="-742950">
              <a:buFont typeface="+mj-lt"/>
              <a:buAutoNum type="arabicPeriod" startAt="3"/>
            </a:pPr>
            <a:r>
              <a:rPr lang="en-US" sz="3600" dirty="0">
                <a:latin typeface="Eras Demi ITC" panose="020B0805030504020804" pitchFamily="34" charset="0"/>
              </a:rPr>
              <a:t>Exodus: Miraculous deliverance of God’s people from bondage in Egypt, covenant relationship expanded to Israel as His people at Sinai, and the law given as a theocratic charter for Israel.</a:t>
            </a:r>
          </a:p>
          <a:p>
            <a:pPr marL="742950" indent="-742950">
              <a:buFont typeface="+mj-lt"/>
              <a:buAutoNum type="arabicPeriod" startAt="3"/>
            </a:pPr>
            <a:r>
              <a:rPr lang="en-US" sz="3600" dirty="0">
                <a:latin typeface="Eras Demi ITC" panose="020B0805030504020804" pitchFamily="34" charset="0"/>
              </a:rPr>
              <a:t>Leviticus: Expansion of covenant law for the purpose of holiness among the people of God, since He will dwell in their midst.</a:t>
            </a:r>
          </a:p>
        </p:txBody>
      </p:sp>
    </p:spTree>
    <p:extLst>
      <p:ext uri="{BB962C8B-B14F-4D97-AF65-F5344CB8AC3E}">
        <p14:creationId xmlns:p14="http://schemas.microsoft.com/office/powerpoint/2010/main" val="295216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35BEF-40D0-4FE0-A03A-FA652EAB7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9674" y="131886"/>
            <a:ext cx="5398480" cy="1107829"/>
          </a:xfrm>
        </p:spPr>
        <p:txBody>
          <a:bodyPr/>
          <a:lstStyle/>
          <a:p>
            <a:pPr algn="ctr"/>
            <a:r>
              <a:rPr lang="en-US" dirty="0">
                <a:latin typeface="Eras Bold ITC" panose="020B0907030504020204" pitchFamily="34" charset="0"/>
              </a:rPr>
              <a:t>The Pentateuch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A2C2B-537E-4FC3-9510-566818764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054" y="1450730"/>
            <a:ext cx="8801100" cy="5275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Eras Demi ITC" panose="020B0805030504020804" pitchFamily="34" charset="0"/>
              </a:rPr>
              <a:t>Brief Overview</a:t>
            </a:r>
          </a:p>
          <a:p>
            <a:pPr marL="742950" indent="-742950">
              <a:buFont typeface="+mj-lt"/>
              <a:buAutoNum type="arabicPeriod" startAt="5"/>
            </a:pPr>
            <a:r>
              <a:rPr lang="en-US" sz="3600" dirty="0">
                <a:latin typeface="Eras Demi ITC" panose="020B0805030504020804" pitchFamily="34" charset="0"/>
              </a:rPr>
              <a:t>Numbers: Purging and purifying of God’s covenant people in the Sinai wilderness wandering.</a:t>
            </a:r>
          </a:p>
          <a:p>
            <a:pPr marL="742950" indent="-742950">
              <a:buFont typeface="+mj-lt"/>
              <a:buAutoNum type="arabicPeriod" startAt="5"/>
            </a:pPr>
            <a:r>
              <a:rPr lang="en-US" sz="3600" dirty="0">
                <a:latin typeface="Eras Demi ITC" panose="020B0805030504020804" pitchFamily="34" charset="0"/>
              </a:rPr>
              <a:t>Deuteronomy: Covenant renewal and the second law giving as preparation for entry into the promised land by the second generation of God’s people. </a:t>
            </a:r>
          </a:p>
        </p:txBody>
      </p:sp>
    </p:spTree>
    <p:extLst>
      <p:ext uri="{BB962C8B-B14F-4D97-AF65-F5344CB8AC3E}">
        <p14:creationId xmlns:p14="http://schemas.microsoft.com/office/powerpoint/2010/main" val="407963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35BEF-40D0-4FE0-A03A-FA652EAB7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9674" y="131886"/>
            <a:ext cx="5398480" cy="1107829"/>
          </a:xfrm>
        </p:spPr>
        <p:txBody>
          <a:bodyPr/>
          <a:lstStyle/>
          <a:p>
            <a:pPr algn="ctr"/>
            <a:r>
              <a:rPr lang="en-US" dirty="0">
                <a:latin typeface="Eras Bold ITC" panose="020B0907030504020204" pitchFamily="34" charset="0"/>
              </a:rPr>
              <a:t>The Pentateuch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A2C2B-537E-4FC3-9510-566818764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054" y="1450730"/>
            <a:ext cx="8801100" cy="5275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Eras Demi ITC" panose="020B0805030504020804" pitchFamily="34" charset="0"/>
              </a:rPr>
              <a:t>Literature types</a:t>
            </a:r>
          </a:p>
          <a:p>
            <a:pPr marL="742950" indent="-742950">
              <a:buAutoNum type="arabicPeriod"/>
            </a:pPr>
            <a:r>
              <a:rPr lang="en-US" sz="3600" dirty="0">
                <a:latin typeface="Eras Demi ITC" panose="020B0805030504020804" pitchFamily="34" charset="0"/>
              </a:rPr>
              <a:t>Prose Narrative: 3</a:t>
            </a:r>
            <a:r>
              <a:rPr lang="en-US" sz="3600" baseline="30000" dirty="0">
                <a:latin typeface="Eras Demi ITC" panose="020B0805030504020804" pitchFamily="34" charset="0"/>
              </a:rPr>
              <a:t>rd</a:t>
            </a:r>
            <a:r>
              <a:rPr lang="en-US" sz="3600" dirty="0">
                <a:latin typeface="Eras Demi ITC" panose="020B0805030504020804" pitchFamily="34" charset="0"/>
              </a:rPr>
              <a:t> person telling of events.</a:t>
            </a:r>
          </a:p>
          <a:p>
            <a:pPr marL="742950" indent="-742950">
              <a:buAutoNum type="arabicPeriod"/>
            </a:pPr>
            <a:r>
              <a:rPr lang="en-US" sz="3600" dirty="0">
                <a:latin typeface="Eras Demi ITC" panose="020B0805030504020804" pitchFamily="34" charset="0"/>
              </a:rPr>
              <a:t>Ancient Poetry: Moses’ song Ex 15:1-20</a:t>
            </a:r>
          </a:p>
          <a:p>
            <a:pPr marL="742950" indent="-742950">
              <a:buAutoNum type="arabicPeriod"/>
            </a:pPr>
            <a:r>
              <a:rPr lang="en-US" sz="3600" dirty="0">
                <a:latin typeface="Eras Demi ITC" panose="020B0805030504020804" pitchFamily="34" charset="0"/>
              </a:rPr>
              <a:t>Prophetic Revelation: Future prophet Dt 18:17-20</a:t>
            </a:r>
          </a:p>
        </p:txBody>
      </p:sp>
    </p:spTree>
    <p:extLst>
      <p:ext uri="{BB962C8B-B14F-4D97-AF65-F5344CB8AC3E}">
        <p14:creationId xmlns:p14="http://schemas.microsoft.com/office/powerpoint/2010/main" val="4146278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35BEF-40D0-4FE0-A03A-FA652EAB7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9674" y="131886"/>
            <a:ext cx="5398480" cy="1107829"/>
          </a:xfrm>
        </p:spPr>
        <p:txBody>
          <a:bodyPr/>
          <a:lstStyle/>
          <a:p>
            <a:pPr algn="ctr"/>
            <a:r>
              <a:rPr lang="en-US" dirty="0">
                <a:latin typeface="Eras Bold ITC" panose="020B0907030504020204" pitchFamily="34" charset="0"/>
              </a:rPr>
              <a:t>The Pentateuch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A2C2B-537E-4FC3-9510-566818764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054" y="1450730"/>
            <a:ext cx="8801100" cy="527538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600" dirty="0">
                <a:latin typeface="Eras Demi ITC" panose="020B0805030504020804" pitchFamily="34" charset="0"/>
              </a:rPr>
              <a:t>Literature types</a:t>
            </a:r>
          </a:p>
          <a:p>
            <a:pPr marL="742950" indent="-742950">
              <a:buFont typeface="+mj-lt"/>
              <a:buAutoNum type="arabicPeriod" startAt="4"/>
            </a:pPr>
            <a:r>
              <a:rPr lang="en-US" sz="3600" dirty="0">
                <a:latin typeface="Eras Demi ITC" panose="020B0805030504020804" pitchFamily="34" charset="0"/>
              </a:rPr>
              <a:t>Law: </a:t>
            </a:r>
          </a:p>
          <a:p>
            <a:pPr marL="1200150" lvl="1" indent="-742950">
              <a:buFont typeface="+mj-lt"/>
              <a:buAutoNum type="alphaLcPeriod"/>
            </a:pPr>
            <a:r>
              <a:rPr lang="en-US" sz="3200" dirty="0">
                <a:latin typeface="Eras Demi ITC" panose="020B0805030504020804" pitchFamily="34" charset="0"/>
              </a:rPr>
              <a:t>Case law: “if… then” Dt 22:22 “If a man is found sleeping with another man’s wife.”</a:t>
            </a:r>
          </a:p>
          <a:p>
            <a:pPr marL="1200150" lvl="1" indent="-742950">
              <a:buFont typeface="+mj-lt"/>
              <a:buAutoNum type="alphaLcPeriod"/>
            </a:pPr>
            <a:r>
              <a:rPr lang="en-US" sz="3200" dirty="0">
                <a:latin typeface="Eras Demi ITC" panose="020B0805030504020804" pitchFamily="34" charset="0"/>
              </a:rPr>
              <a:t>Direct affirmative and negative commands: Ex 20:3 “You shall have no other gods…”</a:t>
            </a:r>
          </a:p>
          <a:p>
            <a:pPr marL="1200150" lvl="1" indent="-742950">
              <a:buFont typeface="+mj-lt"/>
              <a:buAutoNum type="alphaLcPeriod"/>
            </a:pPr>
            <a:r>
              <a:rPr lang="en-US" sz="3200" dirty="0">
                <a:latin typeface="Eras Demi ITC" panose="020B0805030504020804" pitchFamily="34" charset="0"/>
              </a:rPr>
              <a:t>Prohibition: </a:t>
            </a:r>
            <a:r>
              <a:rPr lang="en-US" sz="3200" dirty="0" err="1">
                <a:latin typeface="Eras Demi ITC" panose="020B0805030504020804" pitchFamily="34" charset="0"/>
              </a:rPr>
              <a:t>Lv</a:t>
            </a:r>
            <a:r>
              <a:rPr lang="en-US" sz="3200" dirty="0">
                <a:latin typeface="Eras Demi ITC" panose="020B0805030504020804" pitchFamily="34" charset="0"/>
              </a:rPr>
              <a:t> 19:14 “Do not curse the deaf…” </a:t>
            </a:r>
          </a:p>
          <a:p>
            <a:pPr marL="1200150" lvl="1" indent="-742950">
              <a:buFont typeface="+mj-lt"/>
              <a:buAutoNum type="alphaLcPeriod"/>
            </a:pPr>
            <a:r>
              <a:rPr lang="en-US" sz="3200" dirty="0">
                <a:latin typeface="Eras Demi ITC" panose="020B0805030504020804" pitchFamily="34" charset="0"/>
              </a:rPr>
              <a:t>Death Law: Prohibition meriting death Ex 21:14 “He who strikes his father…”</a:t>
            </a:r>
          </a:p>
          <a:p>
            <a:pPr marL="1200150" lvl="1" indent="-742950">
              <a:buFont typeface="+mj-lt"/>
              <a:buAutoNum type="alphaLcPeriod"/>
            </a:pPr>
            <a:r>
              <a:rPr lang="en-US" sz="3200" dirty="0">
                <a:latin typeface="Eras Demi ITC" panose="020B0805030504020804" pitchFamily="34" charset="0"/>
              </a:rPr>
              <a:t>The curse: to protect and bring divine judgement Dt 27:17 “Cursed is the man who moves his neighbor’s boundary stone”</a:t>
            </a:r>
          </a:p>
          <a:p>
            <a:pPr marL="1200150" lvl="1" indent="-742950">
              <a:buFont typeface="+mj-lt"/>
              <a:buAutoNum type="alphaLcPeriod"/>
            </a:pPr>
            <a:endParaRPr lang="en-US" sz="3200" dirty="0">
              <a:latin typeface="Eras Demi ITC" panose="020B0805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69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35BEF-40D0-4FE0-A03A-FA652EAB7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9674" y="131886"/>
            <a:ext cx="5398480" cy="1107829"/>
          </a:xfrm>
        </p:spPr>
        <p:txBody>
          <a:bodyPr/>
          <a:lstStyle/>
          <a:p>
            <a:pPr algn="ctr"/>
            <a:r>
              <a:rPr lang="en-US" dirty="0">
                <a:latin typeface="Eras Bold ITC" panose="020B0907030504020204" pitchFamily="34" charset="0"/>
              </a:rPr>
              <a:t>The Pentateuch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A2C2B-537E-4FC3-9510-566818764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054" y="1450730"/>
            <a:ext cx="8801100" cy="5275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Eras Demi ITC" panose="020B0805030504020804" pitchFamily="34" charset="0"/>
              </a:rPr>
              <a:t>Authorship</a:t>
            </a:r>
          </a:p>
          <a:p>
            <a:pPr marL="742950" indent="-742950">
              <a:buAutoNum type="arabicPeriod"/>
            </a:pPr>
            <a:r>
              <a:rPr lang="en-US" sz="3600" dirty="0">
                <a:latin typeface="Eras Demi ITC" panose="020B0805030504020804" pitchFamily="34" charset="0"/>
              </a:rPr>
              <a:t>One Author</a:t>
            </a:r>
          </a:p>
          <a:p>
            <a:pPr marL="742950" indent="-742950">
              <a:buAutoNum type="arabicPeriod"/>
            </a:pPr>
            <a:r>
              <a:rPr lang="en-US" sz="3600" dirty="0">
                <a:latin typeface="Eras Demi ITC" panose="020B0805030504020804" pitchFamily="34" charset="0"/>
              </a:rPr>
              <a:t>One Author and later editors</a:t>
            </a:r>
          </a:p>
          <a:p>
            <a:pPr marL="742950" indent="-742950">
              <a:buAutoNum type="arabicPeriod"/>
            </a:pPr>
            <a:r>
              <a:rPr lang="en-US" sz="3600" dirty="0">
                <a:latin typeface="Eras Demi ITC" panose="020B0805030504020804" pitchFamily="34" charset="0"/>
              </a:rPr>
              <a:t>Multiple authors and later editors</a:t>
            </a:r>
          </a:p>
          <a:p>
            <a:pPr marL="742950" indent="-742950">
              <a:buAutoNum type="arabicPeriod"/>
            </a:pPr>
            <a:r>
              <a:rPr lang="en-US" sz="3600" dirty="0">
                <a:latin typeface="Eras Demi ITC" panose="020B0805030504020804" pitchFamily="34" charset="0"/>
              </a:rPr>
              <a:t>Oral traditions, multiple authors and later editors </a:t>
            </a:r>
          </a:p>
          <a:p>
            <a:pPr marL="514350" indent="-514350">
              <a:buAutoNum type="arabicPeriod"/>
            </a:pPr>
            <a:endParaRPr lang="en-US" sz="3200" dirty="0">
              <a:latin typeface="Eras Demi ITC" panose="020B0805030504020804" pitchFamily="34" charset="0"/>
            </a:endParaRPr>
          </a:p>
          <a:p>
            <a:pPr marL="1200150" lvl="1" indent="-742950">
              <a:buFont typeface="+mj-lt"/>
              <a:buAutoNum type="alphaLcPeriod"/>
            </a:pPr>
            <a:endParaRPr lang="en-US" sz="3200" dirty="0">
              <a:latin typeface="Eras Demi ITC" panose="020B0805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85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3629</TotalTime>
  <Words>591</Words>
  <Application>Microsoft Office PowerPoint</Application>
  <PresentationFormat>On-screen Show (4:3)</PresentationFormat>
  <Paragraphs>80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Eras Bold ITC</vt:lpstr>
      <vt:lpstr>Eras Demi ITC</vt:lpstr>
      <vt:lpstr>Office Theme</vt:lpstr>
      <vt:lpstr>PowerPoint Presentation</vt:lpstr>
      <vt:lpstr>This Class</vt:lpstr>
      <vt:lpstr>The Pentateuch</vt:lpstr>
      <vt:lpstr>The Pentateuch</vt:lpstr>
      <vt:lpstr>The Pentateuch</vt:lpstr>
      <vt:lpstr>The Pentateuch</vt:lpstr>
      <vt:lpstr>The Pentateuch</vt:lpstr>
      <vt:lpstr>The Pentateuch</vt:lpstr>
      <vt:lpstr>The Pentateuch</vt:lpstr>
      <vt:lpstr>The Pentateuch</vt:lpstr>
      <vt:lpstr>Genesis</vt:lpstr>
      <vt:lpstr>Genesis</vt:lpstr>
      <vt:lpstr>Genesis</vt:lpstr>
      <vt:lpstr>Genesis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Blackmer</dc:creator>
  <cp:lastModifiedBy>Operator</cp:lastModifiedBy>
  <cp:revision>25</cp:revision>
  <dcterms:created xsi:type="dcterms:W3CDTF">2018-05-31T15:29:11Z</dcterms:created>
  <dcterms:modified xsi:type="dcterms:W3CDTF">2018-06-03T12:55:08Z</dcterms:modified>
</cp:coreProperties>
</file>