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82" d="100"/>
          <a:sy n="82" d="100"/>
        </p:scale>
        <p:origin x="108" y="5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0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4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3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0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30AF-603D-4176-A5A1-A05D98E52F1C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7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85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The Pentateuch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Authorship according to the Bible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Moses (by inspiration 2 Pt 1:20-21)</a:t>
            </a:r>
          </a:p>
          <a:p>
            <a:pPr marL="1200150" lvl="1" indent="-742950">
              <a:buAutoNum type="alphaLcPeriod"/>
            </a:pPr>
            <a:r>
              <a:rPr lang="en-US" sz="2800" dirty="0">
                <a:latin typeface="Eras Demi ITC" panose="020B0805030504020804" pitchFamily="34" charset="0"/>
              </a:rPr>
              <a:t>Num 33:2 “Moses wrote…”</a:t>
            </a:r>
          </a:p>
          <a:p>
            <a:pPr marL="1200150" lvl="1" indent="-742950">
              <a:buAutoNum type="alphaLcPeriod"/>
            </a:pPr>
            <a:r>
              <a:rPr lang="en-US" sz="2800" dirty="0">
                <a:latin typeface="Eras Demi ITC" panose="020B0805030504020804" pitchFamily="34" charset="0"/>
              </a:rPr>
              <a:t>Law of Moses (Judges 3:4; John 8:5)</a:t>
            </a:r>
          </a:p>
          <a:p>
            <a:pPr marL="1200150" lvl="1" indent="-742950">
              <a:buAutoNum type="alphaLcPeriod"/>
            </a:pPr>
            <a:r>
              <a:rPr lang="en-US" sz="2800" dirty="0">
                <a:latin typeface="Eras Demi ITC" panose="020B0805030504020804" pitchFamily="34" charset="0"/>
              </a:rPr>
              <a:t>Jesus (Mark 12:26; Luke 22:44)</a:t>
            </a:r>
          </a:p>
          <a:p>
            <a:pPr marL="1200150" lvl="1" indent="-742950">
              <a:buAutoNum type="alphaLcPeriod"/>
            </a:pPr>
            <a:r>
              <a:rPr lang="en-US" sz="2800" dirty="0">
                <a:latin typeface="Eras Demi ITC" panose="020B0805030504020804" pitchFamily="34" charset="0"/>
              </a:rPr>
              <a:t>New Testament (Acts 7:44; Heb 7:14)</a:t>
            </a:r>
          </a:p>
          <a:p>
            <a:pPr marL="1200150" lvl="1" indent="-742950">
              <a:buFont typeface="+mj-lt"/>
              <a:buAutoNum type="alphaLcPeriod"/>
            </a:pPr>
            <a:endParaRPr lang="en-US" sz="32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7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Outline</a:t>
            </a:r>
          </a:p>
          <a:p>
            <a:pPr marL="857250" indent="-857250">
              <a:buAutoNum type="romanUcPeriod"/>
            </a:pPr>
            <a:r>
              <a:rPr lang="en-US" sz="3600" dirty="0">
                <a:latin typeface="Eras Demi ITC" panose="020B0805030504020804" pitchFamily="34" charset="0"/>
              </a:rPr>
              <a:t>Creation (1:1-2:3)</a:t>
            </a:r>
          </a:p>
          <a:p>
            <a:pPr marL="857250" indent="-857250">
              <a:buAutoNum type="romanUcPeriod"/>
            </a:pPr>
            <a:r>
              <a:rPr lang="en-US" sz="3600" dirty="0">
                <a:latin typeface="Eras Demi ITC" panose="020B0805030504020804" pitchFamily="34" charset="0"/>
              </a:rPr>
              <a:t>Before the Patriarchs (2:4-11:26)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heavens and earth (2:4-4:26)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Adam (5:1-6:8)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Noah (6:9-9:29)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Shem, Ham and </a:t>
            </a:r>
            <a:r>
              <a:rPr lang="en-US" sz="2800" dirty="0" err="1">
                <a:latin typeface="Eras Demi ITC" panose="020B0805030504020804" pitchFamily="34" charset="0"/>
              </a:rPr>
              <a:t>Japeth</a:t>
            </a:r>
            <a:r>
              <a:rPr lang="en-US" sz="2800" dirty="0">
                <a:latin typeface="Eras Demi ITC" panose="020B0805030504020804" pitchFamily="34" charset="0"/>
              </a:rPr>
              <a:t> (10:1-11:9)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Shem (11:10-26)</a:t>
            </a:r>
          </a:p>
        </p:txBody>
      </p:sp>
    </p:spTree>
    <p:extLst>
      <p:ext uri="{BB962C8B-B14F-4D97-AF65-F5344CB8AC3E}">
        <p14:creationId xmlns:p14="http://schemas.microsoft.com/office/powerpoint/2010/main" val="380924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Outline</a:t>
            </a:r>
            <a:endParaRPr lang="en-US" sz="2800" dirty="0">
              <a:latin typeface="Eras Demi ITC" panose="020B0805030504020804" pitchFamily="34" charset="0"/>
            </a:endParaRPr>
          </a:p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latin typeface="Eras Demi ITC" panose="020B0805030504020804" pitchFamily="34" charset="0"/>
              </a:rPr>
              <a:t>The Patriarchs to Palestine (11:27-37:1)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</a:t>
            </a:r>
            <a:r>
              <a:rPr lang="en-US" sz="2800" dirty="0" err="1">
                <a:latin typeface="Eras Demi ITC" panose="020B0805030504020804" pitchFamily="34" charset="0"/>
              </a:rPr>
              <a:t>Terah</a:t>
            </a:r>
            <a:r>
              <a:rPr lang="en-US" sz="2800" dirty="0">
                <a:latin typeface="Eras Demi ITC" panose="020B0805030504020804" pitchFamily="34" charset="0"/>
              </a:rPr>
              <a:t> (11:27-25:11)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Ishmael (25:12-18)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Isaac (25:19-35:29)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Esau (36:1-8)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Esau (36:9-37:1)</a:t>
            </a:r>
          </a:p>
          <a:p>
            <a:pPr marL="857250" indent="-857250">
              <a:buAutoNum type="romanUcPeriod" startAt="3"/>
            </a:pPr>
            <a:r>
              <a:rPr lang="en-US" sz="3600" dirty="0">
                <a:latin typeface="Eras Demi ITC" panose="020B0805030504020804" pitchFamily="34" charset="0"/>
              </a:rPr>
              <a:t>The Patriarchs to Egypt (37:2-50:26)</a:t>
            </a:r>
          </a:p>
          <a:p>
            <a:pPr marL="1771650" lvl="2" indent="-857250">
              <a:buFont typeface="+mj-lt"/>
              <a:buAutoNum type="alphaUcPeriod"/>
            </a:pPr>
            <a:r>
              <a:rPr lang="en-US" sz="2800" dirty="0">
                <a:latin typeface="Eras Demi ITC" panose="020B0805030504020804" pitchFamily="34" charset="0"/>
              </a:rPr>
              <a:t>Account of Jacob (37:2-50:26)</a:t>
            </a:r>
          </a:p>
          <a:p>
            <a:pPr marL="0" indent="0">
              <a:buNone/>
            </a:pPr>
            <a:endParaRPr lang="en-US" sz="36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4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Major Themes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Covenant Relationship (12:1-3)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Monotheism 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Sin (Fall 3:6, Cain 4:8, Sons of God 6:2, Flood 6:5, Babel 11:4)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Origins </a:t>
            </a:r>
          </a:p>
        </p:txBody>
      </p:sp>
    </p:spTree>
    <p:extLst>
      <p:ext uri="{BB962C8B-B14F-4D97-AF65-F5344CB8AC3E}">
        <p14:creationId xmlns:p14="http://schemas.microsoft.com/office/powerpoint/2010/main" val="415913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In the New Testament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Chapter 3 (Revelation 21-22 “new heaven and new earth”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3:14-15 Future deliverer (Heb 2:14-15)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12:3 (Acts 3:25-26; Eph 1:3-14)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50:20 (Acts 2:22-24; Rom 8:28) </a:t>
            </a:r>
          </a:p>
        </p:txBody>
      </p:sp>
    </p:spTree>
    <p:extLst>
      <p:ext uri="{BB962C8B-B14F-4D97-AF65-F5344CB8AC3E}">
        <p14:creationId xmlns:p14="http://schemas.microsoft.com/office/powerpoint/2010/main" val="152656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This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What is our objective?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To help us feel comfortable with the OT narrative.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To briefly introduce each book.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To remove the stigma of the OT.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To provide a context to be able to read the OT with understanding.  </a:t>
            </a:r>
          </a:p>
        </p:txBody>
      </p:sp>
    </p:spTree>
    <p:extLst>
      <p:ext uri="{BB962C8B-B14F-4D97-AF65-F5344CB8AC3E}">
        <p14:creationId xmlns:p14="http://schemas.microsoft.com/office/powerpoint/2010/main" val="142074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The Pentateuch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What is it?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This is a Greek term for the first 5 book of the OT.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Common referred to as “the Law” the Law of Moses” “the Book of Moses” and the Torah.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The Law and the Prophets </a:t>
            </a:r>
          </a:p>
        </p:txBody>
      </p:sp>
    </p:spTree>
    <p:extLst>
      <p:ext uri="{BB962C8B-B14F-4D97-AF65-F5344CB8AC3E}">
        <p14:creationId xmlns:p14="http://schemas.microsoft.com/office/powerpoint/2010/main" val="127985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The Pentateuch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Brief Overview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Genesis 1-11: Creation, fall and judgement.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Genesis 12-50: Covenant promise, election of Abraham, and providential preservation of his family. </a:t>
            </a:r>
          </a:p>
        </p:txBody>
      </p:sp>
    </p:spTree>
    <p:extLst>
      <p:ext uri="{BB962C8B-B14F-4D97-AF65-F5344CB8AC3E}">
        <p14:creationId xmlns:p14="http://schemas.microsoft.com/office/powerpoint/2010/main" val="184820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The Pentateuch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63983"/>
            <a:ext cx="8801100" cy="5275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Brief Overview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3600" dirty="0">
                <a:latin typeface="Eras Demi ITC" panose="020B0805030504020804" pitchFamily="34" charset="0"/>
              </a:rPr>
              <a:t>Exodus: Miraculous deliverance of God’s people from bondage in Egypt, covenant relationship expanded to Israel as His people at Sinai, and the law given as a theocratic charter for Israel.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3600" dirty="0">
                <a:latin typeface="Eras Demi ITC" panose="020B0805030504020804" pitchFamily="34" charset="0"/>
              </a:rPr>
              <a:t>Leviticus: Expansion of covenant law for the purpose of holiness among the people of God, since He will dwell in their midst.</a:t>
            </a:r>
          </a:p>
        </p:txBody>
      </p:sp>
    </p:spTree>
    <p:extLst>
      <p:ext uri="{BB962C8B-B14F-4D97-AF65-F5344CB8AC3E}">
        <p14:creationId xmlns:p14="http://schemas.microsoft.com/office/powerpoint/2010/main" val="295216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The Pentateuch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Brief Overview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sz="3600" dirty="0">
                <a:latin typeface="Eras Demi ITC" panose="020B0805030504020804" pitchFamily="34" charset="0"/>
              </a:rPr>
              <a:t>Numbers: Purging and purifying of God’s covenant people in the Sinai wilderness wandering.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sz="3600" dirty="0">
                <a:latin typeface="Eras Demi ITC" panose="020B0805030504020804" pitchFamily="34" charset="0"/>
              </a:rPr>
              <a:t>Deuteronomy: Covenant renewal and the second law giving as preparation for entry into the promised land by the second generation of God’s people. </a:t>
            </a:r>
          </a:p>
        </p:txBody>
      </p:sp>
    </p:spTree>
    <p:extLst>
      <p:ext uri="{BB962C8B-B14F-4D97-AF65-F5344CB8AC3E}">
        <p14:creationId xmlns:p14="http://schemas.microsoft.com/office/powerpoint/2010/main" val="40796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The Pentateuch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Literature types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Prose Narrative: 3</a:t>
            </a:r>
            <a:r>
              <a:rPr lang="en-US" sz="3600" baseline="30000" dirty="0">
                <a:latin typeface="Eras Demi ITC" panose="020B0805030504020804" pitchFamily="34" charset="0"/>
              </a:rPr>
              <a:t>rd</a:t>
            </a:r>
            <a:r>
              <a:rPr lang="en-US" sz="3600" dirty="0">
                <a:latin typeface="Eras Demi ITC" panose="020B0805030504020804" pitchFamily="34" charset="0"/>
              </a:rPr>
              <a:t> person telling of events.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Ancient Poetry: Moses’ song Ex 15:1-20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Prophetic Revelation: Future prophet Dt 18:17-20</a:t>
            </a:r>
          </a:p>
        </p:txBody>
      </p:sp>
    </p:spTree>
    <p:extLst>
      <p:ext uri="{BB962C8B-B14F-4D97-AF65-F5344CB8AC3E}">
        <p14:creationId xmlns:p14="http://schemas.microsoft.com/office/powerpoint/2010/main" val="414627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The Pentateuch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Literature types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>
                <a:latin typeface="Eras Demi ITC" panose="020B0805030504020804" pitchFamily="34" charset="0"/>
              </a:rPr>
              <a:t>Law: 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200" dirty="0">
                <a:latin typeface="Eras Demi ITC" panose="020B0805030504020804" pitchFamily="34" charset="0"/>
              </a:rPr>
              <a:t>Case law: “if… then” Dt 22:22 “If a man is found sleeping with another man’s wife.”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200" dirty="0">
                <a:latin typeface="Eras Demi ITC" panose="020B0805030504020804" pitchFamily="34" charset="0"/>
              </a:rPr>
              <a:t>Direct affirmative and negative commands: Ex 20:3 “You shall have no other gods…”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200" dirty="0">
                <a:latin typeface="Eras Demi ITC" panose="020B0805030504020804" pitchFamily="34" charset="0"/>
              </a:rPr>
              <a:t>Prohibition: </a:t>
            </a:r>
            <a:r>
              <a:rPr lang="en-US" sz="3200" dirty="0" err="1">
                <a:latin typeface="Eras Demi ITC" panose="020B0805030504020804" pitchFamily="34" charset="0"/>
              </a:rPr>
              <a:t>Lv</a:t>
            </a:r>
            <a:r>
              <a:rPr lang="en-US" sz="3200" dirty="0">
                <a:latin typeface="Eras Demi ITC" panose="020B0805030504020804" pitchFamily="34" charset="0"/>
              </a:rPr>
              <a:t> 19:14 “Do not curse the deaf…” 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200" dirty="0">
                <a:latin typeface="Eras Demi ITC" panose="020B0805030504020804" pitchFamily="34" charset="0"/>
              </a:rPr>
              <a:t>Death Law: Prohibition meriting death Ex 21:14 “He who strikes his father…”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200" dirty="0">
                <a:latin typeface="Eras Demi ITC" panose="020B0805030504020804" pitchFamily="34" charset="0"/>
              </a:rPr>
              <a:t>The curse: to protect and bring divine judgement Dt 27:17 “Cursed is the man who moves his neighbor’s boundary stone”</a:t>
            </a:r>
          </a:p>
          <a:p>
            <a:pPr marL="1200150" lvl="1" indent="-742950">
              <a:buFont typeface="+mj-lt"/>
              <a:buAutoNum type="alphaLcPeriod"/>
            </a:pPr>
            <a:endParaRPr lang="en-US" sz="32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31886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The Pentateuch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50730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Authorship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One Author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One Author and later editors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Multiple authors and later editors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Demi ITC" panose="020B0805030504020804" pitchFamily="34" charset="0"/>
              </a:rPr>
              <a:t>Oral traditions, multiple authors and later editors </a:t>
            </a:r>
          </a:p>
          <a:p>
            <a:pPr marL="514350" indent="-514350">
              <a:buAutoNum type="arabicPeriod"/>
            </a:pPr>
            <a:endParaRPr lang="en-US" sz="3200" dirty="0">
              <a:latin typeface="Eras Demi ITC" panose="020B0805030504020804" pitchFamily="34" charset="0"/>
            </a:endParaRPr>
          </a:p>
          <a:p>
            <a:pPr marL="1200150" lvl="1" indent="-742950">
              <a:buFont typeface="+mj-lt"/>
              <a:buAutoNum type="alphaLcPeriod"/>
            </a:pPr>
            <a:endParaRPr lang="en-US" sz="32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3629</TotalTime>
  <Words>591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Eras Bold ITC</vt:lpstr>
      <vt:lpstr>Eras Demi ITC</vt:lpstr>
      <vt:lpstr>Office Theme</vt:lpstr>
      <vt:lpstr>PowerPoint Presentation</vt:lpstr>
      <vt:lpstr>This Class</vt:lpstr>
      <vt:lpstr>The Pentateuch</vt:lpstr>
      <vt:lpstr>The Pentateuch</vt:lpstr>
      <vt:lpstr>The Pentateuch</vt:lpstr>
      <vt:lpstr>The Pentateuch</vt:lpstr>
      <vt:lpstr>The Pentateuch</vt:lpstr>
      <vt:lpstr>The Pentateuch</vt:lpstr>
      <vt:lpstr>The Pentateuch</vt:lpstr>
      <vt:lpstr>The Pentateuch</vt:lpstr>
      <vt:lpstr>Genesis</vt:lpstr>
      <vt:lpstr>Genesis</vt:lpstr>
      <vt:lpstr>Genesis</vt:lpstr>
      <vt:lpstr>Genesis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Operator</cp:lastModifiedBy>
  <cp:revision>25</cp:revision>
  <dcterms:created xsi:type="dcterms:W3CDTF">2018-05-31T15:29:11Z</dcterms:created>
  <dcterms:modified xsi:type="dcterms:W3CDTF">2018-06-03T12:55:08Z</dcterms:modified>
</cp:coreProperties>
</file>