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67" r:id="rId5"/>
    <p:sldId id="259" r:id="rId6"/>
    <p:sldId id="260" r:id="rId7"/>
    <p:sldId id="261" r:id="rId8"/>
    <p:sldId id="262" r:id="rId9"/>
    <p:sldId id="266" r:id="rId10"/>
    <p:sldId id="263" r:id="rId11"/>
    <p:sldId id="268" r:id="rId12"/>
    <p:sldId id="269" r:id="rId13"/>
    <p:sldId id="270" r:id="rId14"/>
    <p:sldId id="276" r:id="rId15"/>
    <p:sldId id="277" r:id="rId16"/>
    <p:sldId id="271" r:id="rId17"/>
    <p:sldId id="273" r:id="rId18"/>
    <p:sldId id="265" r:id="rId19"/>
    <p:sldId id="274" r:id="rId20"/>
    <p:sldId id="275"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7CE06F0-5905-425C-8654-470C448A70E4}" type="datetimeFigureOut">
              <a:rPr lang="en-US" smtClean="0"/>
              <a:t>01/10/18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3CE5BFC-6946-4526-BFDE-641A4A263A54}" type="slidenum">
              <a:rPr lang="en-US" smtClean="0"/>
              <a:t>‹#›</a:t>
            </a:fld>
            <a:endParaRPr lang="en-US"/>
          </a:p>
        </p:txBody>
      </p:sp>
    </p:spTree>
    <p:extLst>
      <p:ext uri="{BB962C8B-B14F-4D97-AF65-F5344CB8AC3E}">
        <p14:creationId xmlns:p14="http://schemas.microsoft.com/office/powerpoint/2010/main" val="78249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3CB89ED-613F-48F7-8E57-48329DED7378}" type="datetimeFigureOut">
              <a:rPr lang="en-US" smtClean="0"/>
              <a:t>01/10/18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46FB96-59E9-472E-8DB5-91130C089E98}" type="slidenum">
              <a:rPr lang="en-US" smtClean="0"/>
              <a:t>‹#›</a:t>
            </a:fld>
            <a:endParaRPr lang="en-US"/>
          </a:p>
        </p:txBody>
      </p:sp>
    </p:spTree>
    <p:extLst>
      <p:ext uri="{BB962C8B-B14F-4D97-AF65-F5344CB8AC3E}">
        <p14:creationId xmlns:p14="http://schemas.microsoft.com/office/powerpoint/2010/main" val="86977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a:t>
            </a:fld>
            <a:endParaRPr lang="en-US"/>
          </a:p>
        </p:txBody>
      </p:sp>
    </p:spTree>
    <p:extLst>
      <p:ext uri="{BB962C8B-B14F-4D97-AF65-F5344CB8AC3E}">
        <p14:creationId xmlns:p14="http://schemas.microsoft.com/office/powerpoint/2010/main" val="215374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10</a:t>
            </a:fld>
            <a:endParaRPr lang="en-US"/>
          </a:p>
        </p:txBody>
      </p:sp>
    </p:spTree>
    <p:extLst>
      <p:ext uri="{BB962C8B-B14F-4D97-AF65-F5344CB8AC3E}">
        <p14:creationId xmlns:p14="http://schemas.microsoft.com/office/powerpoint/2010/main" val="14904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11</a:t>
            </a:fld>
            <a:endParaRPr lang="en-US"/>
          </a:p>
        </p:txBody>
      </p:sp>
    </p:spTree>
    <p:extLst>
      <p:ext uri="{BB962C8B-B14F-4D97-AF65-F5344CB8AC3E}">
        <p14:creationId xmlns:p14="http://schemas.microsoft.com/office/powerpoint/2010/main" val="230793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12</a:t>
            </a:fld>
            <a:endParaRPr lang="en-US"/>
          </a:p>
        </p:txBody>
      </p:sp>
    </p:spTree>
    <p:extLst>
      <p:ext uri="{BB962C8B-B14F-4D97-AF65-F5344CB8AC3E}">
        <p14:creationId xmlns:p14="http://schemas.microsoft.com/office/powerpoint/2010/main" val="115670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13</a:t>
            </a:fld>
            <a:endParaRPr lang="en-US"/>
          </a:p>
        </p:txBody>
      </p:sp>
    </p:spTree>
    <p:extLst>
      <p:ext uri="{BB962C8B-B14F-4D97-AF65-F5344CB8AC3E}">
        <p14:creationId xmlns:p14="http://schemas.microsoft.com/office/powerpoint/2010/main" val="69583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14</a:t>
            </a:fld>
            <a:endParaRPr lang="en-US"/>
          </a:p>
        </p:txBody>
      </p:sp>
    </p:spTree>
    <p:extLst>
      <p:ext uri="{BB962C8B-B14F-4D97-AF65-F5344CB8AC3E}">
        <p14:creationId xmlns:p14="http://schemas.microsoft.com/office/powerpoint/2010/main" val="186897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15</a:t>
            </a:fld>
            <a:endParaRPr lang="en-US"/>
          </a:p>
        </p:txBody>
      </p:sp>
    </p:spTree>
    <p:extLst>
      <p:ext uri="{BB962C8B-B14F-4D97-AF65-F5344CB8AC3E}">
        <p14:creationId xmlns:p14="http://schemas.microsoft.com/office/powerpoint/2010/main" val="412413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16</a:t>
            </a:fld>
            <a:endParaRPr lang="en-US"/>
          </a:p>
        </p:txBody>
      </p:sp>
    </p:spTree>
    <p:extLst>
      <p:ext uri="{BB962C8B-B14F-4D97-AF65-F5344CB8AC3E}">
        <p14:creationId xmlns:p14="http://schemas.microsoft.com/office/powerpoint/2010/main" val="419243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17</a:t>
            </a:fld>
            <a:endParaRPr lang="en-US"/>
          </a:p>
        </p:txBody>
      </p:sp>
    </p:spTree>
    <p:extLst>
      <p:ext uri="{BB962C8B-B14F-4D97-AF65-F5344CB8AC3E}">
        <p14:creationId xmlns:p14="http://schemas.microsoft.com/office/powerpoint/2010/main" val="195001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18</a:t>
            </a:fld>
            <a:endParaRPr lang="en-US"/>
          </a:p>
        </p:txBody>
      </p:sp>
    </p:spTree>
    <p:extLst>
      <p:ext uri="{BB962C8B-B14F-4D97-AF65-F5344CB8AC3E}">
        <p14:creationId xmlns:p14="http://schemas.microsoft.com/office/powerpoint/2010/main" val="63960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19</a:t>
            </a:fld>
            <a:endParaRPr lang="en-US"/>
          </a:p>
        </p:txBody>
      </p:sp>
    </p:spTree>
    <p:extLst>
      <p:ext uri="{BB962C8B-B14F-4D97-AF65-F5344CB8AC3E}">
        <p14:creationId xmlns:p14="http://schemas.microsoft.com/office/powerpoint/2010/main" val="6401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2</a:t>
            </a:fld>
            <a:endParaRPr lang="en-US"/>
          </a:p>
        </p:txBody>
      </p:sp>
    </p:spTree>
    <p:extLst>
      <p:ext uri="{BB962C8B-B14F-4D97-AF65-F5344CB8AC3E}">
        <p14:creationId xmlns:p14="http://schemas.microsoft.com/office/powerpoint/2010/main" val="60497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20</a:t>
            </a:fld>
            <a:endParaRPr lang="en-US"/>
          </a:p>
        </p:txBody>
      </p:sp>
    </p:spTree>
    <p:extLst>
      <p:ext uri="{BB962C8B-B14F-4D97-AF65-F5344CB8AC3E}">
        <p14:creationId xmlns:p14="http://schemas.microsoft.com/office/powerpoint/2010/main" val="38174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3</a:t>
            </a:fld>
            <a:endParaRPr lang="en-US"/>
          </a:p>
        </p:txBody>
      </p:sp>
    </p:spTree>
    <p:extLst>
      <p:ext uri="{BB962C8B-B14F-4D97-AF65-F5344CB8AC3E}">
        <p14:creationId xmlns:p14="http://schemas.microsoft.com/office/powerpoint/2010/main" val="59077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4</a:t>
            </a:fld>
            <a:endParaRPr lang="en-US"/>
          </a:p>
        </p:txBody>
      </p:sp>
    </p:spTree>
    <p:extLst>
      <p:ext uri="{BB962C8B-B14F-4D97-AF65-F5344CB8AC3E}">
        <p14:creationId xmlns:p14="http://schemas.microsoft.com/office/powerpoint/2010/main" val="346476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5</a:t>
            </a:fld>
            <a:endParaRPr lang="en-US"/>
          </a:p>
        </p:txBody>
      </p:sp>
    </p:spTree>
    <p:extLst>
      <p:ext uri="{BB962C8B-B14F-4D97-AF65-F5344CB8AC3E}">
        <p14:creationId xmlns:p14="http://schemas.microsoft.com/office/powerpoint/2010/main" val="378420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6</a:t>
            </a:fld>
            <a:endParaRPr lang="en-US"/>
          </a:p>
        </p:txBody>
      </p:sp>
    </p:spTree>
    <p:extLst>
      <p:ext uri="{BB962C8B-B14F-4D97-AF65-F5344CB8AC3E}">
        <p14:creationId xmlns:p14="http://schemas.microsoft.com/office/powerpoint/2010/main" val="360497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7</a:t>
            </a:fld>
            <a:endParaRPr lang="en-US"/>
          </a:p>
        </p:txBody>
      </p:sp>
    </p:spTree>
    <p:extLst>
      <p:ext uri="{BB962C8B-B14F-4D97-AF65-F5344CB8AC3E}">
        <p14:creationId xmlns:p14="http://schemas.microsoft.com/office/powerpoint/2010/main" val="263632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8</a:t>
            </a:fld>
            <a:endParaRPr lang="en-US"/>
          </a:p>
        </p:txBody>
      </p:sp>
    </p:spTree>
    <p:extLst>
      <p:ext uri="{BB962C8B-B14F-4D97-AF65-F5344CB8AC3E}">
        <p14:creationId xmlns:p14="http://schemas.microsoft.com/office/powerpoint/2010/main" val="52120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6FB96-59E9-472E-8DB5-91130C089E98}" type="slidenum">
              <a:rPr lang="en-US" smtClean="0"/>
              <a:t>9</a:t>
            </a:fld>
            <a:endParaRPr lang="en-US"/>
          </a:p>
        </p:txBody>
      </p:sp>
    </p:spTree>
    <p:extLst>
      <p:ext uri="{BB962C8B-B14F-4D97-AF65-F5344CB8AC3E}">
        <p14:creationId xmlns:p14="http://schemas.microsoft.com/office/powerpoint/2010/main" val="39126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1AAD24-3E01-4252-9983-4EFF161325D6}" type="datetimeFigureOut">
              <a:rPr lang="en-US" smtClean="0"/>
              <a:t>01/10/18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262367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AAD24-3E01-4252-9983-4EFF161325D6}" type="datetimeFigureOut">
              <a:rPr lang="en-US" smtClean="0"/>
              <a:t>01/10/18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340337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AAD24-3E01-4252-9983-4EFF161325D6}" type="datetimeFigureOut">
              <a:rPr lang="en-US" smtClean="0"/>
              <a:t>01/10/18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253900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AAD24-3E01-4252-9983-4EFF161325D6}" type="datetimeFigureOut">
              <a:rPr lang="en-US" smtClean="0"/>
              <a:t>01/10/18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416960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AAD24-3E01-4252-9983-4EFF161325D6}" type="datetimeFigureOut">
              <a:rPr lang="en-US" smtClean="0"/>
              <a:t>01/10/18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233435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1AAD24-3E01-4252-9983-4EFF161325D6}" type="datetimeFigureOut">
              <a:rPr lang="en-US" smtClean="0"/>
              <a:t>01/10/18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298290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1AAD24-3E01-4252-9983-4EFF161325D6}" type="datetimeFigureOut">
              <a:rPr lang="en-US" smtClean="0"/>
              <a:t>01/10/18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37013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1AAD24-3E01-4252-9983-4EFF161325D6}" type="datetimeFigureOut">
              <a:rPr lang="en-US" smtClean="0"/>
              <a:t>01/10/18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397940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AD24-3E01-4252-9983-4EFF161325D6}" type="datetimeFigureOut">
              <a:rPr lang="en-US" smtClean="0"/>
              <a:t>01/10/18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136398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AAD24-3E01-4252-9983-4EFF161325D6}" type="datetimeFigureOut">
              <a:rPr lang="en-US" smtClean="0"/>
              <a:t>01/10/18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48306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AAD24-3E01-4252-9983-4EFF161325D6}" type="datetimeFigureOut">
              <a:rPr lang="en-US" smtClean="0"/>
              <a:t>01/10/18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ACD3-C693-433C-9D26-B0E3F8F01155}" type="slidenum">
              <a:rPr lang="en-US" smtClean="0"/>
              <a:t>‹#›</a:t>
            </a:fld>
            <a:endParaRPr lang="en-US"/>
          </a:p>
        </p:txBody>
      </p:sp>
    </p:spTree>
    <p:extLst>
      <p:ext uri="{BB962C8B-B14F-4D97-AF65-F5344CB8AC3E}">
        <p14:creationId xmlns:p14="http://schemas.microsoft.com/office/powerpoint/2010/main" val="249747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AAD24-3E01-4252-9983-4EFF161325D6}" type="datetimeFigureOut">
              <a:rPr lang="en-US" smtClean="0"/>
              <a:t>01/10/18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2ACD3-C693-433C-9D26-B0E3F8F01155}" type="slidenum">
              <a:rPr lang="en-US" smtClean="0"/>
              <a:t>‹#›</a:t>
            </a:fld>
            <a:endParaRPr lang="en-US"/>
          </a:p>
        </p:txBody>
      </p:sp>
    </p:spTree>
    <p:extLst>
      <p:ext uri="{BB962C8B-B14F-4D97-AF65-F5344CB8AC3E}">
        <p14:creationId xmlns:p14="http://schemas.microsoft.com/office/powerpoint/2010/main" val="91212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Ezra, Nehemiah and Esther</a:t>
            </a:r>
            <a:endParaRPr lang="en-US" dirty="0"/>
          </a:p>
        </p:txBody>
      </p:sp>
      <p:sp>
        <p:nvSpPr>
          <p:cNvPr id="3" name="Subtitle 2"/>
          <p:cNvSpPr>
            <a:spLocks noGrp="1"/>
          </p:cNvSpPr>
          <p:nvPr>
            <p:ph type="subTitle" idx="1"/>
          </p:nvPr>
        </p:nvSpPr>
        <p:spPr/>
        <p:txBody>
          <a:bodyPr>
            <a:normAutofit/>
          </a:bodyPr>
          <a:lstStyle/>
          <a:p>
            <a:r>
              <a:rPr lang="en-US" sz="3600" dirty="0" smtClean="0">
                <a:solidFill>
                  <a:schemeClr val="tx1"/>
                </a:solidFill>
              </a:rPr>
              <a:t>History and Geography</a:t>
            </a:r>
            <a:endParaRPr lang="en-US" sz="3600" dirty="0">
              <a:solidFill>
                <a:schemeClr val="tx1"/>
              </a:solidFill>
            </a:endParaRPr>
          </a:p>
        </p:txBody>
      </p:sp>
    </p:spTree>
    <p:extLst>
      <p:ext uri="{BB962C8B-B14F-4D97-AF65-F5344CB8AC3E}">
        <p14:creationId xmlns:p14="http://schemas.microsoft.com/office/powerpoint/2010/main" val="202949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 Empire</a:t>
            </a:r>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1431073"/>
            <a:ext cx="7848600" cy="517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61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p:txBody>
          <a:bodyPr/>
          <a:lstStyle/>
          <a:p>
            <a:r>
              <a:rPr lang="en-US" dirty="0" smtClean="0"/>
              <a:t>King </a:t>
            </a:r>
            <a:r>
              <a:rPr lang="en-US" dirty="0" err="1" smtClean="0"/>
              <a:t>Nabonidus</a:t>
            </a:r>
            <a:r>
              <a:rPr lang="en-US" dirty="0" smtClean="0"/>
              <a:t> and coregent Belshazzar were overthrown by Cyrus the Persian in 539 BC</a:t>
            </a:r>
          </a:p>
          <a:p>
            <a:r>
              <a:rPr lang="en-US" dirty="0" smtClean="0"/>
              <a:t>Dan 5:30</a:t>
            </a:r>
            <a:endParaRPr lang="en-US" dirty="0"/>
          </a:p>
        </p:txBody>
      </p:sp>
    </p:spTree>
    <p:extLst>
      <p:ext uri="{BB962C8B-B14F-4D97-AF65-F5344CB8AC3E}">
        <p14:creationId xmlns:p14="http://schemas.microsoft.com/office/powerpoint/2010/main" val="238588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the Great</a:t>
            </a:r>
            <a:endParaRPr lang="en-US" dirty="0"/>
          </a:p>
        </p:txBody>
      </p:sp>
      <p:sp>
        <p:nvSpPr>
          <p:cNvPr id="3" name="Content Placeholder 2"/>
          <p:cNvSpPr>
            <a:spLocks noGrp="1"/>
          </p:cNvSpPr>
          <p:nvPr>
            <p:ph idx="1"/>
          </p:nvPr>
        </p:nvSpPr>
        <p:spPr>
          <a:xfrm>
            <a:off x="381000" y="1524000"/>
            <a:ext cx="8229600" cy="4953000"/>
          </a:xfrm>
        </p:spPr>
        <p:txBody>
          <a:bodyPr>
            <a:normAutofit fontScale="62500" lnSpcReduction="20000"/>
          </a:bodyPr>
          <a:lstStyle/>
          <a:p>
            <a:r>
              <a:rPr lang="en-US" dirty="0" smtClean="0"/>
              <a:t>Isaiah 45:1-7</a:t>
            </a:r>
          </a:p>
          <a:p>
            <a:r>
              <a:rPr lang="en-US" b="1" dirty="0"/>
              <a:t>1</a:t>
            </a:r>
            <a:r>
              <a:rPr lang="en-US" dirty="0"/>
              <a:t> "Thus says the Lord to His anointed, To Cyrus, whose right hand I have held-- To subdue nations before him And loose the armor of kings, To open before him the double doors, So that the gates will not be shut: </a:t>
            </a:r>
          </a:p>
          <a:p>
            <a:r>
              <a:rPr lang="en-US" b="1" dirty="0"/>
              <a:t>2</a:t>
            </a:r>
            <a:r>
              <a:rPr lang="en-US" dirty="0"/>
              <a:t> 'I will go before you And make the crooked places straight; I will break in pieces the gates of bronze And cut the bars of iron. </a:t>
            </a:r>
          </a:p>
          <a:p>
            <a:r>
              <a:rPr lang="en-US" b="1" dirty="0"/>
              <a:t>3</a:t>
            </a:r>
            <a:r>
              <a:rPr lang="en-US" dirty="0"/>
              <a:t> I will give you the treasures of darkness And hidden riches of secret places, That you may know that I, the Lord, Who call you by your name, Am the God of Israel. </a:t>
            </a:r>
          </a:p>
          <a:p>
            <a:r>
              <a:rPr lang="en-US" b="1" dirty="0"/>
              <a:t>4</a:t>
            </a:r>
            <a:r>
              <a:rPr lang="en-US" dirty="0"/>
              <a:t> For Jacob My servant's sake, And Israel My elect, I have even called you by your name; I have named you, though you have not known Me. </a:t>
            </a:r>
          </a:p>
          <a:p>
            <a:r>
              <a:rPr lang="en-US" b="1" dirty="0"/>
              <a:t>5</a:t>
            </a:r>
            <a:r>
              <a:rPr lang="en-US" dirty="0"/>
              <a:t> I am the Lord, and there is no other; There is no God besides Me. I will gird you, though you have not known Me, </a:t>
            </a:r>
          </a:p>
          <a:p>
            <a:r>
              <a:rPr lang="en-US" b="1" dirty="0"/>
              <a:t>6</a:t>
            </a:r>
            <a:r>
              <a:rPr lang="en-US" dirty="0"/>
              <a:t> That they may know from the rising of the sun to its setting That there is none besides Me. I am the Lord, and there is no other; </a:t>
            </a:r>
          </a:p>
          <a:p>
            <a:r>
              <a:rPr lang="en-US" b="1" dirty="0"/>
              <a:t>7</a:t>
            </a:r>
            <a:r>
              <a:rPr lang="en-US" dirty="0"/>
              <a:t> I form the light and create darkness, I make peace and create calamity; I, the Lord, do all these things.' </a:t>
            </a:r>
            <a:endParaRPr lang="en-US" dirty="0" smtClean="0"/>
          </a:p>
          <a:p>
            <a:endParaRPr lang="en-US" dirty="0"/>
          </a:p>
        </p:txBody>
      </p:sp>
    </p:spTree>
    <p:extLst>
      <p:ext uri="{BB962C8B-B14F-4D97-AF65-F5344CB8AC3E}">
        <p14:creationId xmlns:p14="http://schemas.microsoft.com/office/powerpoint/2010/main" val="24239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the Great</a:t>
            </a:r>
            <a:endParaRPr lang="en-US" dirty="0"/>
          </a:p>
        </p:txBody>
      </p:sp>
      <p:sp>
        <p:nvSpPr>
          <p:cNvPr id="3" name="Content Placeholder 2"/>
          <p:cNvSpPr>
            <a:spLocks noGrp="1"/>
          </p:cNvSpPr>
          <p:nvPr>
            <p:ph idx="1"/>
          </p:nvPr>
        </p:nvSpPr>
        <p:spPr/>
        <p:txBody>
          <a:bodyPr/>
          <a:lstStyle/>
          <a:p>
            <a:r>
              <a:rPr lang="en-US" dirty="0" smtClean="0"/>
              <a:t>City was locked up and they had plenty of supplies to outlast a long siege.</a:t>
            </a:r>
          </a:p>
          <a:p>
            <a:r>
              <a:rPr lang="en-US" dirty="0" smtClean="0"/>
              <a:t>Cyrus walked into the city through open gates inside the city that were left open</a:t>
            </a:r>
          </a:p>
          <a:p>
            <a:r>
              <a:rPr lang="en-US" dirty="0" smtClean="0"/>
              <a:t>People of Babylon welcomed him to city</a:t>
            </a:r>
          </a:p>
          <a:p>
            <a:r>
              <a:rPr lang="en-US" dirty="0" smtClean="0"/>
              <a:t>Cyrus Cylinder</a:t>
            </a:r>
            <a:endParaRPr lang="en-US" dirty="0"/>
          </a:p>
        </p:txBody>
      </p:sp>
    </p:spTree>
    <p:extLst>
      <p:ext uri="{BB962C8B-B14F-4D97-AF65-F5344CB8AC3E}">
        <p14:creationId xmlns:p14="http://schemas.microsoft.com/office/powerpoint/2010/main" val="256826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Cyrus the Great</a:t>
            </a:r>
          </a:p>
        </p:txBody>
      </p:sp>
      <p:sp>
        <p:nvSpPr>
          <p:cNvPr id="3" name="Content Placeholder 2"/>
          <p:cNvSpPr>
            <a:spLocks noGrp="1"/>
          </p:cNvSpPr>
          <p:nvPr>
            <p:ph idx="1"/>
          </p:nvPr>
        </p:nvSpPr>
        <p:spPr/>
        <p:txBody>
          <a:bodyPr>
            <a:normAutofit fontScale="92500" lnSpcReduction="20000"/>
          </a:bodyPr>
          <a:lstStyle/>
          <a:p>
            <a:r>
              <a:rPr lang="en-US" dirty="0"/>
              <a:t>Interesting </a:t>
            </a:r>
            <a:r>
              <a:rPr lang="en-US" dirty="0" smtClean="0"/>
              <a:t>Facts</a:t>
            </a:r>
          </a:p>
          <a:p>
            <a:r>
              <a:rPr lang="en-US" dirty="0" smtClean="0"/>
              <a:t> </a:t>
            </a:r>
            <a:r>
              <a:rPr lang="en-US" dirty="0"/>
              <a:t>The capital city of his empire was the city of Pasargadae in modern day Iran.  His tomb and monument can be found there.</a:t>
            </a:r>
          </a:p>
          <a:p>
            <a:pPr lvl="0"/>
            <a:r>
              <a:rPr lang="en-US" dirty="0"/>
              <a:t>The Cyrus Cylinder describes how Cyrus improved the lives of Babylonians.  The United Nations declared it a “declaration of human rights.”</a:t>
            </a:r>
          </a:p>
          <a:p>
            <a:pPr lvl="0"/>
            <a:r>
              <a:rPr lang="en-US" dirty="0"/>
              <a:t>Cyrus developed an elite group of 10,000 army troops that were later called the Immortals.</a:t>
            </a:r>
          </a:p>
          <a:p>
            <a:pPr lvl="0"/>
            <a:r>
              <a:rPr lang="en-US" dirty="0"/>
              <a:t>To send messages quickly around his large empire Cyrus formed a postal system</a:t>
            </a:r>
            <a:r>
              <a:rPr lang="en-US" dirty="0" smtClean="0"/>
              <a:t>.</a:t>
            </a:r>
            <a:endParaRPr lang="en-US" dirty="0"/>
          </a:p>
        </p:txBody>
      </p:sp>
    </p:spTree>
    <p:extLst>
      <p:ext uri="{BB962C8B-B14F-4D97-AF65-F5344CB8AC3E}">
        <p14:creationId xmlns:p14="http://schemas.microsoft.com/office/powerpoint/2010/main" val="136818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Tomb of Cyrus the Great</a:t>
            </a:r>
            <a:endParaRPr lang="en-US" dirty="0"/>
          </a:p>
        </p:txBody>
      </p:sp>
      <p:pic>
        <p:nvPicPr>
          <p:cNvPr id="2050" name="Picture 2" descr="Tomb of Cyrus the Gr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3419475" cy="513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7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8153400" cy="517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93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 Empire</a:t>
            </a:r>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1431073"/>
            <a:ext cx="7848600" cy="517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1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534"/>
            <a:ext cx="8229600" cy="1143000"/>
          </a:xfrm>
        </p:spPr>
        <p:txBody>
          <a:bodyPr/>
          <a:lstStyle/>
          <a:p>
            <a:r>
              <a:rPr lang="en-US" dirty="0" smtClean="0"/>
              <a:t>Persian Empire</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81968"/>
            <a:ext cx="8001000" cy="537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05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p:txBody>
          <a:bodyPr/>
          <a:lstStyle/>
          <a:p>
            <a:r>
              <a:rPr lang="en-US" dirty="0" smtClean="0"/>
              <a:t>Cyrus’ son Cambyses succeeded him</a:t>
            </a:r>
          </a:p>
          <a:p>
            <a:r>
              <a:rPr lang="en-US" dirty="0" smtClean="0"/>
              <a:t>Was considered unstable</a:t>
            </a:r>
          </a:p>
          <a:p>
            <a:r>
              <a:rPr lang="en-US" dirty="0" smtClean="0"/>
              <a:t>Only reigned 530 – 522 BC</a:t>
            </a:r>
          </a:p>
          <a:p>
            <a:r>
              <a:rPr lang="en-US" dirty="0" smtClean="0"/>
              <a:t>Darius, an officer of Cambyses, took over next</a:t>
            </a:r>
          </a:p>
          <a:p>
            <a:r>
              <a:rPr lang="en-US" dirty="0" smtClean="0"/>
              <a:t>Increased the size of the empire 522-486 BC</a:t>
            </a:r>
          </a:p>
          <a:p>
            <a:r>
              <a:rPr lang="en-US" dirty="0" smtClean="0"/>
              <a:t>Son Xerxes 486-465 BC</a:t>
            </a:r>
          </a:p>
          <a:p>
            <a:r>
              <a:rPr lang="en-US" dirty="0" smtClean="0"/>
              <a:t>Artaxerxes 465-424 BC</a:t>
            </a:r>
          </a:p>
          <a:p>
            <a:endParaRPr lang="en-US" dirty="0"/>
          </a:p>
        </p:txBody>
      </p:sp>
    </p:spTree>
    <p:extLst>
      <p:ext uri="{BB962C8B-B14F-4D97-AF65-F5344CB8AC3E}">
        <p14:creationId xmlns:p14="http://schemas.microsoft.com/office/powerpoint/2010/main" val="325467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the Bible by Canon	</a:t>
            </a:r>
            <a:endParaRPr lang="en-US" dirty="0"/>
          </a:p>
        </p:txBody>
      </p:sp>
      <p:sp>
        <p:nvSpPr>
          <p:cNvPr id="3" name="Content Placeholder 2"/>
          <p:cNvSpPr>
            <a:spLocks noGrp="1"/>
          </p:cNvSpPr>
          <p:nvPr>
            <p:ph idx="1"/>
          </p:nvPr>
        </p:nvSpPr>
        <p:spPr/>
        <p:txBody>
          <a:bodyPr/>
          <a:lstStyle/>
          <a:p>
            <a:r>
              <a:rPr lang="en-US" dirty="0" smtClean="0"/>
              <a:t>Order of books in the Bible</a:t>
            </a:r>
          </a:p>
          <a:p>
            <a:r>
              <a:rPr lang="en-US" dirty="0" smtClean="0"/>
              <a:t>Not completely Chronological</a:t>
            </a:r>
          </a:p>
          <a:p>
            <a:r>
              <a:rPr lang="en-US" dirty="0" smtClean="0"/>
              <a:t>It follows the order of the Latin Vulgate translated by Jerome in the 4</a:t>
            </a:r>
            <a:r>
              <a:rPr lang="en-US" baseline="30000" dirty="0" smtClean="0"/>
              <a:t>th</a:t>
            </a:r>
            <a:r>
              <a:rPr lang="en-US" dirty="0" smtClean="0"/>
              <a:t> century AD</a:t>
            </a:r>
          </a:p>
          <a:p>
            <a:r>
              <a:rPr lang="en-US" dirty="0" smtClean="0"/>
              <a:t>Historical Reference Bible</a:t>
            </a:r>
          </a:p>
          <a:p>
            <a:endParaRPr lang="en-US" dirty="0"/>
          </a:p>
        </p:txBody>
      </p:sp>
    </p:spTree>
    <p:extLst>
      <p:ext uri="{BB962C8B-B14F-4D97-AF65-F5344CB8AC3E}">
        <p14:creationId xmlns:p14="http://schemas.microsoft.com/office/powerpoint/2010/main" val="152724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Ties to Leaders</a:t>
            </a:r>
            <a:endParaRPr lang="en-US" dirty="0"/>
          </a:p>
        </p:txBody>
      </p:sp>
      <p:sp>
        <p:nvSpPr>
          <p:cNvPr id="3" name="Content Placeholder 2"/>
          <p:cNvSpPr>
            <a:spLocks noGrp="1"/>
          </p:cNvSpPr>
          <p:nvPr>
            <p:ph idx="1"/>
          </p:nvPr>
        </p:nvSpPr>
        <p:spPr/>
        <p:txBody>
          <a:bodyPr/>
          <a:lstStyle/>
          <a:p>
            <a:r>
              <a:rPr lang="en-US" dirty="0" smtClean="0"/>
              <a:t>Cyrus – Ezra 1</a:t>
            </a:r>
          </a:p>
          <a:p>
            <a:r>
              <a:rPr lang="en-US" dirty="0" smtClean="0"/>
              <a:t>Darius – Daniel </a:t>
            </a:r>
          </a:p>
          <a:p>
            <a:r>
              <a:rPr lang="en-US" dirty="0" smtClean="0"/>
              <a:t>Xerxes – Esther 1:1 (also known as Ahasuerus)</a:t>
            </a:r>
          </a:p>
          <a:p>
            <a:r>
              <a:rPr lang="en-US" dirty="0" smtClean="0"/>
              <a:t>Artaxerxes – Ezra 7:1; Nehemiah 2:1</a:t>
            </a:r>
            <a:endParaRPr lang="en-US" dirty="0"/>
          </a:p>
        </p:txBody>
      </p:sp>
    </p:spTree>
    <p:extLst>
      <p:ext uri="{BB962C8B-B14F-4D97-AF65-F5344CB8AC3E}">
        <p14:creationId xmlns:p14="http://schemas.microsoft.com/office/powerpoint/2010/main" val="21238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Fertile Crescent</a:t>
            </a:r>
            <a:endParaRPr lang="en-US" dirty="0"/>
          </a:p>
        </p:txBody>
      </p:sp>
      <p:pic>
        <p:nvPicPr>
          <p:cNvPr id="1026" name="Picture 2" descr="F:\Bible Classes\Bible Geography\Intro to Ezra Nehemiah Esther\Fertile Crescen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086600" cy="530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1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Fertile Crescent</a:t>
            </a:r>
            <a:endParaRPr lang="en-US" dirty="0"/>
          </a:p>
        </p:txBody>
      </p:sp>
      <p:sp>
        <p:nvSpPr>
          <p:cNvPr id="3" name="Content Placeholder 2"/>
          <p:cNvSpPr>
            <a:spLocks noGrp="1"/>
          </p:cNvSpPr>
          <p:nvPr>
            <p:ph idx="1"/>
          </p:nvPr>
        </p:nvSpPr>
        <p:spPr/>
        <p:txBody>
          <a:bodyPr/>
          <a:lstStyle/>
          <a:p>
            <a:r>
              <a:rPr lang="en-US" dirty="0" smtClean="0"/>
              <a:t>Cradle of Civilization</a:t>
            </a:r>
          </a:p>
          <a:p>
            <a:r>
              <a:rPr lang="en-US" dirty="0" smtClean="0"/>
              <a:t>Birthplace of agriculture, urbanization, writing, trade, science, history and organized religion</a:t>
            </a:r>
          </a:p>
          <a:p>
            <a:r>
              <a:rPr lang="en-US" dirty="0" smtClean="0"/>
              <a:t>Place associated with Garden of Eden in Jewish, Christian and Muslim faiths</a:t>
            </a:r>
            <a:endParaRPr lang="en-US" dirty="0"/>
          </a:p>
        </p:txBody>
      </p:sp>
    </p:spTree>
    <p:extLst>
      <p:ext uri="{BB962C8B-B14F-4D97-AF65-F5344CB8AC3E}">
        <p14:creationId xmlns:p14="http://schemas.microsoft.com/office/powerpoint/2010/main" val="243156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168016" cy="536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168016" cy="536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83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95401"/>
            <a:ext cx="6503076" cy="536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2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95401"/>
            <a:ext cx="6503076" cy="536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23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 Captivity</a:t>
            </a:r>
            <a:endParaRPr lang="en-US" dirty="0"/>
          </a:p>
        </p:txBody>
      </p:sp>
      <p:sp>
        <p:nvSpPr>
          <p:cNvPr id="3" name="Content Placeholder 2"/>
          <p:cNvSpPr>
            <a:spLocks noGrp="1"/>
          </p:cNvSpPr>
          <p:nvPr>
            <p:ph idx="1"/>
          </p:nvPr>
        </p:nvSpPr>
        <p:spPr/>
        <p:txBody>
          <a:bodyPr/>
          <a:lstStyle/>
          <a:p>
            <a:r>
              <a:rPr lang="en-US" sz="2800" dirty="0" smtClean="0"/>
              <a:t>Daniel 1:1-2; 2 Kings 25; 2 </a:t>
            </a:r>
            <a:r>
              <a:rPr lang="en-US" sz="2800" dirty="0" err="1" smtClean="0"/>
              <a:t>Chron</a:t>
            </a:r>
            <a:r>
              <a:rPr lang="en-US" sz="2800" dirty="0" smtClean="0"/>
              <a:t> 36</a:t>
            </a:r>
          </a:p>
          <a:p>
            <a:r>
              <a:rPr lang="en-US" sz="2800" dirty="0" smtClean="0"/>
              <a:t>King Nebuchadnezzar</a:t>
            </a:r>
          </a:p>
          <a:p>
            <a:r>
              <a:rPr lang="en-US" sz="2800" dirty="0" smtClean="0"/>
              <a:t>Some sources show 4 deportations</a:t>
            </a:r>
          </a:p>
          <a:p>
            <a:r>
              <a:rPr lang="en-US" sz="2800" dirty="0" smtClean="0"/>
              <a:t>605 BC – Dan 1:1-2</a:t>
            </a:r>
          </a:p>
          <a:p>
            <a:r>
              <a:rPr lang="en-US" sz="2800" dirty="0" smtClean="0"/>
              <a:t>597 BC – 2 Kings 24:10-16; 2 </a:t>
            </a:r>
            <a:r>
              <a:rPr lang="en-US" sz="2800" dirty="0" err="1" smtClean="0"/>
              <a:t>Chr</a:t>
            </a:r>
            <a:r>
              <a:rPr lang="en-US" sz="2800" dirty="0" smtClean="0"/>
              <a:t> 36:10; </a:t>
            </a:r>
            <a:r>
              <a:rPr lang="en-US" sz="2800" dirty="0" err="1" smtClean="0"/>
              <a:t>Jer</a:t>
            </a:r>
            <a:r>
              <a:rPr lang="en-US" sz="2800" dirty="0" smtClean="0"/>
              <a:t> 52:28</a:t>
            </a:r>
          </a:p>
          <a:p>
            <a:r>
              <a:rPr lang="en-US" sz="2800" dirty="0" smtClean="0"/>
              <a:t>588-586 BC – 2 Kings 25:1-21; 2 </a:t>
            </a:r>
            <a:r>
              <a:rPr lang="en-US" sz="2800" dirty="0" err="1" smtClean="0"/>
              <a:t>Chr</a:t>
            </a:r>
            <a:r>
              <a:rPr lang="en-US" sz="2800" dirty="0" smtClean="0"/>
              <a:t> 36:17-20</a:t>
            </a:r>
          </a:p>
          <a:p>
            <a:r>
              <a:rPr lang="en-US" sz="2800" dirty="0" smtClean="0"/>
              <a:t>581 BC – </a:t>
            </a:r>
            <a:r>
              <a:rPr lang="en-US" sz="2800" dirty="0" err="1" smtClean="0"/>
              <a:t>Jer</a:t>
            </a:r>
            <a:r>
              <a:rPr lang="en-US" sz="2800" dirty="0" smtClean="0"/>
              <a:t> 50:30</a:t>
            </a:r>
          </a:p>
          <a:p>
            <a:endParaRPr lang="en-US" dirty="0"/>
          </a:p>
        </p:txBody>
      </p:sp>
    </p:spTree>
    <p:extLst>
      <p:ext uri="{BB962C8B-B14F-4D97-AF65-F5344CB8AC3E}">
        <p14:creationId xmlns:p14="http://schemas.microsoft.com/office/powerpoint/2010/main" val="144736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389</Words>
  <Application>Microsoft Office PowerPoint</Application>
  <PresentationFormat>On-screen Show (4:3)</PresentationFormat>
  <Paragraphs>85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Introduction to Ezra, Nehemiah and Esther</vt:lpstr>
      <vt:lpstr>Studying the Bible by Canon </vt:lpstr>
      <vt:lpstr>Fertile Crescent</vt:lpstr>
      <vt:lpstr>Fertile Crescent</vt:lpstr>
      <vt:lpstr>???</vt:lpstr>
      <vt:lpstr>IRAQ</vt:lpstr>
      <vt:lpstr>???</vt:lpstr>
      <vt:lpstr>IRAN</vt:lpstr>
      <vt:lpstr>Babylonian Captivity</vt:lpstr>
      <vt:lpstr>Babylonian Empire</vt:lpstr>
      <vt:lpstr>Persian Empire</vt:lpstr>
      <vt:lpstr>Cyrus the Great</vt:lpstr>
      <vt:lpstr>Cyrus the Great</vt:lpstr>
      <vt:lpstr>Cyrus the Great</vt:lpstr>
      <vt:lpstr>Tomb of Cyrus the Great</vt:lpstr>
      <vt:lpstr>Babylon</vt:lpstr>
      <vt:lpstr>Babylonian Empire</vt:lpstr>
      <vt:lpstr>Persian Empire</vt:lpstr>
      <vt:lpstr>Persian Empire</vt:lpstr>
      <vt:lpstr>Bible Ties to Leaders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Ezra, Nehemiah and Esther</dc:title>
  <dc:creator>Bill</dc:creator>
  <cp:lastModifiedBy>Bill</cp:lastModifiedBy>
  <cp:revision>24</cp:revision>
  <cp:lastPrinted>2018-01-10T20:36:07Z</cp:lastPrinted>
  <dcterms:created xsi:type="dcterms:W3CDTF">2018-01-10T01:31:47Z</dcterms:created>
  <dcterms:modified xsi:type="dcterms:W3CDTF">2018-01-10T20:38:52Z</dcterms:modified>
</cp:coreProperties>
</file>