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4" r:id="rId5"/>
    <p:sldId id="265" r:id="rId6"/>
    <p:sldId id="262" r:id="rId7"/>
    <p:sldId id="266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3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C302D-F1B8-450C-A6AD-B431BE46E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662B9A-D3C5-493A-917D-3862A86433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00B274-19E2-4354-953A-DAC3463AE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29937B-3344-4EAE-AEEF-6750BDAE8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55AD63-B387-4741-9B4A-119CBD101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E793E8-1B70-4093-9A4B-461A1A5469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846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873AD-37FA-4DFA-BD1F-B9DE3EB74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8EA76B-ECDF-4324-A564-5D1FEC238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58D9A0-4BEC-4720-8420-B00E40781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6EEF4C-B702-46C0-A98E-7BAC93F32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417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E755EE-7FEF-4A27-A67A-21932C905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831998-BA26-4EB5-BDB9-EC27C01D4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4D3A2B-A56F-4F12-8C3D-3D1EB554A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836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563D1-AD81-48E8-8F14-32E83FB42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D1981-3D72-4413-BE06-4AD3938C0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838D7E-115C-40A2-ADE2-C67A5D328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798ACF-7C09-40FC-A8D2-560ACD161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E8377D-6119-4A23-AE40-1C07513DB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4B6F64-E4F1-4542-9C88-151BB06FD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0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70713-8510-433C-8D1F-AB8C0B86C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ACC3D6-6C10-4721-967D-70AF569305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440F70-DB0A-4350-BE05-C784A11468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7B52C0-F3FA-4051-AA02-CECFA28FB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007669-3B00-464D-ABC7-70859957A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7FE3FA-373F-4BE7-8D15-09C32924C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236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0DD88-E840-4A77-A7A0-58B7FDA1D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D47428-ECD5-40F0-922E-A412E298A9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CCCF7F-7CDB-46A9-8D82-ADDCE1E97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9BBD4-3CFB-4A1B-9A4F-823118A85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AD62B-9DB5-4C2C-82A9-B0A26AA49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047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DDB827-1ACF-4BC0-AC4F-A6269F0A67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B03AAC-8F1C-459A-AAA1-62D440DA6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1EF6EC-7E46-43A4-951C-480BAD542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D81702-19E2-4609-9DAD-C90D6B104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BF893-95DB-4017-90F0-BA829F359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433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C302D-F1B8-450C-A6AD-B431BE46E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662B9A-D3C5-493A-917D-3862A86433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00B274-19E2-4354-953A-DAC3463AE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29937B-3344-4EAE-AEEF-6750BDAE8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55AD63-B387-4741-9B4A-119CBD101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F7EC99-1348-47E8-BB19-7A1DD69716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793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341C729-3158-45FC-A647-0D077182A6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E6F18-2283-4A41-907B-2C0F8F24A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28" y="1199072"/>
            <a:ext cx="11940397" cy="5658928"/>
          </a:xfrm>
        </p:spPr>
        <p:txBody>
          <a:bodyPr>
            <a:normAutofit/>
          </a:bodyPr>
          <a:lstStyle>
            <a:lvl1pPr>
              <a:defRPr sz="3200" b="1"/>
            </a:lvl1pPr>
            <a:lvl2pPr marL="569913" indent="-228600">
              <a:buFont typeface="Calibri" panose="020F0502020204030204" pitchFamily="34" charset="0"/>
              <a:buChar char="−"/>
              <a:defRPr sz="2800" b="1"/>
            </a:lvl2pPr>
            <a:lvl3pPr>
              <a:defRPr sz="2400" b="1"/>
            </a:lvl3pPr>
            <a:lvl4pPr>
              <a:defRPr sz="2000" b="1"/>
            </a:lvl4pPr>
            <a:lvl5pPr>
              <a:defRPr sz="2000" b="1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2646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4F51D6-2002-42AC-A7B1-9CE1507D84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E6F18-2283-4A41-907B-2C0F8F24A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28" y="1199072"/>
            <a:ext cx="11940397" cy="5658928"/>
          </a:xfrm>
        </p:spPr>
        <p:txBody>
          <a:bodyPr>
            <a:normAutofit/>
          </a:bodyPr>
          <a:lstStyle>
            <a:lvl1pPr>
              <a:defRPr sz="3200" b="1"/>
            </a:lvl1pPr>
            <a:lvl2pPr marL="569913" indent="-228600">
              <a:buFont typeface="Calibri" panose="020F0502020204030204" pitchFamily="34" charset="0"/>
              <a:buChar char="−"/>
              <a:defRPr sz="2800" b="1"/>
            </a:lvl2pPr>
            <a:lvl3pPr>
              <a:defRPr sz="2400" b="1"/>
            </a:lvl3pPr>
            <a:lvl4pPr>
              <a:defRPr sz="2000" b="1"/>
            </a:lvl4pPr>
            <a:lvl5pPr>
              <a:defRPr sz="2000" b="1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9879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797ED2-6384-4102-BD93-F1BACE5260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E6F18-2283-4A41-907B-2C0F8F24A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28" y="1199072"/>
            <a:ext cx="11940397" cy="5658928"/>
          </a:xfrm>
        </p:spPr>
        <p:txBody>
          <a:bodyPr>
            <a:normAutofit/>
          </a:bodyPr>
          <a:lstStyle>
            <a:lvl1pPr>
              <a:defRPr sz="3200" b="1"/>
            </a:lvl1pPr>
            <a:lvl2pPr marL="569913" indent="-228600">
              <a:buFont typeface="Calibri" panose="020F0502020204030204" pitchFamily="34" charset="0"/>
              <a:buChar char="−"/>
              <a:defRPr sz="2800" b="1"/>
            </a:lvl2pPr>
            <a:lvl3pPr>
              <a:defRPr sz="2400" b="1"/>
            </a:lvl3pPr>
            <a:lvl4pPr>
              <a:defRPr sz="2000" b="1"/>
            </a:lvl4pPr>
            <a:lvl5pPr>
              <a:defRPr sz="2000" b="1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3867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1CBC67-DADD-42EA-9165-170CF17379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E6F18-2283-4A41-907B-2C0F8F24A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28" y="1699404"/>
            <a:ext cx="11940397" cy="5158595"/>
          </a:xfrm>
        </p:spPr>
        <p:txBody>
          <a:bodyPr>
            <a:normAutofit/>
          </a:bodyPr>
          <a:lstStyle>
            <a:lvl1pPr>
              <a:defRPr sz="3200" b="1"/>
            </a:lvl1pPr>
            <a:lvl2pPr marL="569913" indent="-228600">
              <a:buFont typeface="Calibri" panose="020F0502020204030204" pitchFamily="34" charset="0"/>
              <a:buChar char="−"/>
              <a:defRPr sz="2800" b="1"/>
            </a:lvl2pPr>
            <a:lvl3pPr>
              <a:defRPr sz="2400" b="1"/>
            </a:lvl3pPr>
            <a:lvl4pPr>
              <a:defRPr sz="2000" b="1"/>
            </a:lvl4pPr>
            <a:lvl5pPr>
              <a:defRPr sz="2000" b="1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0493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347FF-FE40-484D-A21E-AC7511B58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DC5F56-C4B0-45AD-B598-E356CFF887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67CDF6-AB6F-4C64-98C7-21AD17D8E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52071-6D49-4942-8CBD-0C6DAB6B6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E3A5E7-EE07-45CB-A8E2-8C851B003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796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FFCF9-E585-46BC-A643-34ED8C0F3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987D8-898B-4E25-A85B-C3C03DE0B1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BD88B5-E658-4CD0-AD53-4C0763C240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9505B1-5E97-45E0-A930-B1DE3A9AA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F13ABC-ED75-4B79-9793-E684063E1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9643BA-F66C-40AA-A527-F4FE175F0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335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06EA3-43D1-4257-AC05-9D07C6756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0E00AC-3F66-4407-972F-D6F5B2A909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F8E5DD-AD1B-46B5-90BC-003D686817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04E56B-9938-4797-8D58-B96CC0ED5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A405F7-B780-4CD1-A89B-FC54165989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6D3F1F-BDFB-4D49-89D7-70DA29166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E4AA75-B1E9-49B3-B1C0-DE39AB07E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54CFB5-1A0A-4F28-B81D-C4B9877E5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166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24A2BF-623B-4272-B883-18ECCA384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6B39FE-26FF-42AD-95C5-BAB09C674E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C8693-B576-48E0-B4D5-8DAB8275B2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92D23-CCDA-4E22-A6AF-5466046998C6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A9A6-CC70-4E93-8765-BCBD77C6FA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B9E83-0393-4EDE-9A47-A233ADA426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597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50" r:id="rId3"/>
    <p:sldLayoutId id="2147483661" r:id="rId4"/>
    <p:sldLayoutId id="2147483662" r:id="rId5"/>
    <p:sldLayoutId id="214748366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611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C03CBE7-E760-443D-BF9D-447F78F7ED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8622089"/>
              </p:ext>
            </p:extLst>
          </p:nvPr>
        </p:nvGraphicFramePr>
        <p:xfrm>
          <a:off x="124287" y="1224951"/>
          <a:ext cx="10555215" cy="5581291"/>
        </p:xfrm>
        <a:graphic>
          <a:graphicData uri="http://schemas.openxmlformats.org/drawingml/2006/table">
            <a:tbl>
              <a:tblPr firstRow="1" firstCol="1" bandRow="1">
                <a:tableStyleId>{9DCAF9ED-07DC-4A11-8D7F-57B35C25682E}</a:tableStyleId>
              </a:tblPr>
              <a:tblGrid>
                <a:gridCol w="19593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27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633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87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110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0544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>
                            <a:outerShdw blurRad="50800" dist="50800" dir="2700000" algn="ctr" rotWithShape="0">
                              <a:schemeClr val="tx1"/>
                            </a:outerShdw>
                          </a:effectLst>
                        </a:rPr>
                        <a:t>Period of Writing</a:t>
                      </a:r>
                      <a:endParaRPr lang="en-US" sz="1800" dirty="0">
                        <a:solidFill>
                          <a:schemeClr val="bg1"/>
                        </a:solidFill>
                        <a:effectLst>
                          <a:outerShdw blurRad="50800" dist="50800" dir="2700000" algn="ctr" rotWithShape="0">
                            <a:schemeClr val="tx1"/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>
                            <a:outerShdw blurRad="50800" dist="50800" dir="2700000" algn="ctr" rotWithShape="0">
                              <a:schemeClr val="tx1"/>
                            </a:outerShdw>
                          </a:effectLst>
                        </a:rPr>
                        <a:t>Books</a:t>
                      </a:r>
                      <a:endParaRPr lang="en-US" sz="1800" dirty="0">
                        <a:solidFill>
                          <a:schemeClr val="bg1"/>
                        </a:solidFill>
                        <a:effectLst>
                          <a:outerShdw blurRad="50800" dist="50800" dir="2700000" algn="ctr" rotWithShape="0">
                            <a:schemeClr val="tx1"/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>
                            <a:outerShdw blurRad="50800" dist="50800" dir="2700000" algn="ctr" rotWithShape="0">
                              <a:schemeClr val="tx1"/>
                            </a:outerShdw>
                          </a:effectLst>
                        </a:rPr>
                        <a:t>Description</a:t>
                      </a:r>
                      <a:endParaRPr lang="en-US" sz="1800" dirty="0">
                        <a:solidFill>
                          <a:schemeClr val="bg1"/>
                        </a:solidFill>
                        <a:effectLst>
                          <a:outerShdw blurRad="50800" dist="50800" dir="2700000" algn="ctr" rotWithShape="0">
                            <a:schemeClr val="tx1"/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>
                            <a:outerShdw blurRad="50800" dist="50800" dir="2700000" algn="ctr" rotWithShape="0">
                              <a:schemeClr val="tx1"/>
                            </a:outerShdw>
                          </a:effectLst>
                        </a:rPr>
                        <a:t>Date</a:t>
                      </a:r>
                      <a:endParaRPr lang="en-US" sz="1800" dirty="0">
                        <a:solidFill>
                          <a:schemeClr val="bg1"/>
                        </a:solidFill>
                        <a:effectLst>
                          <a:outerShdw blurRad="50800" dist="50800" dir="2700000" algn="ctr" rotWithShape="0">
                            <a:schemeClr val="tx1"/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>
                            <a:outerShdw blurRad="50800" dist="50800" dir="2700000" algn="ctr" rotWithShape="0">
                              <a:schemeClr val="tx1"/>
                            </a:outerShdw>
                          </a:effectLst>
                        </a:rPr>
                        <a:t>Theme</a:t>
                      </a:r>
                      <a:endParaRPr lang="en-US" sz="1800" dirty="0">
                        <a:solidFill>
                          <a:schemeClr val="bg1"/>
                        </a:solidFill>
                        <a:effectLst>
                          <a:outerShdw blurRad="50800" dist="50800" dir="2700000" algn="ctr" rotWithShape="0">
                            <a:schemeClr val="tx1"/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26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Second Missionary Journey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 Thessalonians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 Thessalonians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The First Epistles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51-52 A.D.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Eschatology: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Last Things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368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Third 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Missionary Journey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Galatians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 Corinthians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 Corinthians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Romans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The Impregnable Quartet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53-57 A.D.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Soteriology: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Salvation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368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First 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Roman Imprisonment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Colossians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Philemon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Ephesians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Philippians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The Prison Epistles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60-62 A.D.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Christology: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Christ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5249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Release &amp; 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2nd Roman Imprisonment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 Timothy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Titus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 Timothy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The Evangelist Epistles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62-68 A.D.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Ecclesiology: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The Church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848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A8E25-A40A-4049-B67C-FC9EFA6432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There is evidence that Paul was acquitted of charges and </a:t>
            </a:r>
            <a:br>
              <a:rPr lang="en-US" dirty="0"/>
            </a:br>
            <a:r>
              <a:rPr lang="en-US" dirty="0"/>
              <a:t>released from Roman prison.</a:t>
            </a:r>
          </a:p>
          <a:p>
            <a:pPr lvl="1"/>
            <a:r>
              <a:rPr lang="en-US" dirty="0"/>
              <a:t>After spending “two whole years” in prison in Rome (Acts 28:30), Paul appears to have traveled and preached the gospel for about 4-5 years.  </a:t>
            </a:r>
          </a:p>
          <a:p>
            <a:pPr lvl="1"/>
            <a:r>
              <a:rPr lang="en-US" dirty="0"/>
              <a:t>During this time, Paul left Timothy in Ephesus to minister to the church and exhort them to continued faithfulness.</a:t>
            </a:r>
          </a:p>
          <a:p>
            <a:pPr lvl="1"/>
            <a:r>
              <a:rPr lang="en-US" dirty="0"/>
              <a:t>During this time, Paul penned First Timothy and Titus.</a:t>
            </a:r>
          </a:p>
        </p:txBody>
      </p:sp>
    </p:spTree>
    <p:extLst>
      <p:ext uri="{BB962C8B-B14F-4D97-AF65-F5344CB8AC3E}">
        <p14:creationId xmlns:p14="http://schemas.microsoft.com/office/powerpoint/2010/main" val="189731200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A8E25-A40A-4049-B67C-FC9EFA6432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There is evidence that Paul was arrested again and </a:t>
            </a:r>
            <a:br>
              <a:rPr lang="en-US" dirty="0"/>
            </a:br>
            <a:r>
              <a:rPr lang="en-US" dirty="0"/>
              <a:t>imprisoned in Rome one final time.</a:t>
            </a:r>
          </a:p>
          <a:p>
            <a:pPr lvl="1"/>
            <a:r>
              <a:rPr lang="en-US" dirty="0"/>
              <a:t>It appears that his arrest was sudden, perhaps in Troas (2 Tim. 4:13, 21). </a:t>
            </a:r>
          </a:p>
          <a:p>
            <a:pPr lvl="1"/>
            <a:r>
              <a:rPr lang="en-US" dirty="0"/>
              <a:t>It is uncertain what the exact charges against Paul were this time.</a:t>
            </a:r>
          </a:p>
          <a:p>
            <a:pPr lvl="1"/>
            <a:r>
              <a:rPr lang="en-US" dirty="0"/>
              <a:t>The severity is seen as Paul recognized that the end of his life was near (2 Tim. 1:8, 17; 4:6-8).</a:t>
            </a:r>
          </a:p>
          <a:p>
            <a:pPr lvl="1"/>
            <a:r>
              <a:rPr lang="en-US" dirty="0"/>
              <a:t>The Roman Emperor Nero had intensified his severe persecution of Christians, and it is believed that Paul was executed by Nero around 68 A.D.</a:t>
            </a:r>
          </a:p>
        </p:txBody>
      </p:sp>
    </p:spTree>
    <p:extLst>
      <p:ext uri="{BB962C8B-B14F-4D97-AF65-F5344CB8AC3E}">
        <p14:creationId xmlns:p14="http://schemas.microsoft.com/office/powerpoint/2010/main" val="32497253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A8E25-A40A-4049-B67C-FC9EFA6432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Paul wanted one last opportunity to write to and then see</a:t>
            </a:r>
            <a:br>
              <a:rPr lang="en-US" dirty="0"/>
            </a:br>
            <a:r>
              <a:rPr lang="en-US" dirty="0"/>
              <a:t>his friend, Timothy.</a:t>
            </a:r>
          </a:p>
          <a:p>
            <a:pPr lvl="1"/>
            <a:r>
              <a:rPr lang="en-US" dirty="0"/>
              <a:t>There was a special relationship between this older preacher and this young preacher.</a:t>
            </a:r>
          </a:p>
          <a:p>
            <a:pPr lvl="1"/>
            <a:r>
              <a:rPr lang="en-US" dirty="0"/>
              <a:t>Second Timothy is Paul’s final letter that we have preserved, before he was put to death.</a:t>
            </a:r>
          </a:p>
          <a:p>
            <a:pPr lvl="1"/>
            <a:r>
              <a:rPr lang="en-US" dirty="0"/>
              <a:t>Paul had dispatched many of his fellow-workers to other places to preach the gospel (4:12, 20).</a:t>
            </a:r>
          </a:p>
          <a:p>
            <a:pPr lvl="1"/>
            <a:r>
              <a:rPr lang="en-US" dirty="0"/>
              <a:t>Paul’s regular companion, Luke, was with him (4:11).</a:t>
            </a:r>
          </a:p>
          <a:p>
            <a:pPr lvl="1"/>
            <a:r>
              <a:rPr lang="en-US" dirty="0"/>
              <a:t>He longed to see Timothy one more time, and he asked him to bring Mark also (4:11, 13, 21).</a:t>
            </a:r>
          </a:p>
          <a:p>
            <a:pPr lvl="1"/>
            <a:r>
              <a:rPr lang="en-US" dirty="0"/>
              <a:t>Paul had appeared before the imperial court already (4:16), and he realistically recognized that his time on earth was short (4:6-8).</a:t>
            </a:r>
          </a:p>
        </p:txBody>
      </p:sp>
    </p:spTree>
    <p:extLst>
      <p:ext uri="{BB962C8B-B14F-4D97-AF65-F5344CB8AC3E}">
        <p14:creationId xmlns:p14="http://schemas.microsoft.com/office/powerpoint/2010/main" val="26144411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A8E25-A40A-4049-B67C-FC9EFA6432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28" y="1199072"/>
            <a:ext cx="11240219" cy="5658928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Paul wrote this letter to Timothy</a:t>
            </a:r>
          </a:p>
          <a:p>
            <a:pPr lvl="1"/>
            <a:r>
              <a:rPr lang="en-US" dirty="0"/>
              <a:t>While Timothy was likely still in Ephesus</a:t>
            </a:r>
          </a:p>
          <a:p>
            <a:pPr lvl="1"/>
            <a:r>
              <a:rPr lang="en-US" dirty="0"/>
              <a:t>While Paul was imprisoned in Rome a second time</a:t>
            </a:r>
          </a:p>
          <a:p>
            <a:pPr lvl="1"/>
            <a:r>
              <a:rPr lang="en-US" dirty="0"/>
              <a:t>Around 67-68 A.D. </a:t>
            </a:r>
          </a:p>
          <a:p>
            <a:pPr lvl="0"/>
            <a:r>
              <a:rPr lang="en-US" dirty="0"/>
              <a:t>The theme: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Paul makes a final and personal charge to remain steadfast and preach the Word, as accords with sound doctrine.</a:t>
            </a:r>
          </a:p>
          <a:p>
            <a:r>
              <a:rPr lang="en-US" dirty="0"/>
              <a:t>In the book of Second Timothy, every Christian, especially the evangelist is charged to:</a:t>
            </a:r>
          </a:p>
          <a:p>
            <a:pPr lvl="1"/>
            <a:r>
              <a:rPr lang="en-US" dirty="0"/>
              <a:t>Serve the Lord steadfastly (1:3-2:26).</a:t>
            </a:r>
          </a:p>
          <a:p>
            <a:pPr lvl="1"/>
            <a:r>
              <a:rPr lang="en-US" dirty="0"/>
              <a:t>Stand on (and for) sound doctrine (3:1-4:21).</a:t>
            </a:r>
          </a:p>
        </p:txBody>
      </p:sp>
    </p:spTree>
    <p:extLst>
      <p:ext uri="{BB962C8B-B14F-4D97-AF65-F5344CB8AC3E}">
        <p14:creationId xmlns:p14="http://schemas.microsoft.com/office/powerpoint/2010/main" val="138476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615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1C901-3D8C-4146-BCE7-1E3F4FDFA8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28" y="1699404"/>
            <a:ext cx="11940397" cy="51585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u="sng" dirty="0"/>
              <a:t>Every Christian, Especially the Evangelist Is Charged to:</a:t>
            </a:r>
          </a:p>
          <a:p>
            <a:r>
              <a:rPr lang="en-US" sz="3600" dirty="0"/>
              <a:t>Serve the Lord Steadfastly (1:3-2:26)</a:t>
            </a:r>
          </a:p>
          <a:p>
            <a:pPr lvl="1"/>
            <a:r>
              <a:rPr lang="en-US" dirty="0"/>
              <a:t>Steadfastness in service requires a genuine faith (1:3-5).</a:t>
            </a:r>
          </a:p>
          <a:p>
            <a:pPr lvl="1"/>
            <a:r>
              <a:rPr lang="en-US" dirty="0"/>
              <a:t>Steadfastness in service requires a zealous fervor (1:6-7).</a:t>
            </a:r>
          </a:p>
          <a:p>
            <a:pPr lvl="1"/>
            <a:r>
              <a:rPr lang="en-US" dirty="0"/>
              <a:t>Steadfastness in service requires an unashamed courage (1:8-12).</a:t>
            </a:r>
          </a:p>
          <a:p>
            <a:pPr lvl="1"/>
            <a:r>
              <a:rPr lang="en-US" dirty="0"/>
              <a:t>Steadfastness in service requires an unrelenting devotion (1:13-18).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2644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204</Words>
  <Application>Microsoft Office PowerPoint</Application>
  <PresentationFormat>Widescreen</PresentationFormat>
  <Paragraphs>72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22</cp:revision>
  <dcterms:created xsi:type="dcterms:W3CDTF">2018-12-05T21:11:16Z</dcterms:created>
  <dcterms:modified xsi:type="dcterms:W3CDTF">2019-01-30T22:58:21Z</dcterms:modified>
</cp:coreProperties>
</file>