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2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2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0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8726"/>
            <a:ext cx="7886700" cy="719895"/>
          </a:xfrm>
        </p:spPr>
        <p:txBody>
          <a:bodyPr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876926"/>
            <a:ext cx="8343900" cy="414287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785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1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4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2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7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8090"/>
            <a:ext cx="7886700" cy="719895"/>
          </a:xfrm>
        </p:spPr>
        <p:txBody>
          <a:bodyPr>
            <a:noAutofit/>
          </a:bodyPr>
          <a:lstStyle/>
          <a:p>
            <a:r>
              <a:rPr lang="en-US" dirty="0" smtClean="0"/>
              <a:t>His Parental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7" y="2353042"/>
            <a:ext cx="8273989" cy="3710407"/>
          </a:xfrm>
        </p:spPr>
        <p:txBody>
          <a:bodyPr>
            <a:normAutofit/>
          </a:bodyPr>
          <a:lstStyle/>
          <a:p>
            <a:r>
              <a:rPr lang="en-US" dirty="0" smtClean="0"/>
              <a:t>His </a:t>
            </a:r>
            <a:r>
              <a:rPr lang="en-US" dirty="0"/>
              <a:t>parents were chosen by God </a:t>
            </a:r>
            <a:r>
              <a:rPr lang="en-US" dirty="0" smtClean="0"/>
              <a:t>(Judges 13:1-24)</a:t>
            </a:r>
            <a:endParaRPr lang="en-US" dirty="0"/>
          </a:p>
          <a:p>
            <a:r>
              <a:rPr lang="en-US" dirty="0" smtClean="0"/>
              <a:t>His </a:t>
            </a:r>
            <a:r>
              <a:rPr lang="en-US" dirty="0"/>
              <a:t>parents shared life together </a:t>
            </a:r>
            <a:r>
              <a:rPr lang="en-US" dirty="0" smtClean="0"/>
              <a:t>(13:2</a:t>
            </a:r>
            <a:r>
              <a:rPr lang="en-US" dirty="0"/>
              <a:t>, 6, 8, 10-12, 15, 17, 19-23; 14:2-6, </a:t>
            </a:r>
            <a:r>
              <a:rPr lang="en-US" dirty="0" smtClean="0"/>
              <a:t>9)</a:t>
            </a:r>
            <a:endParaRPr lang="en-US" dirty="0"/>
          </a:p>
          <a:p>
            <a:r>
              <a:rPr lang="en-US" dirty="0" smtClean="0"/>
              <a:t>His </a:t>
            </a:r>
            <a:r>
              <a:rPr lang="en-US" dirty="0"/>
              <a:t>parents were prayerful </a:t>
            </a:r>
            <a:r>
              <a:rPr lang="en-US" dirty="0" smtClean="0"/>
              <a:t>(13:8)</a:t>
            </a:r>
            <a:endParaRPr lang="en-US" dirty="0"/>
          </a:p>
          <a:p>
            <a:r>
              <a:rPr lang="en-US" dirty="0" smtClean="0"/>
              <a:t>His </a:t>
            </a:r>
            <a:r>
              <a:rPr lang="en-US" dirty="0"/>
              <a:t>parents were consumed with the Lord’s will </a:t>
            </a:r>
            <a:r>
              <a:rPr lang="en-US" dirty="0" smtClean="0"/>
              <a:t>(13:8</a:t>
            </a:r>
            <a:r>
              <a:rPr lang="en-US" dirty="0"/>
              <a:t>, </a:t>
            </a:r>
            <a:r>
              <a:rPr lang="en-US" dirty="0" smtClean="0"/>
              <a:t>12)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4634" y="1677538"/>
            <a:ext cx="7886700" cy="71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(Gave Him Tremendous Strength)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139627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8090"/>
            <a:ext cx="7886700" cy="719895"/>
          </a:xfrm>
        </p:spPr>
        <p:txBody>
          <a:bodyPr>
            <a:noAutofit/>
          </a:bodyPr>
          <a:lstStyle/>
          <a:p>
            <a:r>
              <a:rPr lang="en-US" dirty="0" smtClean="0"/>
              <a:t>His Positive Virtues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7" y="2353042"/>
            <a:ext cx="8273989" cy="37104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 </a:t>
            </a:r>
            <a:r>
              <a:rPr lang="en-US" dirty="0"/>
              <a:t>accepted his role as a deliverer of God’s people from their enemy (13:5)</a:t>
            </a:r>
          </a:p>
          <a:p>
            <a:r>
              <a:rPr lang="en-US" dirty="0" smtClean="0"/>
              <a:t>He </a:t>
            </a:r>
            <a:r>
              <a:rPr lang="en-US" dirty="0"/>
              <a:t>possessed unflinching </a:t>
            </a:r>
            <a:r>
              <a:rPr lang="en-US" dirty="0" smtClean="0"/>
              <a:t>courage, with God on His side (14:5-6 + 14:19 </a:t>
            </a:r>
            <a:r>
              <a:rPr lang="en-US" smtClean="0"/>
              <a:t>+ 15:4-8 </a:t>
            </a:r>
            <a:r>
              <a:rPr lang="en-US" dirty="0" smtClean="0"/>
              <a:t>+ 15:14-15 + 16:25-30</a:t>
            </a:r>
            <a:r>
              <a:rPr lang="en-US" dirty="0"/>
              <a:t>)</a:t>
            </a:r>
          </a:p>
          <a:p>
            <a:r>
              <a:rPr lang="en-US" dirty="0" smtClean="0"/>
              <a:t>He </a:t>
            </a:r>
            <a:r>
              <a:rPr lang="en-US" dirty="0"/>
              <a:t>had a trusting faith in God (at times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He </a:t>
            </a:r>
            <a:r>
              <a:rPr lang="en-US" dirty="0"/>
              <a:t>prayed to God for strength &amp; sustenance (15:18-19)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saw that God was responsible for all the good that he </a:t>
            </a:r>
            <a:r>
              <a:rPr lang="en-US" dirty="0" smtClean="0"/>
              <a:t>did</a:t>
            </a:r>
            <a:endParaRPr lang="en-US" dirty="0"/>
          </a:p>
          <a:p>
            <a:pPr lvl="1"/>
            <a:r>
              <a:rPr lang="en-US" dirty="0" smtClean="0"/>
              <a:t>He </a:t>
            </a:r>
            <a:r>
              <a:rPr lang="en-US" dirty="0"/>
              <a:t>prayed for strength at the end of his life (16:28-30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He was willing to be </a:t>
            </a:r>
            <a:r>
              <a:rPr lang="en-US" dirty="0"/>
              <a:t>used as an instrument of Israel’s deliverance </a:t>
            </a:r>
            <a:r>
              <a:rPr lang="en-US" dirty="0" smtClean="0"/>
              <a:t>(and </a:t>
            </a:r>
            <a:r>
              <a:rPr lang="en-US" dirty="0"/>
              <a:t>even to die </a:t>
            </a:r>
            <a:r>
              <a:rPr lang="en-US" dirty="0" smtClean="0"/>
              <a:t>for such) (cf. Heb. 11:32)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4634" y="1677538"/>
            <a:ext cx="7886700" cy="71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(Showed Glimpses of Strength)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3213741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8090"/>
            <a:ext cx="7886700" cy="719895"/>
          </a:xfrm>
        </p:spPr>
        <p:txBody>
          <a:bodyPr>
            <a:noAutofit/>
          </a:bodyPr>
          <a:lstStyle/>
          <a:p>
            <a:r>
              <a:rPr lang="en-US" dirty="0" smtClean="0"/>
              <a:t>His Perpetual 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2353042"/>
            <a:ext cx="8275320" cy="37104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 </a:t>
            </a:r>
            <a:r>
              <a:rPr lang="en-US" dirty="0"/>
              <a:t>was self-willed, obstinate and rebellious (</a:t>
            </a:r>
            <a:r>
              <a:rPr lang="en-US" dirty="0" smtClean="0"/>
              <a:t>14:1-4; cf. 1 Sam. 15:23)</a:t>
            </a:r>
          </a:p>
          <a:p>
            <a:r>
              <a:rPr lang="en-US" dirty="0" smtClean="0"/>
              <a:t>He </a:t>
            </a:r>
            <a:r>
              <a:rPr lang="en-US" dirty="0"/>
              <a:t>chose evil associations</a:t>
            </a:r>
          </a:p>
          <a:p>
            <a:pPr lvl="1"/>
            <a:r>
              <a:rPr lang="en-US" dirty="0" smtClean="0"/>
              <a:t>Woman in </a:t>
            </a:r>
            <a:r>
              <a:rPr lang="en-US" dirty="0" err="1"/>
              <a:t>Timnah</a:t>
            </a:r>
            <a:r>
              <a:rPr lang="en-US" dirty="0"/>
              <a:t> (14:1-15:2</a:t>
            </a:r>
            <a:r>
              <a:rPr lang="en-US" dirty="0" smtClean="0"/>
              <a:t>) + Harlot </a:t>
            </a:r>
            <a:r>
              <a:rPr lang="en-US" dirty="0"/>
              <a:t>in Gaza (16:1-3</a:t>
            </a:r>
            <a:r>
              <a:rPr lang="en-US" dirty="0" smtClean="0"/>
              <a:t>) + Delilah </a:t>
            </a:r>
            <a:r>
              <a:rPr lang="en-US" dirty="0"/>
              <a:t>in </a:t>
            </a:r>
            <a:r>
              <a:rPr lang="en-US" dirty="0" err="1"/>
              <a:t>Sorek</a:t>
            </a:r>
            <a:r>
              <a:rPr lang="en-US" dirty="0"/>
              <a:t> (</a:t>
            </a:r>
            <a:r>
              <a:rPr lang="en-US" dirty="0" smtClean="0"/>
              <a:t>16:4-21)</a:t>
            </a:r>
            <a:endParaRPr lang="en-US" dirty="0"/>
          </a:p>
          <a:p>
            <a:pPr marL="568325" lvl="1"/>
            <a:r>
              <a:rPr lang="en-US" dirty="0" smtClean="0"/>
              <a:t>We will become implicated with those with whom we associate (Matt. 26:69-75; Acts 4:13; 1 Pet. 4:4)</a:t>
            </a:r>
          </a:p>
          <a:p>
            <a:pPr marL="568325" lvl="1"/>
            <a:r>
              <a:rPr lang="en-US" dirty="0" smtClean="0"/>
              <a:t>We will become like those with whom we associate (1 Cor. 15:33; 5:6)</a:t>
            </a:r>
          </a:p>
          <a:p>
            <a:pPr marL="568325" lvl="1"/>
            <a:r>
              <a:rPr lang="en-US" dirty="0" smtClean="0"/>
              <a:t>We will be led to fall by wrong associates (Mark 14:66-72; Prov. 1:10-15)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4634" y="1677538"/>
            <a:ext cx="7886700" cy="71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(Yielding to Fleshly Sins)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90341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8090"/>
            <a:ext cx="7886700" cy="719895"/>
          </a:xfrm>
        </p:spPr>
        <p:txBody>
          <a:bodyPr>
            <a:noAutofit/>
          </a:bodyPr>
          <a:lstStyle/>
          <a:p>
            <a:r>
              <a:rPr lang="en-US" dirty="0" smtClean="0"/>
              <a:t>His Perpetual 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2353042"/>
            <a:ext cx="8275320" cy="3710407"/>
          </a:xfrm>
        </p:spPr>
        <p:txBody>
          <a:bodyPr>
            <a:normAutofit/>
          </a:bodyPr>
          <a:lstStyle/>
          <a:p>
            <a:r>
              <a:rPr lang="en-US" dirty="0" smtClean="0"/>
              <a:t>He </a:t>
            </a:r>
            <a:r>
              <a:rPr lang="en-US" dirty="0"/>
              <a:t>courted temptation </a:t>
            </a:r>
            <a:r>
              <a:rPr lang="en-US" dirty="0" smtClean="0"/>
              <a:t>(14:1-15:2 + 16:1-3 + 16:4-21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Instead of </a:t>
            </a:r>
            <a:r>
              <a:rPr lang="en-US" dirty="0"/>
              <a:t>running from </a:t>
            </a:r>
            <a:r>
              <a:rPr lang="en-US" dirty="0" smtClean="0"/>
              <a:t>temptation</a:t>
            </a:r>
            <a:r>
              <a:rPr lang="en-US" dirty="0"/>
              <a:t>, he courted it</a:t>
            </a:r>
          </a:p>
          <a:p>
            <a:pPr lvl="1"/>
            <a:r>
              <a:rPr lang="en-US" dirty="0" smtClean="0"/>
              <a:t>We need to flee temptation (</a:t>
            </a:r>
            <a:r>
              <a:rPr lang="en-US" dirty="0"/>
              <a:t>2 </a:t>
            </a:r>
            <a:r>
              <a:rPr lang="en-US" dirty="0" err="1" smtClean="0"/>
              <a:t>Ti</a:t>
            </a:r>
            <a:r>
              <a:rPr lang="en-US" dirty="0" smtClean="0"/>
              <a:t>. 2:22; 1 </a:t>
            </a:r>
            <a:r>
              <a:rPr lang="en-US" dirty="0" err="1" smtClean="0"/>
              <a:t>Ti</a:t>
            </a:r>
            <a:r>
              <a:rPr lang="en-US" dirty="0" smtClean="0"/>
              <a:t>. 6:11; Mt. 6:13)</a:t>
            </a:r>
          </a:p>
          <a:p>
            <a:r>
              <a:rPr lang="en-US" dirty="0" smtClean="0"/>
              <a:t>He </a:t>
            </a:r>
            <a:r>
              <a:rPr lang="en-US" dirty="0"/>
              <a:t>committed </a:t>
            </a:r>
            <a:r>
              <a:rPr lang="en-US" dirty="0" smtClean="0"/>
              <a:t>fornication (16:1; cf. Ex. 20:14)</a:t>
            </a:r>
            <a:endParaRPr lang="en-US" dirty="0"/>
          </a:p>
          <a:p>
            <a:pPr lvl="1"/>
            <a:r>
              <a:rPr lang="en-US" dirty="0" smtClean="0"/>
              <a:t>Fornication is a sin! (1 Cor. 6:18; Gal 5:19-21)</a:t>
            </a:r>
          </a:p>
          <a:p>
            <a:r>
              <a:rPr lang="en-US" dirty="0" smtClean="0"/>
              <a:t>He broke his vow &amp; surrendered his source of strength (14:8-10; 16:17; cf. Num. 6)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4634" y="1677538"/>
            <a:ext cx="7886700" cy="71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(Yielding to Fleshly Sins)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32103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8090"/>
            <a:ext cx="7886700" cy="719895"/>
          </a:xfrm>
        </p:spPr>
        <p:txBody>
          <a:bodyPr>
            <a:noAutofit/>
          </a:bodyPr>
          <a:lstStyle/>
          <a:p>
            <a:r>
              <a:rPr lang="en-US" dirty="0" smtClean="0"/>
              <a:t>Putting It Into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847986"/>
            <a:ext cx="8275320" cy="421546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</a:t>
            </a:r>
            <a:r>
              <a:rPr lang="en-US" sz="2600" dirty="0"/>
              <a:t>days of the judges were “dark days” in Israel’s history (21:25)</a:t>
            </a:r>
          </a:p>
          <a:p>
            <a:r>
              <a:rPr lang="en-US" sz="2600" dirty="0" smtClean="0"/>
              <a:t>Samson </a:t>
            </a:r>
            <a:r>
              <a:rPr lang="en-US" sz="2600" dirty="0"/>
              <a:t>judged Israel for 20 years (15:20; 16:31)</a:t>
            </a:r>
          </a:p>
          <a:p>
            <a:r>
              <a:rPr lang="en-US" sz="2600" dirty="0" smtClean="0"/>
              <a:t>Samson </a:t>
            </a:r>
            <a:r>
              <a:rPr lang="en-US" sz="2600" dirty="0"/>
              <a:t>was sincere in his devotion, though tragically weak in his character</a:t>
            </a:r>
          </a:p>
          <a:p>
            <a:r>
              <a:rPr lang="en-US" sz="2600" dirty="0" smtClean="0"/>
              <a:t>Samson </a:t>
            </a:r>
            <a:r>
              <a:rPr lang="en-US" sz="2600" dirty="0"/>
              <a:t>was effective in the commencement of Israel’s overthrow of the godless Philistines (cf. 1 Sam. 7:13)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Lord was using Samson to accomplish His greater purpose—the deliverance of His people (14:4)</a:t>
            </a:r>
          </a:p>
        </p:txBody>
      </p:sp>
    </p:spTree>
    <p:extLst>
      <p:ext uri="{BB962C8B-B14F-4D97-AF65-F5344CB8AC3E}">
        <p14:creationId xmlns:p14="http://schemas.microsoft.com/office/powerpoint/2010/main" val="250713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468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His Parental Background</vt:lpstr>
      <vt:lpstr>His Positive Virtues</vt:lpstr>
      <vt:lpstr>His Perpetual Weakness</vt:lpstr>
      <vt:lpstr>His Perpetual Weakness</vt:lpstr>
      <vt:lpstr>Putting It Into Perspective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dcterms:created xsi:type="dcterms:W3CDTF">2017-06-17T19:08:32Z</dcterms:created>
  <dcterms:modified xsi:type="dcterms:W3CDTF">2017-06-18T21:33:40Z</dcterms:modified>
</cp:coreProperties>
</file>