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p:normalViewPr>
  <p:slideViewPr>
    <p:cSldViewPr snapToGrid="0">
      <p:cViewPr varScale="1">
        <p:scale>
          <a:sx n="97" d="100"/>
          <a:sy n="97" d="100"/>
        </p:scale>
        <p:origin x="1548"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CB69D00-EBE6-4A79-B110-60A1B0F89F0C}"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56B49-51B9-4F82-BFDF-0B90BAB8713D}"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21825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B69D00-EBE6-4A79-B110-60A1B0F89F0C}"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56B49-51B9-4F82-BFDF-0B90BAB8713D}" type="slidenum">
              <a:rPr lang="en-US" smtClean="0"/>
              <a:t>‹#›</a:t>
            </a:fld>
            <a:endParaRPr lang="en-US"/>
          </a:p>
        </p:txBody>
      </p:sp>
    </p:spTree>
    <p:extLst>
      <p:ext uri="{BB962C8B-B14F-4D97-AF65-F5344CB8AC3E}">
        <p14:creationId xmlns:p14="http://schemas.microsoft.com/office/powerpoint/2010/main" val="2916799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B69D00-EBE6-4A79-B110-60A1B0F89F0C}"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56B49-51B9-4F82-BFDF-0B90BAB8713D}" type="slidenum">
              <a:rPr lang="en-US" smtClean="0"/>
              <a:t>‹#›</a:t>
            </a:fld>
            <a:endParaRPr lang="en-US"/>
          </a:p>
        </p:txBody>
      </p:sp>
    </p:spTree>
    <p:extLst>
      <p:ext uri="{BB962C8B-B14F-4D97-AF65-F5344CB8AC3E}">
        <p14:creationId xmlns:p14="http://schemas.microsoft.com/office/powerpoint/2010/main" val="47973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66007" y="1978742"/>
            <a:ext cx="8487295" cy="1761981"/>
          </a:xfrm>
        </p:spPr>
        <p:txBody>
          <a:bodyPr>
            <a:normAutofit/>
          </a:bodyPr>
          <a:lstStyle>
            <a:lvl1pPr algn="ctr">
              <a:defRPr sz="4800" b="0">
                <a:latin typeface="Cooper Black" panose="0208090404030B0204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5513" y="3865418"/>
            <a:ext cx="8503920" cy="2992583"/>
          </a:xfrm>
        </p:spPr>
        <p:txBody>
          <a:bodyPr/>
          <a:lstStyle>
            <a:lvl1pPr>
              <a:defRPr b="1"/>
            </a:lvl1pPr>
          </a:lstStyle>
          <a:p>
            <a:pPr lvl="0"/>
            <a:r>
              <a:rPr lang="en-US" dirty="0" smtClean="0"/>
              <a:t>Click to edit Master text styles</a:t>
            </a:r>
          </a:p>
        </p:txBody>
      </p:sp>
    </p:spTree>
    <p:extLst>
      <p:ext uri="{BB962C8B-B14F-4D97-AF65-F5344CB8AC3E}">
        <p14:creationId xmlns:p14="http://schemas.microsoft.com/office/powerpoint/2010/main" val="31000715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B69D00-EBE6-4A79-B110-60A1B0F89F0C}"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56B49-51B9-4F82-BFDF-0B90BAB8713D}" type="slidenum">
              <a:rPr lang="en-US" smtClean="0"/>
              <a:t>‹#›</a:t>
            </a:fld>
            <a:endParaRPr lang="en-US"/>
          </a:p>
        </p:txBody>
      </p:sp>
    </p:spTree>
    <p:extLst>
      <p:ext uri="{BB962C8B-B14F-4D97-AF65-F5344CB8AC3E}">
        <p14:creationId xmlns:p14="http://schemas.microsoft.com/office/powerpoint/2010/main" val="157791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B69D00-EBE6-4A79-B110-60A1B0F89F0C}" type="datetimeFigureOut">
              <a:rPr lang="en-US" smtClean="0"/>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56B49-51B9-4F82-BFDF-0B90BAB8713D}" type="slidenum">
              <a:rPr lang="en-US" smtClean="0"/>
              <a:t>‹#›</a:t>
            </a:fld>
            <a:endParaRPr lang="en-US"/>
          </a:p>
        </p:txBody>
      </p:sp>
    </p:spTree>
    <p:extLst>
      <p:ext uri="{BB962C8B-B14F-4D97-AF65-F5344CB8AC3E}">
        <p14:creationId xmlns:p14="http://schemas.microsoft.com/office/powerpoint/2010/main" val="2662083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CB69D00-EBE6-4A79-B110-60A1B0F89F0C}" type="datetimeFigureOut">
              <a:rPr lang="en-US" smtClean="0"/>
              <a:t>9/22/2017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E56B49-51B9-4F82-BFDF-0B90BAB8713D}" type="slidenum">
              <a:rPr lang="en-US" smtClean="0"/>
              <a:t>‹#›</a:t>
            </a:fld>
            <a:endParaRPr lang="en-US"/>
          </a:p>
        </p:txBody>
      </p:sp>
    </p:spTree>
    <p:extLst>
      <p:ext uri="{BB962C8B-B14F-4D97-AF65-F5344CB8AC3E}">
        <p14:creationId xmlns:p14="http://schemas.microsoft.com/office/powerpoint/2010/main" val="24354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B69D00-EBE6-4A79-B110-60A1B0F89F0C}" type="datetimeFigureOut">
              <a:rPr lang="en-US" smtClean="0"/>
              <a:t>9/22/2017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E56B49-51B9-4F82-BFDF-0B90BAB8713D}" type="slidenum">
              <a:rPr lang="en-US" smtClean="0"/>
              <a:t>‹#›</a:t>
            </a:fld>
            <a:endParaRPr lang="en-US"/>
          </a:p>
        </p:txBody>
      </p:sp>
    </p:spTree>
    <p:extLst>
      <p:ext uri="{BB962C8B-B14F-4D97-AF65-F5344CB8AC3E}">
        <p14:creationId xmlns:p14="http://schemas.microsoft.com/office/powerpoint/2010/main" val="582091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9D00-EBE6-4A79-B110-60A1B0F89F0C}" type="datetimeFigureOut">
              <a:rPr lang="en-US" smtClean="0"/>
              <a:t>9/22/2017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E56B49-51B9-4F82-BFDF-0B90BAB8713D}" type="slidenum">
              <a:rPr lang="en-US" smtClean="0"/>
              <a:t>‹#›</a:t>
            </a:fld>
            <a:endParaRPr lang="en-US"/>
          </a:p>
        </p:txBody>
      </p:sp>
    </p:spTree>
    <p:extLst>
      <p:ext uri="{BB962C8B-B14F-4D97-AF65-F5344CB8AC3E}">
        <p14:creationId xmlns:p14="http://schemas.microsoft.com/office/powerpoint/2010/main" val="127656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B69D00-EBE6-4A79-B110-60A1B0F89F0C}" type="datetimeFigureOut">
              <a:rPr lang="en-US" smtClean="0"/>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56B49-51B9-4F82-BFDF-0B90BAB8713D}" type="slidenum">
              <a:rPr lang="en-US" smtClean="0"/>
              <a:t>‹#›</a:t>
            </a:fld>
            <a:endParaRPr lang="en-US"/>
          </a:p>
        </p:txBody>
      </p:sp>
    </p:spTree>
    <p:extLst>
      <p:ext uri="{BB962C8B-B14F-4D97-AF65-F5344CB8AC3E}">
        <p14:creationId xmlns:p14="http://schemas.microsoft.com/office/powerpoint/2010/main" val="159468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B69D00-EBE6-4A79-B110-60A1B0F89F0C}" type="datetimeFigureOut">
              <a:rPr lang="en-US" smtClean="0"/>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56B49-51B9-4F82-BFDF-0B90BAB8713D}" type="slidenum">
              <a:rPr lang="en-US" smtClean="0"/>
              <a:t>‹#›</a:t>
            </a:fld>
            <a:endParaRPr lang="en-US"/>
          </a:p>
        </p:txBody>
      </p:sp>
    </p:spTree>
    <p:extLst>
      <p:ext uri="{BB962C8B-B14F-4D97-AF65-F5344CB8AC3E}">
        <p14:creationId xmlns:p14="http://schemas.microsoft.com/office/powerpoint/2010/main" val="75954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69D00-EBE6-4A79-B110-60A1B0F89F0C}" type="datetimeFigureOut">
              <a:rPr lang="en-US" smtClean="0"/>
              <a:t>9/22/2017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E56B49-51B9-4F82-BFDF-0B90BAB8713D}" type="slidenum">
              <a:rPr lang="en-US" smtClean="0"/>
              <a:t>‹#›</a:t>
            </a:fld>
            <a:endParaRPr lang="en-US"/>
          </a:p>
        </p:txBody>
      </p:sp>
    </p:spTree>
    <p:extLst>
      <p:ext uri="{BB962C8B-B14F-4D97-AF65-F5344CB8AC3E}">
        <p14:creationId xmlns:p14="http://schemas.microsoft.com/office/powerpoint/2010/main" val="2269450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84771"/>
          <a:stretch/>
        </p:blipFill>
        <p:spPr>
          <a:xfrm>
            <a:off x="0" y="5813570"/>
            <a:ext cx="9144000" cy="1044429"/>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4770" t="14558" r="12019" b="15106"/>
          <a:stretch/>
        </p:blipFill>
        <p:spPr>
          <a:xfrm>
            <a:off x="1350628" y="998290"/>
            <a:ext cx="6694414" cy="4823670"/>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84954"/>
          <a:stretch/>
        </p:blipFill>
        <p:spPr>
          <a:xfrm>
            <a:off x="0" y="0"/>
            <a:ext cx="9144000" cy="1031846"/>
          </a:xfrm>
          <a:prstGeom prst="rect">
            <a:avLst/>
          </a:prstGeom>
        </p:spPr>
      </p:pic>
    </p:spTree>
    <p:extLst>
      <p:ext uri="{BB962C8B-B14F-4D97-AF65-F5344CB8AC3E}">
        <p14:creationId xmlns:p14="http://schemas.microsoft.com/office/powerpoint/2010/main" val="40634908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57" y="1978742"/>
            <a:ext cx="8860376" cy="1761981"/>
          </a:xfrm>
        </p:spPr>
        <p:txBody>
          <a:bodyPr>
            <a:normAutofit fontScale="90000"/>
          </a:bodyPr>
          <a:lstStyle/>
          <a:p>
            <a:pPr lvl="0"/>
            <a:r>
              <a:rPr lang="en-US" dirty="0" smtClean="0"/>
              <a:t>“</a:t>
            </a:r>
            <a:r>
              <a:rPr lang="en-US" dirty="0"/>
              <a:t>I don’t see anybody else doing it, so I must be doing fine.”</a:t>
            </a:r>
          </a:p>
        </p:txBody>
      </p:sp>
      <p:sp>
        <p:nvSpPr>
          <p:cNvPr id="3" name="Content Placeholder 2"/>
          <p:cNvSpPr>
            <a:spLocks noGrp="1"/>
          </p:cNvSpPr>
          <p:nvPr>
            <p:ph idx="1"/>
          </p:nvPr>
        </p:nvSpPr>
        <p:spPr/>
        <p:txBody>
          <a:bodyPr>
            <a:normAutofit/>
          </a:bodyPr>
          <a:lstStyle/>
          <a:p>
            <a:pPr marL="0" indent="0">
              <a:buNone/>
            </a:pPr>
            <a:r>
              <a:rPr lang="en-US" dirty="0" smtClean="0"/>
              <a:t>“But </a:t>
            </a:r>
            <a:r>
              <a:rPr lang="en-US" dirty="0"/>
              <a:t>why do you call Me </a:t>
            </a:r>
            <a:r>
              <a:rPr lang="en-US" dirty="0" smtClean="0"/>
              <a:t>‘Lord</a:t>
            </a:r>
            <a:r>
              <a:rPr lang="en-US" dirty="0"/>
              <a:t>, Lord</a:t>
            </a:r>
            <a:r>
              <a:rPr lang="en-US" dirty="0" smtClean="0"/>
              <a:t>,’ </a:t>
            </a:r>
            <a:r>
              <a:rPr lang="en-US" dirty="0"/>
              <a:t>and do not do the things which I </a:t>
            </a:r>
            <a:r>
              <a:rPr lang="en-US" dirty="0" smtClean="0"/>
              <a:t>say?” (Luke 6:46).</a:t>
            </a:r>
            <a:endParaRPr lang="en-US" dirty="0"/>
          </a:p>
          <a:p>
            <a:pPr marL="0" indent="0">
              <a:buNone/>
            </a:pPr>
            <a:r>
              <a:rPr lang="en-US" dirty="0" smtClean="0"/>
              <a:t>“…Be </a:t>
            </a:r>
            <a:r>
              <a:rPr lang="en-US" dirty="0"/>
              <a:t>an example to the believers in word, in conduct, in love, in spirit, in faith, in </a:t>
            </a:r>
            <a:r>
              <a:rPr lang="en-US" dirty="0" smtClean="0"/>
              <a:t>purity” (1 Tim. 4:12).</a:t>
            </a:r>
            <a:endParaRPr lang="en-US" dirty="0"/>
          </a:p>
        </p:txBody>
      </p:sp>
    </p:spTree>
    <p:extLst>
      <p:ext uri="{BB962C8B-B14F-4D97-AF65-F5344CB8AC3E}">
        <p14:creationId xmlns:p14="http://schemas.microsoft.com/office/powerpoint/2010/main" val="4131584466"/>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57" y="1978742"/>
            <a:ext cx="8860376" cy="1761981"/>
          </a:xfrm>
        </p:spPr>
        <p:txBody>
          <a:bodyPr>
            <a:normAutofit fontScale="90000"/>
          </a:bodyPr>
          <a:lstStyle/>
          <a:p>
            <a:pPr lvl="0"/>
            <a:r>
              <a:rPr lang="en-US" dirty="0" smtClean="0"/>
              <a:t>“</a:t>
            </a:r>
            <a:r>
              <a:rPr lang="en-US" dirty="0"/>
              <a:t>I don’t see anybody else doing it, so I must be doing fine.”</a:t>
            </a:r>
          </a:p>
        </p:txBody>
      </p:sp>
      <p:sp>
        <p:nvSpPr>
          <p:cNvPr id="3" name="Content Placeholder 2"/>
          <p:cNvSpPr>
            <a:spLocks noGrp="1"/>
          </p:cNvSpPr>
          <p:nvPr>
            <p:ph idx="1"/>
          </p:nvPr>
        </p:nvSpPr>
        <p:spPr/>
        <p:txBody>
          <a:bodyPr>
            <a:normAutofit/>
          </a:bodyPr>
          <a:lstStyle/>
          <a:p>
            <a:pPr marL="0" indent="0">
              <a:buNone/>
            </a:pPr>
            <a:r>
              <a:rPr lang="en-US" dirty="0" smtClean="0"/>
              <a:t>“Therefore</a:t>
            </a:r>
            <a:r>
              <a:rPr lang="en-US" dirty="0"/>
              <a:t>, to him who knows to do good and does not do it, to him it is </a:t>
            </a:r>
            <a:r>
              <a:rPr lang="en-US" dirty="0" smtClean="0"/>
              <a:t>sin” (Jas. 4:17).</a:t>
            </a:r>
            <a:endParaRPr lang="en-US" dirty="0"/>
          </a:p>
          <a:p>
            <a:pPr marL="0" indent="0">
              <a:buNone/>
            </a:pPr>
            <a:r>
              <a:rPr lang="en-US" dirty="0"/>
              <a:t>“But when they measure themselves by one another and compare themselves with one another, they are without </a:t>
            </a:r>
            <a:r>
              <a:rPr lang="en-US" dirty="0" smtClean="0"/>
              <a:t>understanding” (2 Cor. 10:12).</a:t>
            </a:r>
            <a:endParaRPr lang="en-US" dirty="0"/>
          </a:p>
          <a:p>
            <a:pPr marL="0" indent="0">
              <a:buNone/>
            </a:pPr>
            <a:endParaRPr lang="en-US" dirty="0"/>
          </a:p>
        </p:txBody>
      </p:sp>
    </p:spTree>
    <p:extLst>
      <p:ext uri="{BB962C8B-B14F-4D97-AF65-F5344CB8AC3E}">
        <p14:creationId xmlns:p14="http://schemas.microsoft.com/office/powerpoint/2010/main" val="2945634406"/>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57" y="1978742"/>
            <a:ext cx="8860376" cy="1761981"/>
          </a:xfrm>
        </p:spPr>
        <p:txBody>
          <a:bodyPr>
            <a:normAutofit fontScale="90000"/>
          </a:bodyPr>
          <a:lstStyle/>
          <a:p>
            <a:pPr lvl="0"/>
            <a:r>
              <a:rPr lang="en-US" dirty="0" smtClean="0"/>
              <a:t>“</a:t>
            </a:r>
            <a:r>
              <a:rPr lang="en-US" dirty="0"/>
              <a:t>I’ll just live a good example of faith; they’ll figure it out.”</a:t>
            </a:r>
          </a:p>
        </p:txBody>
      </p:sp>
      <p:sp>
        <p:nvSpPr>
          <p:cNvPr id="3" name="Content Placeholder 2"/>
          <p:cNvSpPr>
            <a:spLocks noGrp="1"/>
          </p:cNvSpPr>
          <p:nvPr>
            <p:ph idx="1"/>
          </p:nvPr>
        </p:nvSpPr>
        <p:spPr/>
        <p:txBody>
          <a:bodyPr>
            <a:normAutofit lnSpcReduction="10000"/>
          </a:bodyPr>
          <a:lstStyle/>
          <a:p>
            <a:r>
              <a:rPr lang="en-US" dirty="0" smtClean="0"/>
              <a:t>God has called us to be a good example, but He has called us to </a:t>
            </a:r>
            <a:r>
              <a:rPr lang="en-US" u="sng" dirty="0" smtClean="0"/>
              <a:t>do more</a:t>
            </a:r>
            <a:r>
              <a:rPr lang="en-US" dirty="0" smtClean="0"/>
              <a:t>!</a:t>
            </a:r>
          </a:p>
          <a:p>
            <a:r>
              <a:rPr lang="en-US" dirty="0" smtClean="0"/>
              <a:t>Sinners will not learn the gospel by osmosis!</a:t>
            </a:r>
          </a:p>
          <a:p>
            <a:r>
              <a:rPr lang="en-US" dirty="0" smtClean="0"/>
              <a:t>“How shall they hear?” (Rom. 10:14).</a:t>
            </a:r>
          </a:p>
          <a:p>
            <a:r>
              <a:rPr lang="en-US" dirty="0" smtClean="0"/>
              <a:t>“Preach” (Mark 16:15), “teaching” (Matt. 28:20).</a:t>
            </a:r>
          </a:p>
          <a:p>
            <a:r>
              <a:rPr lang="en-US" dirty="0" smtClean="0"/>
              <a:t>“Commit </a:t>
            </a:r>
            <a:r>
              <a:rPr lang="en-US" dirty="0"/>
              <a:t>these to faithful men who will be able to teach others </a:t>
            </a:r>
            <a:r>
              <a:rPr lang="en-US" dirty="0" smtClean="0"/>
              <a:t>also” (2 Tim. 2:2).</a:t>
            </a:r>
            <a:endParaRPr lang="en-US" dirty="0"/>
          </a:p>
        </p:txBody>
      </p:sp>
    </p:spTree>
    <p:extLst>
      <p:ext uri="{BB962C8B-B14F-4D97-AF65-F5344CB8AC3E}">
        <p14:creationId xmlns:p14="http://schemas.microsoft.com/office/powerpoint/2010/main" val="32562981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500"/>
                                        <p:tgtEl>
                                          <p:spTgt spid="3">
                                            <p:txEl>
                                              <p:pRg st="3" end="3"/>
                                            </p:txEl>
                                          </p:spTgt>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left)">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57" y="1978742"/>
            <a:ext cx="8860376" cy="1761981"/>
          </a:xfrm>
        </p:spPr>
        <p:txBody>
          <a:bodyPr>
            <a:normAutofit/>
          </a:bodyPr>
          <a:lstStyle/>
          <a:p>
            <a:pPr lvl="0"/>
            <a:r>
              <a:rPr lang="en-US" dirty="0" smtClean="0"/>
              <a:t>“</a:t>
            </a:r>
            <a:r>
              <a:rPr lang="en-US" dirty="0"/>
              <a:t>I don’t know enough Bible to do this right.”</a:t>
            </a:r>
          </a:p>
        </p:txBody>
      </p:sp>
      <p:sp>
        <p:nvSpPr>
          <p:cNvPr id="3" name="Content Placeholder 2"/>
          <p:cNvSpPr>
            <a:spLocks noGrp="1"/>
          </p:cNvSpPr>
          <p:nvPr>
            <p:ph idx="1"/>
          </p:nvPr>
        </p:nvSpPr>
        <p:spPr/>
        <p:txBody>
          <a:bodyPr>
            <a:normAutofit fontScale="92500" lnSpcReduction="10000"/>
          </a:bodyPr>
          <a:lstStyle/>
          <a:p>
            <a:r>
              <a:rPr lang="en-US" dirty="0" smtClean="0"/>
              <a:t>What are you doing to </a:t>
            </a:r>
            <a:r>
              <a:rPr lang="en-US" dirty="0"/>
              <a:t>learn more?  </a:t>
            </a:r>
          </a:p>
          <a:p>
            <a:r>
              <a:rPr lang="en-US" dirty="0" smtClean="0"/>
              <a:t>Reality</a:t>
            </a:r>
            <a:r>
              <a:rPr lang="en-US" dirty="0"/>
              <a:t>:  none of us will ever “know enough Bible.”</a:t>
            </a:r>
          </a:p>
          <a:p>
            <a:r>
              <a:rPr lang="en-US" dirty="0" smtClean="0"/>
              <a:t>If </a:t>
            </a:r>
            <a:r>
              <a:rPr lang="en-US" dirty="0"/>
              <a:t>you knew enough to obey the gospel, you know enough to tell </a:t>
            </a:r>
            <a:r>
              <a:rPr lang="en-US" dirty="0" smtClean="0"/>
              <a:t>others.</a:t>
            </a:r>
            <a:endParaRPr lang="en-US" dirty="0"/>
          </a:p>
          <a:p>
            <a:r>
              <a:rPr lang="en-US" dirty="0" smtClean="0"/>
              <a:t>Quickest </a:t>
            </a:r>
            <a:r>
              <a:rPr lang="en-US" dirty="0"/>
              <a:t>way to learn the Bible:  </a:t>
            </a:r>
            <a:r>
              <a:rPr lang="en-US" dirty="0" smtClean="0"/>
              <a:t>start </a:t>
            </a:r>
            <a:r>
              <a:rPr lang="en-US" dirty="0"/>
              <a:t>teaching others.</a:t>
            </a:r>
          </a:p>
          <a:p>
            <a:r>
              <a:rPr lang="en-US" dirty="0" smtClean="0"/>
              <a:t>It’s </a:t>
            </a:r>
            <a:r>
              <a:rPr lang="en-US" dirty="0"/>
              <a:t>ok to say, “I don’t know.  I’ll find out.”</a:t>
            </a:r>
          </a:p>
          <a:p>
            <a:r>
              <a:rPr lang="en-US" dirty="0" smtClean="0"/>
              <a:t>Some </a:t>
            </a:r>
            <a:r>
              <a:rPr lang="en-US" dirty="0"/>
              <a:t>things </a:t>
            </a:r>
            <a:r>
              <a:rPr lang="en-US" dirty="0" smtClean="0"/>
              <a:t>were not </a:t>
            </a:r>
            <a:r>
              <a:rPr lang="en-US" dirty="0"/>
              <a:t>intended to </a:t>
            </a:r>
            <a:r>
              <a:rPr lang="en-US" dirty="0" smtClean="0"/>
              <a:t>be known </a:t>
            </a:r>
            <a:r>
              <a:rPr lang="en-US" dirty="0"/>
              <a:t>(Deut. 29:29</a:t>
            </a:r>
            <a:r>
              <a:rPr lang="en-US" dirty="0" smtClean="0"/>
              <a:t>).</a:t>
            </a:r>
            <a:endParaRPr lang="en-US" dirty="0"/>
          </a:p>
        </p:txBody>
      </p:sp>
    </p:spTree>
    <p:extLst>
      <p:ext uri="{BB962C8B-B14F-4D97-AF65-F5344CB8AC3E}">
        <p14:creationId xmlns:p14="http://schemas.microsoft.com/office/powerpoint/2010/main" val="33939288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left)">
                                      <p:cBhvr>
                                        <p:cTn id="31" dur="500"/>
                                        <p:tgtEl>
                                          <p:spTgt spid="3">
                                            <p:txEl>
                                              <p:pRg st="4" end="4"/>
                                            </p:txEl>
                                          </p:spTgt>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left)">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57" y="1978742"/>
            <a:ext cx="8860376" cy="1761981"/>
          </a:xfrm>
        </p:spPr>
        <p:txBody>
          <a:bodyPr>
            <a:normAutofit/>
          </a:bodyPr>
          <a:lstStyle/>
          <a:p>
            <a:pPr lvl="0"/>
            <a:r>
              <a:rPr lang="en-US" dirty="0" smtClean="0"/>
              <a:t>“</a:t>
            </a:r>
            <a:r>
              <a:rPr lang="en-US" dirty="0"/>
              <a:t>I don’t know enough Bible to do this right.”</a:t>
            </a:r>
          </a:p>
        </p:txBody>
      </p:sp>
      <p:sp>
        <p:nvSpPr>
          <p:cNvPr id="3" name="Content Placeholder 2"/>
          <p:cNvSpPr>
            <a:spLocks noGrp="1"/>
          </p:cNvSpPr>
          <p:nvPr>
            <p:ph idx="1"/>
          </p:nvPr>
        </p:nvSpPr>
        <p:spPr>
          <a:xfrm>
            <a:off x="109058" y="3865418"/>
            <a:ext cx="8934274" cy="2992583"/>
          </a:xfrm>
        </p:spPr>
        <p:txBody>
          <a:bodyPr>
            <a:normAutofit fontScale="92500" lnSpcReduction="10000"/>
          </a:bodyPr>
          <a:lstStyle/>
          <a:p>
            <a:pPr marL="0" indent="0">
              <a:buNone/>
            </a:pPr>
            <a:r>
              <a:rPr lang="en-US" dirty="0" smtClean="0"/>
              <a:t>“…He </a:t>
            </a:r>
            <a:r>
              <a:rPr lang="en-US" dirty="0"/>
              <a:t>arose and was </a:t>
            </a:r>
            <a:r>
              <a:rPr lang="en-US" dirty="0" smtClean="0"/>
              <a:t>baptized…he received </a:t>
            </a:r>
            <a:r>
              <a:rPr lang="en-US" dirty="0"/>
              <a:t>food, he was </a:t>
            </a:r>
            <a:r>
              <a:rPr lang="en-US" dirty="0" smtClean="0"/>
              <a:t>strengthened…spent </a:t>
            </a:r>
            <a:r>
              <a:rPr lang="en-US" dirty="0"/>
              <a:t>some days with the </a:t>
            </a:r>
            <a:r>
              <a:rPr lang="en-US" dirty="0" smtClean="0"/>
              <a:t>disciples…Immediately </a:t>
            </a:r>
            <a:r>
              <a:rPr lang="en-US" dirty="0"/>
              <a:t>he preached the Christ in the synagogues, that He is the Son of </a:t>
            </a:r>
            <a:r>
              <a:rPr lang="en-US" dirty="0" smtClean="0"/>
              <a:t>God” (Acts 9:18-20).</a:t>
            </a:r>
          </a:p>
          <a:p>
            <a:pPr marL="0" indent="0">
              <a:buNone/>
            </a:pPr>
            <a:r>
              <a:rPr lang="en-US" dirty="0" smtClean="0"/>
              <a:t>“And </a:t>
            </a:r>
            <a:r>
              <a:rPr lang="en-US" dirty="0"/>
              <a:t>I, brethren, when I came to you, did not come with excellence of speech or of wisdom declaring to you the testimony of God</a:t>
            </a:r>
            <a:r>
              <a:rPr lang="en-US" dirty="0" smtClean="0"/>
              <a:t>.  </a:t>
            </a:r>
            <a:r>
              <a:rPr lang="en-US" dirty="0"/>
              <a:t>For I determined not to know anything among you except Jesus Christ and Him </a:t>
            </a:r>
            <a:r>
              <a:rPr lang="en-US" dirty="0" smtClean="0"/>
              <a:t>crucified” (1 Cor. 2:1-2).</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28597777"/>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57" y="1978742"/>
            <a:ext cx="8860376" cy="1761981"/>
          </a:xfrm>
        </p:spPr>
        <p:txBody>
          <a:bodyPr>
            <a:normAutofit/>
          </a:bodyPr>
          <a:lstStyle/>
          <a:p>
            <a:pPr lvl="0"/>
            <a:r>
              <a:rPr lang="en-US" dirty="0" smtClean="0"/>
              <a:t>“</a:t>
            </a:r>
            <a:r>
              <a:rPr lang="en-US" dirty="0"/>
              <a:t>I don’t know enough Bible to do this right.”</a:t>
            </a:r>
          </a:p>
        </p:txBody>
      </p:sp>
      <p:sp>
        <p:nvSpPr>
          <p:cNvPr id="3" name="Content Placeholder 2"/>
          <p:cNvSpPr>
            <a:spLocks noGrp="1"/>
          </p:cNvSpPr>
          <p:nvPr>
            <p:ph idx="1"/>
          </p:nvPr>
        </p:nvSpPr>
        <p:spPr>
          <a:xfrm>
            <a:off x="109058" y="3865418"/>
            <a:ext cx="8934274" cy="2992583"/>
          </a:xfrm>
        </p:spPr>
        <p:txBody>
          <a:bodyPr>
            <a:normAutofit lnSpcReduction="10000"/>
          </a:bodyPr>
          <a:lstStyle/>
          <a:p>
            <a:pPr marL="0" indent="0">
              <a:buNone/>
            </a:pPr>
            <a:r>
              <a:rPr lang="en-US" dirty="0" smtClean="0"/>
              <a:t>“Moreover</a:t>
            </a:r>
            <a:r>
              <a:rPr lang="en-US" dirty="0"/>
              <a:t>, brethren, I declare to you the gospel which I preached to you, which also you received and in which you </a:t>
            </a:r>
            <a:r>
              <a:rPr lang="en-US" dirty="0" smtClean="0"/>
              <a:t>stand, by </a:t>
            </a:r>
            <a:r>
              <a:rPr lang="en-US" dirty="0"/>
              <a:t>which also you are saved, if you hold fast that word which I preached to </a:t>
            </a:r>
            <a:r>
              <a:rPr lang="en-US" dirty="0" smtClean="0"/>
              <a:t>you—unless you </a:t>
            </a:r>
            <a:r>
              <a:rPr lang="en-US" dirty="0"/>
              <a:t>believed in vain</a:t>
            </a:r>
            <a:r>
              <a:rPr lang="en-US" dirty="0" smtClean="0"/>
              <a:t>.  For </a:t>
            </a:r>
            <a:r>
              <a:rPr lang="en-US" dirty="0"/>
              <a:t>I delivered to you first of all that which I also received: that Christ died for our sins according to the Scriptures</a:t>
            </a:r>
            <a:r>
              <a:rPr lang="en-US" dirty="0" smtClean="0"/>
              <a:t>, and </a:t>
            </a:r>
            <a:r>
              <a:rPr lang="en-US" dirty="0"/>
              <a:t>that He was buried, and that He rose again the third day according to the </a:t>
            </a:r>
            <a:r>
              <a:rPr lang="en-US" dirty="0" smtClean="0"/>
              <a:t>Scriptures” (1 Cor. 15:1-4).</a:t>
            </a:r>
            <a:endParaRPr lang="en-US" dirty="0"/>
          </a:p>
        </p:txBody>
      </p:sp>
    </p:spTree>
    <p:extLst>
      <p:ext uri="{BB962C8B-B14F-4D97-AF65-F5344CB8AC3E}">
        <p14:creationId xmlns:p14="http://schemas.microsoft.com/office/powerpoint/2010/main" val="2615182279"/>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78" y="1978742"/>
            <a:ext cx="8934275" cy="1761981"/>
          </a:xfrm>
        </p:spPr>
        <p:txBody>
          <a:bodyPr>
            <a:normAutofit fontScale="90000"/>
          </a:bodyPr>
          <a:lstStyle/>
          <a:p>
            <a:pPr lvl="0"/>
            <a:r>
              <a:rPr lang="en-US" dirty="0" smtClean="0"/>
              <a:t>“Religion </a:t>
            </a:r>
            <a:r>
              <a:rPr lang="en-US" dirty="0"/>
              <a:t>is not the ‘</a:t>
            </a:r>
            <a:r>
              <a:rPr lang="en-US" dirty="0" smtClean="0"/>
              <a:t>acceptable’ thing </a:t>
            </a:r>
            <a:r>
              <a:rPr lang="en-US" dirty="0"/>
              <a:t>to talk </a:t>
            </a:r>
            <a:r>
              <a:rPr lang="en-US" dirty="0" smtClean="0"/>
              <a:t>about.”</a:t>
            </a:r>
            <a:endParaRPr lang="en-US" dirty="0"/>
          </a:p>
        </p:txBody>
      </p:sp>
      <p:sp>
        <p:nvSpPr>
          <p:cNvPr id="3" name="Content Placeholder 2"/>
          <p:cNvSpPr>
            <a:spLocks noGrp="1"/>
          </p:cNvSpPr>
          <p:nvPr>
            <p:ph idx="1"/>
          </p:nvPr>
        </p:nvSpPr>
        <p:spPr>
          <a:xfrm>
            <a:off x="83890" y="3865418"/>
            <a:ext cx="9026553" cy="2992583"/>
          </a:xfrm>
        </p:spPr>
        <p:txBody>
          <a:bodyPr>
            <a:normAutofit/>
          </a:bodyPr>
          <a:lstStyle/>
          <a:p>
            <a:r>
              <a:rPr lang="en-US" dirty="0" smtClean="0"/>
              <a:t>But what sorts of topics do we discuss?</a:t>
            </a:r>
          </a:p>
          <a:p>
            <a:r>
              <a:rPr lang="en-US" dirty="0" smtClean="0"/>
              <a:t>Christians </a:t>
            </a:r>
            <a:r>
              <a:rPr lang="en-US" dirty="0"/>
              <a:t>in the first century suffered persecution </a:t>
            </a:r>
            <a:r>
              <a:rPr lang="en-US" dirty="0" smtClean="0"/>
              <a:t>because </a:t>
            </a:r>
            <a:r>
              <a:rPr lang="en-US" dirty="0"/>
              <a:t>they refused to give in to the social and even political pressure to “not to speak at all” (Acts 4:18).</a:t>
            </a:r>
          </a:p>
          <a:p>
            <a:r>
              <a:rPr lang="en-US" dirty="0" smtClean="0"/>
              <a:t>When </a:t>
            </a:r>
            <a:r>
              <a:rPr lang="en-US" dirty="0"/>
              <a:t>“a great persecution arose against the church… </a:t>
            </a:r>
            <a:r>
              <a:rPr lang="en-US" dirty="0" smtClean="0"/>
              <a:t>[</a:t>
            </a:r>
            <a:r>
              <a:rPr lang="en-US" dirty="0"/>
              <a:t>they] went everywhere preaching the word” (Acts 8:1, 4). </a:t>
            </a:r>
          </a:p>
        </p:txBody>
      </p:sp>
    </p:spTree>
    <p:extLst>
      <p:ext uri="{BB962C8B-B14F-4D97-AF65-F5344CB8AC3E}">
        <p14:creationId xmlns:p14="http://schemas.microsoft.com/office/powerpoint/2010/main" val="14632016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“I’m afraid of what my friends will think of me.”</a:t>
            </a:r>
          </a:p>
        </p:txBody>
      </p:sp>
      <p:sp>
        <p:nvSpPr>
          <p:cNvPr id="3" name="Content Placeholder 2"/>
          <p:cNvSpPr>
            <a:spLocks noGrp="1"/>
          </p:cNvSpPr>
          <p:nvPr>
            <p:ph idx="1"/>
          </p:nvPr>
        </p:nvSpPr>
        <p:spPr/>
        <p:txBody>
          <a:bodyPr>
            <a:normAutofit fontScale="92500" lnSpcReduction="20000"/>
          </a:bodyPr>
          <a:lstStyle/>
          <a:p>
            <a:r>
              <a:rPr lang="en-US" dirty="0" smtClean="0"/>
              <a:t>If </a:t>
            </a:r>
            <a:r>
              <a:rPr lang="en-US" dirty="0"/>
              <a:t>someone rejects the gospel, that’s on them, not on us. </a:t>
            </a:r>
            <a:endParaRPr lang="en-US" dirty="0" smtClean="0"/>
          </a:p>
          <a:p>
            <a:r>
              <a:rPr lang="en-US" dirty="0" smtClean="0"/>
              <a:t>They’re not rejecting us!  “He </a:t>
            </a:r>
            <a:r>
              <a:rPr lang="en-US" dirty="0"/>
              <a:t>who hears you hears Me, he who rejects you rejects Me, and he who rejects Me rejects Him who sent </a:t>
            </a:r>
            <a:r>
              <a:rPr lang="en-US" dirty="0" smtClean="0"/>
              <a:t>Me” (Luke 10:16).</a:t>
            </a:r>
            <a:endParaRPr lang="en-US" dirty="0"/>
          </a:p>
          <a:p>
            <a:r>
              <a:rPr lang="en-US" dirty="0" smtClean="0"/>
              <a:t>We </a:t>
            </a:r>
            <a:r>
              <a:rPr lang="en-US" dirty="0"/>
              <a:t>should </a:t>
            </a:r>
            <a:r>
              <a:rPr lang="en-US" dirty="0" smtClean="0"/>
              <a:t>be more concerned about what “God thinks of us” than what our “friends” think of us.</a:t>
            </a:r>
          </a:p>
          <a:p>
            <a:r>
              <a:rPr lang="en-US" dirty="0" smtClean="0"/>
              <a:t>It </a:t>
            </a:r>
            <a:r>
              <a:rPr lang="en-US" dirty="0"/>
              <a:t>should be our friends who we want to teach the most.</a:t>
            </a:r>
          </a:p>
          <a:p>
            <a:r>
              <a:rPr lang="en-US" dirty="0" smtClean="0"/>
              <a:t>Pray </a:t>
            </a:r>
            <a:r>
              <a:rPr lang="en-US" dirty="0"/>
              <a:t>and ask for boldness (Eph. 6:18-20; Acts </a:t>
            </a:r>
            <a:r>
              <a:rPr lang="en-US" dirty="0" smtClean="0"/>
              <a:t>4:24-29).</a:t>
            </a:r>
            <a:endParaRPr lang="en-US" dirty="0"/>
          </a:p>
        </p:txBody>
      </p:sp>
    </p:spTree>
    <p:extLst>
      <p:ext uri="{BB962C8B-B14F-4D97-AF65-F5344CB8AC3E}">
        <p14:creationId xmlns:p14="http://schemas.microsoft.com/office/powerpoint/2010/main" val="33818231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500"/>
                                        <p:tgtEl>
                                          <p:spTgt spid="3">
                                            <p:txEl>
                                              <p:pRg st="3" end="3"/>
                                            </p:txEl>
                                          </p:spTgt>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left)">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“I’m afraid of what my friends will think of me.”</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“But </a:t>
            </a:r>
            <a:r>
              <a:rPr lang="en-US" dirty="0"/>
              <a:t>He turned and said to Peter, </a:t>
            </a:r>
            <a:r>
              <a:rPr lang="en-US" dirty="0" smtClean="0"/>
              <a:t>‘Get </a:t>
            </a:r>
            <a:r>
              <a:rPr lang="en-US" dirty="0"/>
              <a:t>behind Me, Satan! You are an offense to Me, for you are not mindful of the things of God, but the things of </a:t>
            </a:r>
            <a:r>
              <a:rPr lang="en-US" dirty="0" smtClean="0"/>
              <a:t>men’” (Matt. 16:23).</a:t>
            </a:r>
            <a:endParaRPr lang="en-US" dirty="0"/>
          </a:p>
          <a:p>
            <a:pPr marL="0" indent="0">
              <a:buNone/>
            </a:pPr>
            <a:r>
              <a:rPr lang="en-US" dirty="0" smtClean="0"/>
              <a:t>“Greater </a:t>
            </a:r>
            <a:r>
              <a:rPr lang="en-US" dirty="0"/>
              <a:t>love has no one than this, than to lay down one's life for his </a:t>
            </a:r>
            <a:r>
              <a:rPr lang="en-US" dirty="0" smtClean="0"/>
              <a:t>friends” (John 15:13).</a:t>
            </a:r>
            <a:endParaRPr lang="en-US" dirty="0"/>
          </a:p>
          <a:p>
            <a:pPr marL="0" indent="0">
              <a:buNone/>
            </a:pPr>
            <a:r>
              <a:rPr lang="en-US" dirty="0" smtClean="0"/>
              <a:t>“For </a:t>
            </a:r>
            <a:r>
              <a:rPr lang="en-US" dirty="0"/>
              <a:t>this reason I also suffer these things; nevertheless I am not ashamed, for I know whom I have believed and am persuaded that He is able to keep what I have committed to Him until that </a:t>
            </a:r>
            <a:r>
              <a:rPr lang="en-US" dirty="0" smtClean="0"/>
              <a:t>Day” (2 Tim. 1:12; cf. Rom. 1:16).</a:t>
            </a:r>
          </a:p>
          <a:p>
            <a:pPr marL="0" indent="0">
              <a:buNone/>
            </a:pPr>
            <a:endParaRPr lang="en-US" dirty="0"/>
          </a:p>
        </p:txBody>
      </p:sp>
    </p:spTree>
    <p:extLst>
      <p:ext uri="{BB962C8B-B14F-4D97-AF65-F5344CB8AC3E}">
        <p14:creationId xmlns:p14="http://schemas.microsoft.com/office/powerpoint/2010/main" val="3013615414"/>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35" y="1978742"/>
            <a:ext cx="8843598" cy="1761981"/>
          </a:xfrm>
        </p:spPr>
        <p:txBody>
          <a:bodyPr>
            <a:normAutofit/>
          </a:bodyPr>
          <a:lstStyle/>
          <a:p>
            <a:pPr lvl="0"/>
            <a:r>
              <a:rPr lang="en-US" dirty="0"/>
              <a:t>“People don’t want to listen and are not interested.”</a:t>
            </a:r>
          </a:p>
        </p:txBody>
      </p:sp>
      <p:sp>
        <p:nvSpPr>
          <p:cNvPr id="3" name="Content Placeholder 2"/>
          <p:cNvSpPr>
            <a:spLocks noGrp="1"/>
          </p:cNvSpPr>
          <p:nvPr>
            <p:ph idx="1"/>
          </p:nvPr>
        </p:nvSpPr>
        <p:spPr/>
        <p:txBody>
          <a:bodyPr>
            <a:normAutofit lnSpcReduction="10000"/>
          </a:bodyPr>
          <a:lstStyle/>
          <a:p>
            <a:r>
              <a:rPr lang="en-US" dirty="0" smtClean="0"/>
              <a:t>Jesus </a:t>
            </a:r>
            <a:r>
              <a:rPr lang="en-US" dirty="0"/>
              <a:t>knew that would be the case with some </a:t>
            </a:r>
            <a:r>
              <a:rPr lang="en-US" dirty="0" smtClean="0"/>
              <a:t>(Matt. </a:t>
            </a:r>
            <a:r>
              <a:rPr lang="en-US" dirty="0"/>
              <a:t>10:14-15).</a:t>
            </a:r>
          </a:p>
          <a:p>
            <a:r>
              <a:rPr lang="en-US" dirty="0" smtClean="0"/>
              <a:t>Nevertheless</a:t>
            </a:r>
            <a:r>
              <a:rPr lang="en-US" dirty="0"/>
              <a:t>, there are those who will listen and are searching, like Cornelius in Acts 10.  </a:t>
            </a:r>
            <a:endParaRPr lang="en-US" dirty="0" smtClean="0"/>
          </a:p>
          <a:p>
            <a:r>
              <a:rPr lang="en-US" dirty="0" smtClean="0"/>
              <a:t>It </a:t>
            </a:r>
            <a:r>
              <a:rPr lang="en-US" dirty="0"/>
              <a:t>is our job to find the good soil by scattering the seed (the word of God) upon every soil.</a:t>
            </a:r>
          </a:p>
          <a:p>
            <a:r>
              <a:rPr lang="en-US" dirty="0" smtClean="0"/>
              <a:t>The </a:t>
            </a:r>
            <a:r>
              <a:rPr lang="en-US" dirty="0"/>
              <a:t>POWER is in the </a:t>
            </a:r>
            <a:r>
              <a:rPr lang="en-US" dirty="0" smtClean="0"/>
              <a:t>GOSPEL, not us </a:t>
            </a:r>
            <a:r>
              <a:rPr lang="en-US" dirty="0"/>
              <a:t>(Rom. 1:16).</a:t>
            </a:r>
          </a:p>
        </p:txBody>
      </p:sp>
    </p:spTree>
    <p:extLst>
      <p:ext uri="{BB962C8B-B14F-4D97-AF65-F5344CB8AC3E}">
        <p14:creationId xmlns:p14="http://schemas.microsoft.com/office/powerpoint/2010/main" val="8190407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“I just don’t have time.  I’m too busy.”</a:t>
            </a:r>
          </a:p>
        </p:txBody>
      </p:sp>
      <p:sp>
        <p:nvSpPr>
          <p:cNvPr id="3" name="Content Placeholder 2"/>
          <p:cNvSpPr>
            <a:spLocks noGrp="1"/>
          </p:cNvSpPr>
          <p:nvPr>
            <p:ph idx="1"/>
          </p:nvPr>
        </p:nvSpPr>
        <p:spPr/>
        <p:txBody>
          <a:bodyPr/>
          <a:lstStyle/>
          <a:p>
            <a:r>
              <a:rPr lang="en-US" dirty="0" smtClean="0"/>
              <a:t>Too busy at what?</a:t>
            </a:r>
          </a:p>
          <a:p>
            <a:r>
              <a:rPr lang="en-US" dirty="0" smtClean="0"/>
              <a:t>What do you have time to do?</a:t>
            </a:r>
          </a:p>
          <a:p>
            <a:r>
              <a:rPr lang="en-US" dirty="0" smtClean="0"/>
              <a:t>It’s all a matter of priorities.</a:t>
            </a:r>
          </a:p>
          <a:p>
            <a:endParaRPr lang="en-US" dirty="0"/>
          </a:p>
        </p:txBody>
      </p:sp>
    </p:spTree>
    <p:extLst>
      <p:ext uri="{BB962C8B-B14F-4D97-AF65-F5344CB8AC3E}">
        <p14:creationId xmlns:p14="http://schemas.microsoft.com/office/powerpoint/2010/main" val="6901883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35" y="1978742"/>
            <a:ext cx="8843598" cy="1761981"/>
          </a:xfrm>
        </p:spPr>
        <p:txBody>
          <a:bodyPr>
            <a:normAutofit/>
          </a:bodyPr>
          <a:lstStyle/>
          <a:p>
            <a:pPr lvl="0"/>
            <a:r>
              <a:rPr lang="en-US" dirty="0"/>
              <a:t>“People don’t want to listen and are not interested.”</a:t>
            </a:r>
          </a:p>
        </p:txBody>
      </p:sp>
      <p:sp>
        <p:nvSpPr>
          <p:cNvPr id="3" name="Content Placeholder 2"/>
          <p:cNvSpPr>
            <a:spLocks noGrp="1"/>
          </p:cNvSpPr>
          <p:nvPr>
            <p:ph idx="1"/>
          </p:nvPr>
        </p:nvSpPr>
        <p:spPr/>
        <p:txBody>
          <a:bodyPr>
            <a:normAutofit/>
          </a:bodyPr>
          <a:lstStyle/>
          <a:p>
            <a:pPr marL="0" indent="0">
              <a:buNone/>
            </a:pPr>
            <a:r>
              <a:rPr lang="en-US" dirty="0" smtClean="0"/>
              <a:t>“And </a:t>
            </a:r>
            <a:r>
              <a:rPr lang="en-US" dirty="0"/>
              <a:t>when they heard of the resurrection of the dead, some mocked, while others said, </a:t>
            </a:r>
            <a:r>
              <a:rPr lang="en-US" dirty="0" smtClean="0"/>
              <a:t>‘We </a:t>
            </a:r>
            <a:r>
              <a:rPr lang="en-US" dirty="0"/>
              <a:t>will hear you again on this </a:t>
            </a:r>
            <a:r>
              <a:rPr lang="en-US" dirty="0" smtClean="0"/>
              <a:t>matter’” (Acts 17:32).</a:t>
            </a:r>
            <a:endParaRPr lang="en-US" dirty="0"/>
          </a:p>
        </p:txBody>
      </p:sp>
    </p:spTree>
    <p:extLst>
      <p:ext uri="{BB962C8B-B14F-4D97-AF65-F5344CB8AC3E}">
        <p14:creationId xmlns:p14="http://schemas.microsoft.com/office/powerpoint/2010/main" val="1435125008"/>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35" y="1978742"/>
            <a:ext cx="8843598" cy="1761981"/>
          </a:xfrm>
        </p:spPr>
        <p:txBody>
          <a:bodyPr>
            <a:normAutofit/>
          </a:bodyPr>
          <a:lstStyle/>
          <a:p>
            <a:pPr lvl="0"/>
            <a:r>
              <a:rPr lang="en-US" dirty="0"/>
              <a:t>“I don’t know how.  </a:t>
            </a:r>
            <a:r>
              <a:rPr lang="en-US" dirty="0" smtClean="0"/>
              <a:t/>
            </a:r>
            <a:br>
              <a:rPr lang="en-US" dirty="0" smtClean="0"/>
            </a:br>
            <a:r>
              <a:rPr lang="en-US" dirty="0" smtClean="0"/>
              <a:t>I </a:t>
            </a:r>
            <a:r>
              <a:rPr lang="en-US" dirty="0"/>
              <a:t>don’t know what to say.”</a:t>
            </a:r>
          </a:p>
        </p:txBody>
      </p:sp>
      <p:sp>
        <p:nvSpPr>
          <p:cNvPr id="3" name="Content Placeholder 2"/>
          <p:cNvSpPr>
            <a:spLocks noGrp="1"/>
          </p:cNvSpPr>
          <p:nvPr>
            <p:ph idx="1"/>
          </p:nvPr>
        </p:nvSpPr>
        <p:spPr>
          <a:xfrm>
            <a:off x="360727" y="3865418"/>
            <a:ext cx="8608706" cy="2992583"/>
          </a:xfrm>
        </p:spPr>
        <p:txBody>
          <a:bodyPr>
            <a:normAutofit fontScale="92500" lnSpcReduction="10000"/>
          </a:bodyPr>
          <a:lstStyle/>
          <a:p>
            <a:r>
              <a:rPr lang="en-US" dirty="0" smtClean="0"/>
              <a:t>There’s </a:t>
            </a:r>
            <a:r>
              <a:rPr lang="en-US" dirty="0"/>
              <a:t>no </a:t>
            </a:r>
            <a:r>
              <a:rPr lang="en-US" dirty="0" smtClean="0"/>
              <a:t>perfect method or THE WAY to do it.</a:t>
            </a:r>
            <a:endParaRPr lang="en-US" dirty="0"/>
          </a:p>
          <a:p>
            <a:r>
              <a:rPr lang="en-US" dirty="0" smtClean="0"/>
              <a:t>Find </a:t>
            </a:r>
            <a:r>
              <a:rPr lang="en-US" dirty="0"/>
              <a:t>someone who’s experienced and talk to them.</a:t>
            </a:r>
          </a:p>
          <a:p>
            <a:r>
              <a:rPr lang="en-US" dirty="0" smtClean="0"/>
              <a:t>If </a:t>
            </a:r>
            <a:r>
              <a:rPr lang="en-US" dirty="0"/>
              <a:t>you knew enough to obey the gospel, you know enough to tell </a:t>
            </a:r>
            <a:r>
              <a:rPr lang="en-US" dirty="0" smtClean="0"/>
              <a:t>others (1) </a:t>
            </a:r>
            <a:r>
              <a:rPr lang="en-US" dirty="0"/>
              <a:t>what Jesus did for us </a:t>
            </a:r>
            <a:r>
              <a:rPr lang="en-US" dirty="0" smtClean="0"/>
              <a:t>and why, and </a:t>
            </a:r>
            <a:r>
              <a:rPr lang="en-US" dirty="0"/>
              <a:t>(2) what Jesus expects of </a:t>
            </a:r>
            <a:r>
              <a:rPr lang="en-US" dirty="0" smtClean="0"/>
              <a:t>us and way.</a:t>
            </a:r>
          </a:p>
          <a:p>
            <a:r>
              <a:rPr lang="en-US" dirty="0" smtClean="0"/>
              <a:t>It </a:t>
            </a:r>
            <a:r>
              <a:rPr lang="en-US" dirty="0"/>
              <a:t>is one beggar telling another beggar where to find bread</a:t>
            </a:r>
            <a:r>
              <a:rPr lang="en-US" dirty="0" smtClean="0"/>
              <a:t>.</a:t>
            </a:r>
            <a:endParaRPr lang="en-US" dirty="0"/>
          </a:p>
          <a:p>
            <a:r>
              <a:rPr lang="en-US" dirty="0" smtClean="0"/>
              <a:t>Pray</a:t>
            </a:r>
            <a:r>
              <a:rPr lang="en-US" dirty="0"/>
              <a:t>.  Ask God for wisdom </a:t>
            </a:r>
            <a:r>
              <a:rPr lang="en-US" dirty="0" smtClean="0"/>
              <a:t>and </a:t>
            </a:r>
            <a:r>
              <a:rPr lang="en-US" dirty="0"/>
              <a:t>help </a:t>
            </a:r>
            <a:r>
              <a:rPr lang="en-US" dirty="0" smtClean="0"/>
              <a:t>(Jas</a:t>
            </a:r>
            <a:r>
              <a:rPr lang="en-US" dirty="0"/>
              <a:t>. </a:t>
            </a:r>
            <a:r>
              <a:rPr lang="en-US" dirty="0" smtClean="0"/>
              <a:t>1:5; Deut. 31:8).</a:t>
            </a:r>
            <a:endParaRPr lang="en-US" dirty="0"/>
          </a:p>
        </p:txBody>
      </p:sp>
    </p:spTree>
    <p:extLst>
      <p:ext uri="{BB962C8B-B14F-4D97-AF65-F5344CB8AC3E}">
        <p14:creationId xmlns:p14="http://schemas.microsoft.com/office/powerpoint/2010/main" val="4762048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500"/>
                                        <p:tgtEl>
                                          <p:spTgt spid="3">
                                            <p:txEl>
                                              <p:pRg st="3" end="3"/>
                                            </p:txEl>
                                          </p:spTgt>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left)">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35" y="1978742"/>
            <a:ext cx="8843598" cy="1761981"/>
          </a:xfrm>
        </p:spPr>
        <p:txBody>
          <a:bodyPr>
            <a:normAutofit/>
          </a:bodyPr>
          <a:lstStyle/>
          <a:p>
            <a:pPr lvl="0"/>
            <a:r>
              <a:rPr lang="en-US" dirty="0"/>
              <a:t>“I don’t </a:t>
            </a:r>
            <a:r>
              <a:rPr lang="en-US" dirty="0" smtClean="0"/>
              <a:t>have many contacts.”</a:t>
            </a:r>
            <a:endParaRPr lang="en-US" dirty="0"/>
          </a:p>
        </p:txBody>
      </p:sp>
      <p:sp>
        <p:nvSpPr>
          <p:cNvPr id="3" name="Content Placeholder 2"/>
          <p:cNvSpPr>
            <a:spLocks noGrp="1"/>
          </p:cNvSpPr>
          <p:nvPr>
            <p:ph idx="1"/>
          </p:nvPr>
        </p:nvSpPr>
        <p:spPr>
          <a:xfrm>
            <a:off x="360727" y="3865418"/>
            <a:ext cx="8608706" cy="2992583"/>
          </a:xfrm>
        </p:spPr>
        <p:txBody>
          <a:bodyPr>
            <a:normAutofit/>
          </a:bodyPr>
          <a:lstStyle/>
          <a:p>
            <a:pPr marL="0" indent="0">
              <a:buNone/>
            </a:pPr>
            <a:r>
              <a:rPr lang="en-US" dirty="0" smtClean="0"/>
              <a:t>“Behold</a:t>
            </a:r>
            <a:r>
              <a:rPr lang="en-US" dirty="0"/>
              <a:t>, I say to you, lift up your eyes and look at the fields, for they are already white for harvest</a:t>
            </a:r>
            <a:r>
              <a:rPr lang="en-US" dirty="0" smtClean="0"/>
              <a:t>!” (John 4:35).</a:t>
            </a:r>
            <a:endParaRPr lang="en-US" dirty="0"/>
          </a:p>
        </p:txBody>
      </p:sp>
    </p:spTree>
    <p:extLst>
      <p:ext uri="{BB962C8B-B14F-4D97-AF65-F5344CB8AC3E}">
        <p14:creationId xmlns:p14="http://schemas.microsoft.com/office/powerpoint/2010/main" val="24872973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“I just don’t have time.  I’m too busy.”</a:t>
            </a:r>
          </a:p>
        </p:txBody>
      </p:sp>
      <p:sp>
        <p:nvSpPr>
          <p:cNvPr id="3" name="Content Placeholder 2"/>
          <p:cNvSpPr>
            <a:spLocks noGrp="1"/>
          </p:cNvSpPr>
          <p:nvPr>
            <p:ph idx="1"/>
          </p:nvPr>
        </p:nvSpPr>
        <p:spPr/>
        <p:txBody>
          <a:bodyPr/>
          <a:lstStyle/>
          <a:p>
            <a:pPr marL="0" indent="0">
              <a:buNone/>
            </a:pPr>
            <a:r>
              <a:rPr lang="en-US" dirty="0" smtClean="0"/>
              <a:t>“But </a:t>
            </a:r>
            <a:r>
              <a:rPr lang="en-US" dirty="0"/>
              <a:t>seek first the kingdom of God and His righteousness, and all these things shall be added to </a:t>
            </a:r>
            <a:r>
              <a:rPr lang="en-US" dirty="0" smtClean="0"/>
              <a:t>you” (Matt. 6:33; cf. Col. 1:18).</a:t>
            </a:r>
            <a:endParaRPr lang="en-US" dirty="0"/>
          </a:p>
        </p:txBody>
      </p:sp>
    </p:spTree>
    <p:extLst>
      <p:ext uri="{BB962C8B-B14F-4D97-AF65-F5344CB8AC3E}">
        <p14:creationId xmlns:p14="http://schemas.microsoft.com/office/powerpoint/2010/main" val="1884214359"/>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“I just don’t have time.  I’m too busy.”</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“When </a:t>
            </a:r>
            <a:r>
              <a:rPr lang="en-US" dirty="0"/>
              <a:t>He had called the people to Himself, with His disciples also, He said to them, </a:t>
            </a:r>
            <a:r>
              <a:rPr lang="en-US" dirty="0" smtClean="0"/>
              <a:t>‘Whoever </a:t>
            </a:r>
            <a:r>
              <a:rPr lang="en-US" dirty="0"/>
              <a:t>desires to come after Me, let him deny himself, and take up his cross, and follow Me</a:t>
            </a:r>
            <a:r>
              <a:rPr lang="en-US" dirty="0" smtClean="0"/>
              <a:t>.  For </a:t>
            </a:r>
            <a:r>
              <a:rPr lang="en-US" dirty="0"/>
              <a:t>whoever desires to save his life will lose it, but whoever loses his life for My sake and the </a:t>
            </a:r>
            <a:r>
              <a:rPr lang="en-US" dirty="0" smtClean="0"/>
              <a:t>gospel’s </a:t>
            </a:r>
            <a:r>
              <a:rPr lang="en-US" dirty="0"/>
              <a:t>will save it</a:t>
            </a:r>
            <a:r>
              <a:rPr lang="en-US" dirty="0" smtClean="0"/>
              <a:t>.  For </a:t>
            </a:r>
            <a:r>
              <a:rPr lang="en-US" dirty="0"/>
              <a:t>what will it profit a man if he gains the whole world, and loses his own soul</a:t>
            </a:r>
            <a:r>
              <a:rPr lang="en-US" dirty="0" smtClean="0"/>
              <a:t>?  Or </a:t>
            </a:r>
            <a:r>
              <a:rPr lang="en-US" dirty="0"/>
              <a:t>what will a man give in exchange for his soul</a:t>
            </a:r>
            <a:r>
              <a:rPr lang="en-US" dirty="0" smtClean="0"/>
              <a:t>?  For </a:t>
            </a:r>
            <a:r>
              <a:rPr lang="en-US" dirty="0"/>
              <a:t>whoever is ashamed of Me and My words in this adulterous and sinful generation, of him the Son of Man also will be ashamed when He comes in the glory of His Father with the holy </a:t>
            </a:r>
            <a:r>
              <a:rPr lang="en-US" dirty="0" smtClean="0"/>
              <a:t>angels’” (Mark 8:34-38).</a:t>
            </a:r>
            <a:endParaRPr lang="en-US" dirty="0"/>
          </a:p>
        </p:txBody>
      </p:sp>
    </p:spTree>
    <p:extLst>
      <p:ext uri="{BB962C8B-B14F-4D97-AF65-F5344CB8AC3E}">
        <p14:creationId xmlns:p14="http://schemas.microsoft.com/office/powerpoint/2010/main" val="3669893527"/>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buNone/>
            </a:pPr>
            <a:r>
              <a:rPr lang="en-US" dirty="0" smtClean="0"/>
              <a:t>“Now </a:t>
            </a:r>
            <a:r>
              <a:rPr lang="en-US" dirty="0"/>
              <a:t>it happened as they journeyed on the road, that someone said to Him, </a:t>
            </a:r>
            <a:r>
              <a:rPr lang="en-US" dirty="0" smtClean="0"/>
              <a:t>‘Lord</a:t>
            </a:r>
            <a:r>
              <a:rPr lang="en-US" dirty="0"/>
              <a:t>, I will follow You wherever You go</a:t>
            </a:r>
            <a:r>
              <a:rPr lang="en-US" dirty="0" smtClean="0"/>
              <a:t>.’  And </a:t>
            </a:r>
            <a:r>
              <a:rPr lang="en-US" dirty="0"/>
              <a:t>Jesus said to him, </a:t>
            </a:r>
            <a:r>
              <a:rPr lang="en-US" dirty="0" smtClean="0"/>
              <a:t>‘Foxes </a:t>
            </a:r>
            <a:r>
              <a:rPr lang="en-US" dirty="0"/>
              <a:t>have holes and birds of the air have nests, but the Son of Man has nowhere to lay His head</a:t>
            </a:r>
            <a:r>
              <a:rPr lang="en-US" dirty="0" smtClean="0"/>
              <a:t>.’  Then </a:t>
            </a:r>
            <a:r>
              <a:rPr lang="en-US" dirty="0"/>
              <a:t>He said to another, </a:t>
            </a:r>
            <a:r>
              <a:rPr lang="en-US" dirty="0" smtClean="0"/>
              <a:t>‘Follow </a:t>
            </a:r>
            <a:r>
              <a:rPr lang="en-US" dirty="0"/>
              <a:t>Me</a:t>
            </a:r>
            <a:r>
              <a:rPr lang="en-US" dirty="0" smtClean="0"/>
              <a:t>.’  But </a:t>
            </a:r>
            <a:r>
              <a:rPr lang="en-US" dirty="0"/>
              <a:t>he said, </a:t>
            </a:r>
            <a:r>
              <a:rPr lang="en-US" dirty="0" smtClean="0"/>
              <a:t>‘Lord</a:t>
            </a:r>
            <a:r>
              <a:rPr lang="en-US" dirty="0"/>
              <a:t>, let me first go and bury my father</a:t>
            </a:r>
            <a:r>
              <a:rPr lang="en-US" dirty="0" smtClean="0"/>
              <a:t>.’  Jesus </a:t>
            </a:r>
            <a:r>
              <a:rPr lang="en-US" dirty="0"/>
              <a:t>said to him, </a:t>
            </a:r>
            <a:r>
              <a:rPr lang="en-US" dirty="0" smtClean="0"/>
              <a:t>‘Let </a:t>
            </a:r>
            <a:r>
              <a:rPr lang="en-US" dirty="0"/>
              <a:t>the dead bury their own dead, but you go and preach the kingdom of God</a:t>
            </a:r>
            <a:r>
              <a:rPr lang="en-US" dirty="0" smtClean="0"/>
              <a:t>.’  And </a:t>
            </a:r>
            <a:r>
              <a:rPr lang="en-US" dirty="0"/>
              <a:t>another also said, </a:t>
            </a:r>
            <a:r>
              <a:rPr lang="en-US" dirty="0" smtClean="0"/>
              <a:t>‘Lord</a:t>
            </a:r>
            <a:r>
              <a:rPr lang="en-US" dirty="0"/>
              <a:t>, I will follow You, but let me first go and bid them farewell who are at my house</a:t>
            </a:r>
            <a:r>
              <a:rPr lang="en-US" dirty="0" smtClean="0"/>
              <a:t>.’  But </a:t>
            </a:r>
            <a:r>
              <a:rPr lang="en-US" dirty="0"/>
              <a:t>Jesus said to him, </a:t>
            </a:r>
            <a:r>
              <a:rPr lang="en-US" dirty="0" smtClean="0"/>
              <a:t>‘No </a:t>
            </a:r>
            <a:r>
              <a:rPr lang="en-US" dirty="0"/>
              <a:t>one, having put his hand to the plow, and looking back, is fit for the </a:t>
            </a:r>
            <a:r>
              <a:rPr lang="en-US" dirty="0" smtClean="0"/>
              <a:t>kingdom </a:t>
            </a:r>
            <a:r>
              <a:rPr lang="en-US" dirty="0"/>
              <a:t>of </a:t>
            </a:r>
            <a:r>
              <a:rPr lang="en-US" dirty="0" smtClean="0"/>
              <a:t>God’” (Luke 9:57-62).</a:t>
            </a:r>
            <a:endParaRPr lang="en-US" dirty="0"/>
          </a:p>
        </p:txBody>
      </p:sp>
      <p:sp>
        <p:nvSpPr>
          <p:cNvPr id="6" name="Title 1"/>
          <p:cNvSpPr>
            <a:spLocks noGrp="1"/>
          </p:cNvSpPr>
          <p:nvPr>
            <p:ph type="title"/>
          </p:nvPr>
        </p:nvSpPr>
        <p:spPr>
          <a:xfrm>
            <a:off x="266007" y="1978742"/>
            <a:ext cx="8487295" cy="1761981"/>
          </a:xfrm>
        </p:spPr>
        <p:txBody>
          <a:bodyPr>
            <a:normAutofit/>
          </a:bodyPr>
          <a:lstStyle/>
          <a:p>
            <a:pPr lvl="0"/>
            <a:r>
              <a:rPr lang="en-US" dirty="0"/>
              <a:t>“I just don’t have time.  I’m too busy.”</a:t>
            </a:r>
          </a:p>
        </p:txBody>
      </p:sp>
    </p:spTree>
    <p:extLst>
      <p:ext uri="{BB962C8B-B14F-4D97-AF65-F5344CB8AC3E}">
        <p14:creationId xmlns:p14="http://schemas.microsoft.com/office/powerpoint/2010/main" val="3629229985"/>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a:t>
            </a:r>
            <a:r>
              <a:rPr lang="en-US" dirty="0"/>
              <a:t>That’s the preacher’s job.  I’m doing my part.”</a:t>
            </a:r>
          </a:p>
        </p:txBody>
      </p:sp>
      <p:sp>
        <p:nvSpPr>
          <p:cNvPr id="3" name="Content Placeholder 2"/>
          <p:cNvSpPr>
            <a:spLocks noGrp="1"/>
          </p:cNvSpPr>
          <p:nvPr>
            <p:ph idx="1"/>
          </p:nvPr>
        </p:nvSpPr>
        <p:spPr/>
        <p:txBody>
          <a:bodyPr>
            <a:normAutofit lnSpcReduction="10000"/>
          </a:bodyPr>
          <a:lstStyle/>
          <a:p>
            <a:r>
              <a:rPr lang="en-US" dirty="0" smtClean="0"/>
              <a:t>As </a:t>
            </a:r>
            <a:r>
              <a:rPr lang="en-US" dirty="0"/>
              <a:t>long as someone else is obeying </a:t>
            </a:r>
            <a:r>
              <a:rPr lang="en-US" dirty="0" smtClean="0"/>
              <a:t>certain commands, does </a:t>
            </a:r>
            <a:r>
              <a:rPr lang="en-US" dirty="0"/>
              <a:t>that mean I do not have to obey those commands?</a:t>
            </a:r>
          </a:p>
          <a:p>
            <a:r>
              <a:rPr lang="en-US" dirty="0" smtClean="0"/>
              <a:t>The </a:t>
            </a:r>
            <a:r>
              <a:rPr lang="en-US" dirty="0"/>
              <a:t>Great Commission is God’s command for all His children.</a:t>
            </a:r>
          </a:p>
          <a:p>
            <a:r>
              <a:rPr lang="en-US" dirty="0" smtClean="0"/>
              <a:t>You </a:t>
            </a:r>
            <a:r>
              <a:rPr lang="en-US" dirty="0"/>
              <a:t>are the only Christian that some people will ever meet and talk </a:t>
            </a:r>
            <a:r>
              <a:rPr lang="en-US" dirty="0" smtClean="0"/>
              <a:t>to.</a:t>
            </a:r>
            <a:endParaRPr lang="en-US" dirty="0"/>
          </a:p>
        </p:txBody>
      </p:sp>
    </p:spTree>
    <p:extLst>
      <p:ext uri="{BB962C8B-B14F-4D97-AF65-F5344CB8AC3E}">
        <p14:creationId xmlns:p14="http://schemas.microsoft.com/office/powerpoint/2010/main" val="24870335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a:t>
            </a:r>
            <a:r>
              <a:rPr lang="en-US" dirty="0"/>
              <a:t>That’s the preacher’s job.  I’m doing my part.”</a:t>
            </a:r>
          </a:p>
        </p:txBody>
      </p:sp>
      <p:sp>
        <p:nvSpPr>
          <p:cNvPr id="3" name="Content Placeholder 2"/>
          <p:cNvSpPr>
            <a:spLocks noGrp="1"/>
          </p:cNvSpPr>
          <p:nvPr>
            <p:ph idx="1"/>
          </p:nvPr>
        </p:nvSpPr>
        <p:spPr/>
        <p:txBody>
          <a:bodyPr>
            <a:normAutofit/>
          </a:bodyPr>
          <a:lstStyle/>
          <a:p>
            <a:pPr marL="0" indent="0">
              <a:buNone/>
            </a:pPr>
            <a:r>
              <a:rPr lang="en-US" dirty="0" smtClean="0"/>
              <a:t>“Go </a:t>
            </a:r>
            <a:r>
              <a:rPr lang="en-US" dirty="0"/>
              <a:t>therefore and make disciples of all the nations, baptizing them in the name of the Father and of the Son and of the Holy </a:t>
            </a:r>
            <a:r>
              <a:rPr lang="en-US" dirty="0" smtClean="0"/>
              <a:t>Spirit, teaching </a:t>
            </a:r>
            <a:r>
              <a:rPr lang="en-US" dirty="0"/>
              <a:t>them to observe all things that I have commanded you; and lo, I am with you always, even to the end of the </a:t>
            </a:r>
            <a:r>
              <a:rPr lang="en-US" dirty="0" smtClean="0"/>
              <a:t>age” (Matt. 28:19-20; cf. Mark 16:15-16).</a:t>
            </a:r>
            <a:endParaRPr lang="en-US" dirty="0"/>
          </a:p>
        </p:txBody>
      </p:sp>
    </p:spTree>
    <p:extLst>
      <p:ext uri="{BB962C8B-B14F-4D97-AF65-F5344CB8AC3E}">
        <p14:creationId xmlns:p14="http://schemas.microsoft.com/office/powerpoint/2010/main" val="2513103168"/>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a:t>
            </a:r>
            <a:r>
              <a:rPr lang="en-US" dirty="0"/>
              <a:t>That’s the preacher’s job.  I’m doing my part.”</a:t>
            </a:r>
          </a:p>
        </p:txBody>
      </p:sp>
      <p:sp>
        <p:nvSpPr>
          <p:cNvPr id="3" name="Content Placeholder 2"/>
          <p:cNvSpPr>
            <a:spLocks noGrp="1"/>
          </p:cNvSpPr>
          <p:nvPr>
            <p:ph idx="1"/>
          </p:nvPr>
        </p:nvSpPr>
        <p:spPr>
          <a:xfrm>
            <a:off x="465512" y="3865418"/>
            <a:ext cx="8527485" cy="2992583"/>
          </a:xfrm>
        </p:spPr>
        <p:txBody>
          <a:bodyPr>
            <a:normAutofit/>
          </a:bodyPr>
          <a:lstStyle/>
          <a:p>
            <a:pPr marL="0" indent="0">
              <a:buNone/>
            </a:pPr>
            <a:r>
              <a:rPr lang="en-US" dirty="0" smtClean="0"/>
              <a:t>“Now </a:t>
            </a:r>
            <a:r>
              <a:rPr lang="en-US" dirty="0"/>
              <a:t>then, we are ambassadors for Christ, as though God were pleading through us: we implore you on </a:t>
            </a:r>
            <a:r>
              <a:rPr lang="en-US" dirty="0" smtClean="0"/>
              <a:t>Christ’s </a:t>
            </a:r>
            <a:r>
              <a:rPr lang="en-US" dirty="0"/>
              <a:t>behalf, be reconciled to </a:t>
            </a:r>
            <a:r>
              <a:rPr lang="en-US" dirty="0" smtClean="0"/>
              <a:t>God” (2 Cor. 5:20).</a:t>
            </a:r>
          </a:p>
          <a:p>
            <a:pPr marL="0" indent="0">
              <a:buNone/>
            </a:pPr>
            <a:endParaRPr lang="en-US" dirty="0"/>
          </a:p>
          <a:p>
            <a:pPr marL="0" indent="0">
              <a:buNone/>
            </a:pPr>
            <a:r>
              <a:rPr lang="en-US" dirty="0" smtClean="0"/>
              <a:t>“If </a:t>
            </a:r>
            <a:r>
              <a:rPr lang="en-US" dirty="0"/>
              <a:t>you love Me, keep My </a:t>
            </a:r>
            <a:r>
              <a:rPr lang="en-US" dirty="0" smtClean="0"/>
              <a:t>commandments” (John 14:15).</a:t>
            </a:r>
            <a:endParaRPr lang="en-US" dirty="0"/>
          </a:p>
          <a:p>
            <a:pPr marL="0" indent="0">
              <a:buNone/>
            </a:pPr>
            <a:endParaRPr lang="en-US" dirty="0"/>
          </a:p>
        </p:txBody>
      </p:sp>
    </p:spTree>
    <p:extLst>
      <p:ext uri="{BB962C8B-B14F-4D97-AF65-F5344CB8AC3E}">
        <p14:creationId xmlns:p14="http://schemas.microsoft.com/office/powerpoint/2010/main" val="4260735651"/>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57" y="1978742"/>
            <a:ext cx="8860376" cy="1761981"/>
          </a:xfrm>
        </p:spPr>
        <p:txBody>
          <a:bodyPr>
            <a:normAutofit fontScale="90000"/>
          </a:bodyPr>
          <a:lstStyle/>
          <a:p>
            <a:pPr lvl="0"/>
            <a:r>
              <a:rPr lang="en-US" dirty="0" smtClean="0"/>
              <a:t>“</a:t>
            </a:r>
            <a:r>
              <a:rPr lang="en-US" dirty="0"/>
              <a:t>I don’t see anybody else doing it, so I must be doing fine.”</a:t>
            </a:r>
          </a:p>
        </p:txBody>
      </p:sp>
      <p:sp>
        <p:nvSpPr>
          <p:cNvPr id="3" name="Content Placeholder 2"/>
          <p:cNvSpPr>
            <a:spLocks noGrp="1"/>
          </p:cNvSpPr>
          <p:nvPr>
            <p:ph idx="1"/>
          </p:nvPr>
        </p:nvSpPr>
        <p:spPr/>
        <p:txBody>
          <a:bodyPr>
            <a:normAutofit/>
          </a:bodyPr>
          <a:lstStyle/>
          <a:p>
            <a:r>
              <a:rPr lang="en-US" dirty="0" smtClean="0"/>
              <a:t>Is that really true?  Nobody is involved in evangelism?</a:t>
            </a:r>
          </a:p>
          <a:p>
            <a:r>
              <a:rPr lang="en-US" dirty="0" smtClean="0"/>
              <a:t>Regardless, are fellow Christians my standard?</a:t>
            </a:r>
          </a:p>
          <a:p>
            <a:r>
              <a:rPr lang="en-US" dirty="0" smtClean="0"/>
              <a:t>If I don’t observe other Christian duties being fulfilled, does that exempt me?  Am I not responsible?</a:t>
            </a:r>
            <a:endParaRPr lang="en-US" dirty="0"/>
          </a:p>
        </p:txBody>
      </p:sp>
    </p:spTree>
    <p:extLst>
      <p:ext uri="{BB962C8B-B14F-4D97-AF65-F5344CB8AC3E}">
        <p14:creationId xmlns:p14="http://schemas.microsoft.com/office/powerpoint/2010/main" val="3950747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179</TotalTime>
  <Words>1772</Words>
  <Application>Microsoft Office PowerPoint</Application>
  <PresentationFormat>On-screen Show (4:3)</PresentationFormat>
  <Paragraphs>77</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Cooper Black</vt:lpstr>
      <vt:lpstr>Office Theme</vt:lpstr>
      <vt:lpstr>PowerPoint Presentation</vt:lpstr>
      <vt:lpstr>“I just don’t have time.  I’m too busy.”</vt:lpstr>
      <vt:lpstr>“I just don’t have time.  I’m too busy.”</vt:lpstr>
      <vt:lpstr>“I just don’t have time.  I’m too busy.”</vt:lpstr>
      <vt:lpstr>“I just don’t have time.  I’m too busy.”</vt:lpstr>
      <vt:lpstr>“That’s the preacher’s job.  I’m doing my part.”</vt:lpstr>
      <vt:lpstr>“That’s the preacher’s job.  I’m doing my part.”</vt:lpstr>
      <vt:lpstr>“That’s the preacher’s job.  I’m doing my part.”</vt:lpstr>
      <vt:lpstr>“I don’t see anybody else doing it, so I must be doing fine.”</vt:lpstr>
      <vt:lpstr>“I don’t see anybody else doing it, so I must be doing fine.”</vt:lpstr>
      <vt:lpstr>“I don’t see anybody else doing it, so I must be doing fine.”</vt:lpstr>
      <vt:lpstr>“I’ll just live a good example of faith; they’ll figure it out.”</vt:lpstr>
      <vt:lpstr>“I don’t know enough Bible to do this right.”</vt:lpstr>
      <vt:lpstr>“I don’t know enough Bible to do this right.”</vt:lpstr>
      <vt:lpstr>“I don’t know enough Bible to do this right.”</vt:lpstr>
      <vt:lpstr>“Religion is not the ‘acceptable’ thing to talk about.”</vt:lpstr>
      <vt:lpstr>“I’m afraid of what my friends will think of me.”</vt:lpstr>
      <vt:lpstr>“I’m afraid of what my friends will think of me.”</vt:lpstr>
      <vt:lpstr>“People don’t want to listen and are not interested.”</vt:lpstr>
      <vt:lpstr>“People don’t want to listen and are not interested.”</vt:lpstr>
      <vt:lpstr>“I don’t know how.   I don’t know what to say.”</vt:lpstr>
      <vt:lpstr>“I don’t have many contacts.”</vt:lpstr>
    </vt:vector>
  </TitlesOfParts>
  <Company>Palm Beach Lakes church of Christ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Cindy Nelson</cp:lastModifiedBy>
  <cp:revision>19</cp:revision>
  <dcterms:created xsi:type="dcterms:W3CDTF">2017-09-20T18:01:11Z</dcterms:created>
  <dcterms:modified xsi:type="dcterms:W3CDTF">2017-09-22T18:56:27Z</dcterms:modified>
</cp:coreProperties>
</file>