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6"/>
  </p:notesMasterIdLst>
  <p:handoutMasterIdLst>
    <p:handoutMasterId r:id="rId7"/>
  </p:handoutMasterIdLst>
  <p:sldIdLst>
    <p:sldId id="974" r:id="rId2"/>
    <p:sldId id="973" r:id="rId3"/>
    <p:sldId id="938" r:id="rId4"/>
    <p:sldId id="980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36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99"/>
    <a:srgbClr val="8A3F0C"/>
    <a:srgbClr val="5B9BD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34580" autoAdjust="0"/>
    <p:restoredTop sz="86410"/>
  </p:normalViewPr>
  <p:slideViewPr>
    <p:cSldViewPr snapToGrid="0" showGuides="1">
      <p:cViewPr varScale="1">
        <p:scale>
          <a:sx n="103" d="100"/>
          <a:sy n="103" d="100"/>
        </p:scale>
        <p:origin x="114" y="300"/>
      </p:cViewPr>
      <p:guideLst>
        <p:guide orient="horz" pos="2136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259" y="0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/>
          <a:lstStyle>
            <a:lvl1pPr algn="r">
              <a:defRPr sz="1200"/>
            </a:lvl1pPr>
          </a:lstStyle>
          <a:p>
            <a:fld id="{AD9E6176-5C4E-4514-B2A2-3302153D5FA3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259" y="8686337"/>
            <a:ext cx="2972209" cy="457664"/>
          </a:xfrm>
          <a:prstGeom prst="rect">
            <a:avLst/>
          </a:prstGeom>
        </p:spPr>
        <p:txBody>
          <a:bodyPr vert="horz" lIns="88715" tIns="44358" rIns="88715" bIns="44358" rtlCol="0" anchor="b"/>
          <a:lstStyle>
            <a:lvl1pPr algn="r">
              <a:defRPr sz="1200"/>
            </a:lvl1pPr>
          </a:lstStyle>
          <a:p>
            <a:fld id="{B5EE1FFE-3527-4C28-A7C5-5E8A55F3E37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428084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753" y="1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/>
          <a:lstStyle>
            <a:lvl1pPr algn="r">
              <a:defRPr sz="1200"/>
            </a:lvl1pPr>
          </a:lstStyle>
          <a:p>
            <a:fld id="{9E90CB46-A8F8-44E5-A501-9AF928E8B10B}" type="datetimeFigureOut">
              <a:rPr lang="en-US" smtClean="0"/>
              <a:t>12/18/2017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89584" tIns="44792" rIns="89584" bIns="44792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180" y="4400472"/>
            <a:ext cx="5487640" cy="3600528"/>
          </a:xfrm>
          <a:prstGeom prst="rect">
            <a:avLst/>
          </a:prstGeom>
        </p:spPr>
        <p:txBody>
          <a:bodyPr vert="horz" lIns="89584" tIns="44792" rIns="89584" bIns="44792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753" y="8685553"/>
            <a:ext cx="2971697" cy="458447"/>
          </a:xfrm>
          <a:prstGeom prst="rect">
            <a:avLst/>
          </a:prstGeom>
        </p:spPr>
        <p:txBody>
          <a:bodyPr vert="horz" lIns="89584" tIns="44792" rIns="89584" bIns="44792" rtlCol="0" anchor="b"/>
          <a:lstStyle>
            <a:lvl1pPr algn="r">
              <a:defRPr sz="1200"/>
            </a:lvl1pPr>
          </a:lstStyle>
          <a:p>
            <a:fld id="{321909D8-E04F-4E99-953F-04E50A5ADA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73412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21909D8-E04F-4E99-953F-04E50A5ADAD1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59651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830E87-B51C-4266-A29B-B788EF61A377}" type="datetime1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3729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9EE22-4C02-49E0-B047-EC19817D6011}" type="datetime1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64187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E3683A-3CA3-4036-B8E8-C015DA23F7F2}" type="datetime1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37779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F2F362-7894-4F90-ACFD-304F5834FDC0}" type="datetime1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90762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50898D-A670-447A-AD37-222EDD2A9B9A}" type="datetime1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98531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5834A0-FFBA-43B2-A401-23B1E2420C55}" type="datetime1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3563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C0DD1F-8ADE-43B4-9829-DC31C01187B7}" type="datetime1">
              <a:rPr lang="en-US" smtClean="0"/>
              <a:t>12/18/2017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0759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99BED7-B32F-46AE-A12B-3832BA85B2BB}" type="datetime1">
              <a:rPr lang="en-US" smtClean="0"/>
              <a:t>12/18/2017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09821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78F4E1-617F-450F-83D3-0ADCCD645568}" type="datetime1">
              <a:rPr lang="en-US" smtClean="0"/>
              <a:t>12/18/2017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79276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3BA03D-5F69-4BE5-93FA-38502EBD0728}" type="datetime1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1192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752052-7D7A-4770-935A-CC7EBB191C71}" type="datetime1">
              <a:rPr lang="en-US" smtClean="0"/>
              <a:t>12/18/2017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1376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A2751C-D892-490D-8AE8-E65D829D67B9}" type="datetime1">
              <a:rPr lang="en-US" smtClean="0"/>
              <a:t>12/18/2017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4C0A1B-DCB4-4628-8AA9-6383FD6AC64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4163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3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186699" y="369069"/>
            <a:ext cx="11818601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000" b="1" dirty="0"/>
              <a:t>Job</a:t>
            </a:r>
          </a:p>
          <a:p>
            <a:pPr algn="ctr"/>
            <a:r>
              <a:rPr lang="en-US" sz="4400" b="1" i="1" dirty="0"/>
              <a:t>“Have you considered my servant, Job?”</a:t>
            </a:r>
          </a:p>
          <a:p>
            <a:pPr algn="ctr"/>
            <a:endParaRPr lang="en-US" sz="3200" b="1" dirty="0"/>
          </a:p>
          <a:p>
            <a:pPr algn="ctr"/>
            <a:r>
              <a:rPr lang="en-US" sz="6000" b="1" dirty="0"/>
              <a:t>Palm Beach Lakes</a:t>
            </a:r>
          </a:p>
          <a:p>
            <a:pPr algn="ctr"/>
            <a:r>
              <a:rPr lang="en-US" sz="4400" b="1" dirty="0"/>
              <a:t>October, 2017</a:t>
            </a:r>
            <a:r>
              <a:rPr lang="en-US" sz="4400" b="1" kern="1200" dirty="0">
                <a:solidFill>
                  <a:schemeClr val="tx1"/>
                </a:solidFill>
              </a:rPr>
              <a:t> – December, 2017</a:t>
            </a:r>
          </a:p>
          <a:p>
            <a:pPr algn="ctr"/>
            <a:endParaRPr lang="en-US" sz="2400" b="1" dirty="0">
              <a:solidFill>
                <a:srgbClr val="FF0000"/>
              </a:solidFill>
            </a:endParaRPr>
          </a:p>
          <a:p>
            <a:pPr algn="ctr"/>
            <a:r>
              <a:rPr lang="en-US" sz="4400" b="1" kern="1200" dirty="0">
                <a:solidFill>
                  <a:schemeClr val="tx1"/>
                </a:solidFill>
              </a:rPr>
              <a:t>Lesson </a:t>
            </a:r>
            <a:r>
              <a:rPr lang="en-US" sz="4400" b="1" dirty="0"/>
              <a:t>Eight </a:t>
            </a:r>
            <a:r>
              <a:rPr lang="en-US" sz="4400" b="1" kern="1200" dirty="0">
                <a:solidFill>
                  <a:schemeClr val="tx1"/>
                </a:solidFill>
              </a:rPr>
              <a:t>– Job 40-42</a:t>
            </a:r>
          </a:p>
          <a:p>
            <a:pPr algn="ctr"/>
            <a:endParaRPr lang="en-US" sz="4000" b="1" dirty="0"/>
          </a:p>
          <a:p>
            <a:pPr algn="ctr"/>
            <a:r>
              <a:rPr lang="en-US" sz="4800" b="1" dirty="0"/>
              <a:t>Dan Jenkins</a:t>
            </a:r>
            <a:endParaRPr lang="en-US" sz="4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2718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553997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r>
              <a:rPr lang="en-US" sz="3200" b="1" dirty="0"/>
              <a:t>VIII. God Answers Job  (Job 38-41)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God asks Job, “Can you . . .?“  (</a:t>
            </a:r>
            <a:r>
              <a:rPr lang="en-US" sz="3200" b="1" dirty="0" err="1"/>
              <a:t>ch.</a:t>
            </a:r>
            <a:r>
              <a:rPr lang="en-US" sz="3200" b="1" dirty="0"/>
              <a:t> 38)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Concerning the animal world (</a:t>
            </a:r>
            <a:r>
              <a:rPr lang="en-US" sz="3200" b="1" dirty="0" err="1"/>
              <a:t>ch.</a:t>
            </a:r>
            <a:r>
              <a:rPr lang="en-US" sz="3200" b="1" dirty="0"/>
              <a:t> 39)</a:t>
            </a:r>
          </a:p>
          <a:p>
            <a:pPr marL="971550" lvl="1" indent="-514350">
              <a:buAutoNum type="alphaUcPeriod"/>
            </a:pPr>
            <a:r>
              <a:rPr lang="en-US" sz="3200" b="1" dirty="0"/>
              <a:t>Concerning the behemoth and the leviathan (</a:t>
            </a:r>
            <a:r>
              <a:rPr lang="en-US" sz="3200" b="1" dirty="0" err="1"/>
              <a:t>ch.</a:t>
            </a:r>
            <a:r>
              <a:rPr lang="en-US" sz="3200" b="1" dirty="0"/>
              <a:t> 40-41)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“. . . answer Me, Job”  (40:1-2)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No reply (v. 3-5)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Job vs. God’s providence (v. 6-14)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behemoth (v. 15-24)</a:t>
            </a:r>
          </a:p>
          <a:p>
            <a:pPr marL="1428750" lvl="2" indent="-514350">
              <a:buAutoNum type="arabicPeriod"/>
            </a:pPr>
            <a:r>
              <a:rPr lang="en-US" sz="3000" b="1" dirty="0"/>
              <a:t>The leviathan (</a:t>
            </a:r>
            <a:r>
              <a:rPr lang="en-US" sz="3000" b="1" dirty="0" err="1"/>
              <a:t>ch.</a:t>
            </a:r>
            <a:r>
              <a:rPr lang="en-US" sz="3000" b="1" dirty="0"/>
              <a:t> 41)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107899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28965" y="411126"/>
            <a:ext cx="11382897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pPr algn="ctr"/>
            <a:endParaRPr lang="en-US" sz="4400" b="1" dirty="0"/>
          </a:p>
          <a:p>
            <a:pPr algn="ctr"/>
            <a:endParaRPr lang="en-US" sz="4400" b="1" dirty="0"/>
          </a:p>
          <a:p>
            <a:pPr algn="ctr"/>
            <a:endParaRPr lang="en-US" sz="5400" b="1" dirty="0"/>
          </a:p>
          <a:p>
            <a:pPr algn="ctr"/>
            <a:r>
              <a:rPr lang="en-US" sz="5400" b="1" dirty="0"/>
              <a:t>Job’s Humility—The Rest of the Story</a:t>
            </a:r>
          </a:p>
          <a:p>
            <a:pPr algn="ctr"/>
            <a:r>
              <a:rPr lang="en-US" sz="3200" b="1" dirty="0"/>
              <a:t>(Job 42)</a:t>
            </a:r>
            <a:endParaRPr lang="en-US" sz="32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890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blipFill>
          <a:blip r:embed="rId2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/>
          <p:cNvSpPr txBox="1"/>
          <p:nvPr/>
        </p:nvSpPr>
        <p:spPr>
          <a:xfrm>
            <a:off x="453566" y="349133"/>
            <a:ext cx="11382897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/>
              <a:t>Survey of Job</a:t>
            </a:r>
          </a:p>
          <a:p>
            <a:r>
              <a:rPr lang="en-US" sz="3200" b="1" dirty="0"/>
              <a:t>VII.  </a:t>
            </a:r>
            <a:r>
              <a:rPr lang="en-US" sz="3200" b="1" dirty="0" err="1"/>
              <a:t>Elihu’s</a:t>
            </a:r>
            <a:r>
              <a:rPr lang="en-US" sz="3200" b="1" dirty="0"/>
              <a:t> interpretation of Job’s condition  (Job 32-37)</a:t>
            </a:r>
          </a:p>
          <a:p>
            <a:r>
              <a:rPr lang="en-US" sz="3200" b="1" dirty="0"/>
              <a:t>VIII. God Answers Job  (Job 38-41)</a:t>
            </a:r>
          </a:p>
          <a:p>
            <a:pPr marL="571500" indent="-571500">
              <a:buAutoNum type="romanUcPeriod" startAt="9"/>
            </a:pPr>
            <a:r>
              <a:rPr lang="en-US" sz="3200" b="1" dirty="0"/>
              <a:t>Job’s humility, justification and exaltation (Job 42)</a:t>
            </a:r>
          </a:p>
          <a:p>
            <a:pPr marL="1028700" lvl="1" indent="-571500">
              <a:buAutoNum type="alphaUcPeriod"/>
            </a:pPr>
            <a:r>
              <a:rPr lang="en-US" sz="3200" b="1" dirty="0"/>
              <a:t>Humble Job praises God (v.1-6)</a:t>
            </a:r>
          </a:p>
          <a:p>
            <a:pPr marL="1028700" lvl="1" indent="-571500">
              <a:buAutoNum type="alphaUcPeriod"/>
            </a:pPr>
            <a:r>
              <a:rPr lang="en-US" sz="3200" b="1" dirty="0"/>
              <a:t>Job’s friends rebuked by God (v. 7-9)</a:t>
            </a:r>
          </a:p>
          <a:p>
            <a:pPr marL="1028700" lvl="1" indent="-571500">
              <a:buAutoNum type="alphaUcPeriod"/>
            </a:pPr>
            <a:r>
              <a:rPr lang="en-US" sz="3200" b="1" dirty="0"/>
              <a:t>God exalts Job, giving him double what he once had</a:t>
            </a:r>
          </a:p>
          <a:p>
            <a:pPr marL="1028700" lvl="1" indent="-571500">
              <a:buAutoNum type="alphaUcPeriod"/>
            </a:pPr>
            <a:r>
              <a:rPr lang="en-US" sz="3200" b="1" dirty="0"/>
              <a:t>Job’s long life—140 years lived after his trials</a:t>
            </a:r>
          </a:p>
          <a:p>
            <a:pPr marL="1028700" lvl="1" indent="-571500">
              <a:buAutoNum type="alphaUcPeriod"/>
            </a:pPr>
            <a:r>
              <a:rPr lang="en-US" sz="3200" b="1" kern="1200" dirty="0">
                <a:solidFill>
                  <a:schemeClr val="tx1"/>
                </a:solidFill>
              </a:rPr>
              <a:t>Job in the rest of he Bible</a:t>
            </a:r>
            <a:endParaRPr lang="en-US" sz="2800" b="1" kern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88583" y="149038"/>
            <a:ext cx="12063663" cy="6793831"/>
          </a:xfrm>
          <a:prstGeom prst="rect">
            <a:avLst/>
          </a:prstGeom>
          <a:noFill/>
          <a:ln w="381000">
            <a:solidFill>
              <a:srgbClr val="8A3F0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4C0A1B-DCB4-4628-8AA9-6383FD6AC64B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5670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14126</TotalTime>
  <Words>227</Words>
  <Application>Microsoft Office PowerPoint</Application>
  <PresentationFormat>Widescreen</PresentationFormat>
  <Paragraphs>40</Paragraphs>
  <Slides>4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Dan Jenkins</dc:creator>
  <cp:lastModifiedBy>Cindy Nelson</cp:lastModifiedBy>
  <cp:revision>293</cp:revision>
  <cp:lastPrinted>2017-12-13T22:26:28Z</cp:lastPrinted>
  <dcterms:created xsi:type="dcterms:W3CDTF">2016-07-01T19:55:39Z</dcterms:created>
  <dcterms:modified xsi:type="dcterms:W3CDTF">2017-12-18T15:40:26Z</dcterms:modified>
</cp:coreProperties>
</file>