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handoutMasterIdLst>
    <p:handoutMasterId r:id="rId9"/>
  </p:handoutMasterIdLst>
  <p:sldIdLst>
    <p:sldId id="948" r:id="rId2"/>
    <p:sldId id="951" r:id="rId3"/>
    <p:sldId id="937" r:id="rId4"/>
    <p:sldId id="957" r:id="rId5"/>
    <p:sldId id="973" r:id="rId6"/>
    <p:sldId id="93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8A3F0C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0" autoAdjust="0"/>
    <p:restoredTop sz="86410"/>
  </p:normalViewPr>
  <p:slideViewPr>
    <p:cSldViewPr snapToGrid="0" showGuides="1">
      <p:cViewPr varScale="1">
        <p:scale>
          <a:sx n="103" d="100"/>
          <a:sy n="103" d="100"/>
        </p:scale>
        <p:origin x="114" y="300"/>
      </p:cViewPr>
      <p:guideLst>
        <p:guide orient="horz" pos="2136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259" y="0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/>
          <a:lstStyle>
            <a:lvl1pPr algn="r">
              <a:defRPr sz="1200"/>
            </a:lvl1pPr>
          </a:lstStyle>
          <a:p>
            <a:fld id="{AD9E6176-5C4E-4514-B2A2-3302153D5FA3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86337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259" y="8686337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 anchor="b"/>
          <a:lstStyle>
            <a:lvl1pPr algn="r">
              <a:defRPr sz="1200"/>
            </a:lvl1pPr>
          </a:lstStyle>
          <a:p>
            <a:fld id="{B5EE1FFE-3527-4C28-A7C5-5E8A55F3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80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753" y="1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/>
          <a:lstStyle>
            <a:lvl1pPr algn="r">
              <a:defRPr sz="1200"/>
            </a:lvl1pPr>
          </a:lstStyle>
          <a:p>
            <a:fld id="{9E90CB46-A8F8-44E5-A501-9AF928E8B10B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584" tIns="44792" rIns="89584" bIns="4479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180" y="4400472"/>
            <a:ext cx="5487640" cy="3600528"/>
          </a:xfrm>
          <a:prstGeom prst="rect">
            <a:avLst/>
          </a:prstGeom>
        </p:spPr>
        <p:txBody>
          <a:bodyPr vert="horz" lIns="89584" tIns="44792" rIns="89584" bIns="4479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553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753" y="8685553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 anchor="b"/>
          <a:lstStyle>
            <a:lvl1pPr algn="r">
              <a:defRPr sz="1200"/>
            </a:lvl1pPr>
          </a:lstStyle>
          <a:p>
            <a:fld id="{321909D8-E04F-4E99-953F-04E50A5AD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41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909D8-E04F-4E99-953F-04E50A5ADAD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160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30E87-B51C-4266-A29B-B788EF61A377}" type="datetime1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2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EE22-4C02-49E0-B047-EC19817D6011}" type="datetime1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1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683A-3CA3-4036-B8E8-C015DA23F7F2}" type="datetime1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7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F362-7894-4F90-ACFD-304F5834FDC0}" type="datetime1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7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0898D-A670-447A-AD37-222EDD2A9B9A}" type="datetime1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5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34A0-FFBA-43B2-A401-23B1E2420C55}" type="datetime1">
              <a:rPr lang="en-US" smtClean="0"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5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DD1F-8ADE-43B4-9829-DC31C01187B7}" type="datetime1">
              <a:rPr lang="en-US" smtClean="0"/>
              <a:t>12/7/2017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7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BED7-B32F-46AE-A12B-3832BA85B2BB}" type="datetime1">
              <a:rPr lang="en-US" smtClean="0"/>
              <a:t>12/7/2017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8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F4E1-617F-450F-83D3-0ADCCD645568}" type="datetime1">
              <a:rPr lang="en-US" smtClean="0"/>
              <a:t>12/7/2017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2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A03D-5F69-4BE5-93FA-38502EBD0728}" type="datetime1">
              <a:rPr lang="en-US" smtClean="0"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1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52052-7D7A-4770-935A-CC7EBB191C71}" type="datetime1">
              <a:rPr lang="en-US" smtClean="0"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37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2751C-D892-490D-8AE8-E65D829D67B9}" type="datetime1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6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86699" y="369069"/>
            <a:ext cx="11818601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/>
              <a:t>Job</a:t>
            </a:r>
          </a:p>
          <a:p>
            <a:pPr algn="ctr"/>
            <a:r>
              <a:rPr lang="en-US" sz="4400" b="1" i="1" dirty="0"/>
              <a:t>“Have you considered my servant, Job?”</a:t>
            </a:r>
          </a:p>
          <a:p>
            <a:pPr algn="ctr"/>
            <a:endParaRPr lang="en-US" sz="3200" b="1" dirty="0"/>
          </a:p>
          <a:p>
            <a:pPr algn="ctr"/>
            <a:r>
              <a:rPr lang="en-US" sz="6000" b="1" dirty="0"/>
              <a:t>Palm Beach Lakes</a:t>
            </a:r>
          </a:p>
          <a:p>
            <a:pPr algn="ctr"/>
            <a:r>
              <a:rPr lang="en-US" sz="4400" b="1" dirty="0"/>
              <a:t>October, 2017</a:t>
            </a:r>
            <a:r>
              <a:rPr lang="en-US" sz="4400" b="1" kern="1200" dirty="0">
                <a:solidFill>
                  <a:schemeClr val="tx1"/>
                </a:solidFill>
              </a:rPr>
              <a:t> – December, 2017</a:t>
            </a:r>
          </a:p>
          <a:p>
            <a:pPr algn="ctr"/>
            <a:endParaRPr lang="en-US" sz="2400" b="1" dirty="0">
              <a:solidFill>
                <a:srgbClr val="FF0000"/>
              </a:solidFill>
            </a:endParaRPr>
          </a:p>
          <a:p>
            <a:pPr algn="ctr"/>
            <a:r>
              <a:rPr lang="en-US" sz="4400" b="1" kern="1200">
                <a:solidFill>
                  <a:schemeClr val="tx1"/>
                </a:solidFill>
              </a:rPr>
              <a:t>Lesson Seven</a:t>
            </a:r>
            <a:r>
              <a:rPr lang="en-US" sz="4400" b="1"/>
              <a:t> </a:t>
            </a:r>
            <a:r>
              <a:rPr lang="en-US" sz="4400" b="1" kern="1200" dirty="0">
                <a:solidFill>
                  <a:schemeClr val="tx1"/>
                </a:solidFill>
              </a:rPr>
              <a:t>– Job 37-42</a:t>
            </a:r>
          </a:p>
          <a:p>
            <a:pPr algn="ctr"/>
            <a:endParaRPr lang="en-US" sz="4000" b="1" dirty="0"/>
          </a:p>
          <a:p>
            <a:pPr algn="ctr"/>
            <a:r>
              <a:rPr lang="en-US" sz="4800" b="1" dirty="0"/>
              <a:t>Dan Jenkins</a:t>
            </a:r>
            <a:endParaRPr lang="en-US" sz="48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92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3566" y="349133"/>
            <a:ext cx="1138289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VII. </a:t>
            </a:r>
            <a:r>
              <a:rPr lang="en-US" sz="3200" b="1" dirty="0" err="1"/>
              <a:t>Elihu’s</a:t>
            </a:r>
            <a:r>
              <a:rPr lang="en-US" sz="3200" b="1" dirty="0"/>
              <a:t> interpretation of Job’s condition  (Job 32-37)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“I Will Give My Learned Opinion” (</a:t>
            </a:r>
            <a:r>
              <a:rPr lang="en-US" sz="3200" b="1" dirty="0" err="1"/>
              <a:t>ch.</a:t>
            </a:r>
            <a:r>
              <a:rPr lang="en-US" sz="3200" b="1" dirty="0"/>
              <a:t> 32)</a:t>
            </a:r>
            <a:endParaRPr lang="en-US" sz="2400" b="1" dirty="0"/>
          </a:p>
          <a:p>
            <a:pPr marL="971550" lvl="1" indent="-514350">
              <a:buAutoNum type="alphaUcPeriod"/>
            </a:pPr>
            <a:r>
              <a:rPr lang="en-US" sz="3000" b="1" dirty="0"/>
              <a:t>“Listen to Me” (</a:t>
            </a:r>
            <a:r>
              <a:rPr lang="en-US" sz="3000" b="1" dirty="0" err="1"/>
              <a:t>ch.</a:t>
            </a:r>
            <a:r>
              <a:rPr lang="en-US" sz="3000" b="1" dirty="0"/>
              <a:t> 33)</a:t>
            </a:r>
          </a:p>
          <a:p>
            <a:pPr marL="971550" lvl="1" indent="-514350">
              <a:buAutoNum type="alphaUcPeriod"/>
            </a:pPr>
            <a:r>
              <a:rPr lang="en-US" sz="3000" b="1" dirty="0"/>
              <a:t>What man is like Job (</a:t>
            </a:r>
            <a:r>
              <a:rPr lang="en-US" sz="3000" b="1" dirty="0" err="1"/>
              <a:t>ch.</a:t>
            </a:r>
            <a:r>
              <a:rPr lang="en-US" sz="3000" b="1" dirty="0"/>
              <a:t> 34)</a:t>
            </a:r>
          </a:p>
          <a:p>
            <a:pPr marL="971550" lvl="1" indent="-514350">
              <a:buAutoNum type="alphaUcPeriod"/>
            </a:pPr>
            <a:r>
              <a:rPr lang="en-US" sz="3000" b="1" dirty="0"/>
              <a:t>I will answer him (</a:t>
            </a:r>
            <a:r>
              <a:rPr lang="en-US" sz="3000" b="1" dirty="0" err="1"/>
              <a:t>ch.</a:t>
            </a:r>
            <a:r>
              <a:rPr lang="en-US" sz="3000" b="1" dirty="0"/>
              <a:t> 35)</a:t>
            </a:r>
          </a:p>
          <a:p>
            <a:pPr marL="971550" lvl="1" indent="-514350">
              <a:buAutoNum type="alphaUcPeriod"/>
            </a:pPr>
            <a:r>
              <a:rPr lang="en-US" sz="3000" b="1" dirty="0"/>
              <a:t>God is mighty (</a:t>
            </a:r>
            <a:r>
              <a:rPr lang="en-US" sz="3000" b="1" dirty="0" err="1"/>
              <a:t>ch.</a:t>
            </a:r>
            <a:r>
              <a:rPr lang="en-US" sz="3000" b="1" dirty="0"/>
              <a:t> 36)</a:t>
            </a:r>
          </a:p>
          <a:p>
            <a:pPr marL="971550" lvl="1" indent="-514350">
              <a:buAutoNum type="alphaUcPeriod"/>
            </a:pPr>
            <a:r>
              <a:rPr lang="en-US" sz="3000" b="1" dirty="0"/>
              <a:t>God is almighty (</a:t>
            </a:r>
            <a:r>
              <a:rPr lang="en-US" sz="3000" b="1" dirty="0" err="1"/>
              <a:t>ch.</a:t>
            </a:r>
            <a:r>
              <a:rPr lang="en-US" sz="3000" b="1" dirty="0"/>
              <a:t> 37)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God and nature (v. 1-13)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Job and God (v. 14-24)</a:t>
            </a:r>
            <a:endParaRPr lang="en-US" sz="28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71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28965" y="411126"/>
            <a:ext cx="1138289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pPr algn="ctr"/>
            <a:endParaRPr lang="en-US" sz="4400" b="1" dirty="0"/>
          </a:p>
          <a:p>
            <a:pPr algn="ctr"/>
            <a:endParaRPr lang="en-US" sz="4400" b="1" dirty="0"/>
          </a:p>
          <a:p>
            <a:pPr algn="ctr"/>
            <a:endParaRPr lang="en-US" sz="5400" b="1" dirty="0"/>
          </a:p>
          <a:p>
            <a:pPr algn="ctr"/>
            <a:r>
              <a:rPr lang="en-US" sz="5400" b="1" dirty="0"/>
              <a:t>God Answers Job</a:t>
            </a:r>
          </a:p>
          <a:p>
            <a:pPr algn="ctr"/>
            <a:r>
              <a:rPr lang="en-US" sz="3200" b="1" dirty="0"/>
              <a:t>(Job 38-41)</a:t>
            </a:r>
            <a:endParaRPr lang="en-US" sz="32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034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3566" y="366386"/>
            <a:ext cx="1138289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VII.  </a:t>
            </a:r>
            <a:r>
              <a:rPr lang="en-US" sz="3200" b="1" dirty="0" err="1"/>
              <a:t>Elihu’s</a:t>
            </a:r>
            <a:r>
              <a:rPr lang="en-US" sz="3200" b="1" dirty="0"/>
              <a:t> interpretation of Job’s condition  (Job 32-37)</a:t>
            </a:r>
          </a:p>
          <a:p>
            <a:r>
              <a:rPr lang="en-US" sz="3200" b="1" dirty="0"/>
              <a:t>VIII. God Answers Job  (Job 38-41)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God asks Job, “Can you . . .?“  (</a:t>
            </a:r>
            <a:r>
              <a:rPr lang="en-US" sz="3200" b="1" dirty="0" err="1"/>
              <a:t>ch.</a:t>
            </a:r>
            <a:r>
              <a:rPr lang="en-US" sz="3200" b="1" dirty="0"/>
              <a:t> 38)</a:t>
            </a:r>
            <a:endParaRPr lang="en-US" sz="2400" b="1" dirty="0"/>
          </a:p>
          <a:p>
            <a:pPr marL="1428750" lvl="2" indent="-514350">
              <a:buAutoNum type="arabicPeriod"/>
            </a:pPr>
            <a:r>
              <a:rPr lang="en-US" sz="3000" b="1" dirty="0"/>
              <a:t>Concerning nature  (v. 1-7)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Concerning government (v. 8-11)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Concerning bringing forth dawn (v. 12-15)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Concerning formation of </a:t>
            </a:r>
            <a:r>
              <a:rPr lang="en-US" sz="3000" b="1" dirty="0" err="1"/>
              <a:t>Sheol</a:t>
            </a:r>
            <a:r>
              <a:rPr lang="en-US" sz="3000" b="1" dirty="0"/>
              <a:t> (v. 16-30)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Concerning stars and clouds (v. 31-38)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Concerning lions (v. 39-41))</a:t>
            </a:r>
            <a:endParaRPr lang="en-US" sz="28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519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3566" y="349133"/>
            <a:ext cx="11382897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VII.  </a:t>
            </a:r>
            <a:r>
              <a:rPr lang="en-US" sz="3200" b="1" dirty="0" err="1"/>
              <a:t>Elihu’s</a:t>
            </a:r>
            <a:r>
              <a:rPr lang="en-US" sz="3200" b="1" dirty="0"/>
              <a:t> interpretation of Job’s condition  (Job 32-37)</a:t>
            </a:r>
          </a:p>
          <a:p>
            <a:r>
              <a:rPr lang="en-US" sz="3200" b="1" dirty="0"/>
              <a:t>VIII. God Answers Job  (Job 38-41)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God asks Job, “Can you . . .?“  (</a:t>
            </a:r>
            <a:r>
              <a:rPr lang="en-US" sz="3200" b="1" dirty="0" err="1"/>
              <a:t>ch.</a:t>
            </a:r>
            <a:r>
              <a:rPr lang="en-US" sz="3200" b="1" dirty="0"/>
              <a:t> 38)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Concerning the animal world (</a:t>
            </a:r>
            <a:r>
              <a:rPr lang="en-US" sz="3200" b="1" dirty="0" err="1"/>
              <a:t>ch.</a:t>
            </a:r>
            <a:r>
              <a:rPr lang="en-US" sz="3200" b="1" dirty="0"/>
              <a:t> 39)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Concerning the behemoth and the leviathan (</a:t>
            </a:r>
            <a:r>
              <a:rPr lang="en-US" sz="3200" b="1" dirty="0" err="1"/>
              <a:t>ch.</a:t>
            </a:r>
            <a:r>
              <a:rPr lang="en-US" sz="3200" b="1" dirty="0"/>
              <a:t> 40-41)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“. . . answer Me, Job”  (40:1-2)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No reply (v. 3-5)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Job vs. God’s providence (v. 6-14)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The behemoth (v. 15-24)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The leviathan (</a:t>
            </a:r>
            <a:r>
              <a:rPr lang="en-US" sz="3000" b="1" dirty="0" err="1"/>
              <a:t>ch.</a:t>
            </a:r>
            <a:r>
              <a:rPr lang="en-US" sz="3000" b="1" dirty="0"/>
              <a:t> 41)</a:t>
            </a:r>
            <a:endParaRPr lang="en-US" sz="28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078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28965" y="411126"/>
            <a:ext cx="11382897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pPr algn="ctr"/>
            <a:endParaRPr lang="en-US" sz="4400" b="1" dirty="0"/>
          </a:p>
          <a:p>
            <a:pPr algn="ctr"/>
            <a:endParaRPr lang="en-US" sz="4400" b="1" dirty="0"/>
          </a:p>
          <a:p>
            <a:pPr algn="ctr"/>
            <a:endParaRPr lang="en-US" sz="4800" b="1" dirty="0"/>
          </a:p>
          <a:p>
            <a:pPr algn="ctr"/>
            <a:r>
              <a:rPr lang="en-US" sz="4800" b="1" dirty="0"/>
              <a:t>Job’s Humility, Justification, Restoration</a:t>
            </a:r>
          </a:p>
          <a:p>
            <a:pPr algn="ctr"/>
            <a:endParaRPr lang="en-US" sz="4800" b="1"/>
          </a:p>
          <a:p>
            <a:pPr algn="ctr"/>
            <a:r>
              <a:rPr lang="en-US" sz="4800" b="1"/>
              <a:t>The </a:t>
            </a:r>
            <a:r>
              <a:rPr lang="en-US" sz="4800" b="1" dirty="0"/>
              <a:t>Rest of the Story</a:t>
            </a:r>
            <a:endParaRPr lang="en-US" sz="5400" b="1" dirty="0"/>
          </a:p>
          <a:p>
            <a:pPr algn="ctr"/>
            <a:r>
              <a:rPr lang="en-US" sz="3200" b="1" dirty="0"/>
              <a:t>(Job 42)</a:t>
            </a:r>
            <a:endParaRPr lang="en-US" sz="32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90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14106</TotalTime>
  <Words>336</Words>
  <Application>Microsoft Office PowerPoint</Application>
  <PresentationFormat>Widescreen</PresentationFormat>
  <Paragraphs>61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Jenkins</dc:creator>
  <cp:lastModifiedBy>Cindy Nelson</cp:lastModifiedBy>
  <cp:revision>291</cp:revision>
  <cp:lastPrinted>2017-10-25T20:32:24Z</cp:lastPrinted>
  <dcterms:created xsi:type="dcterms:W3CDTF">2016-07-01T19:55:39Z</dcterms:created>
  <dcterms:modified xsi:type="dcterms:W3CDTF">2017-12-07T14:33:01Z</dcterms:modified>
</cp:coreProperties>
</file>