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941" r:id="rId2"/>
    <p:sldId id="890" r:id="rId3"/>
    <p:sldId id="933" r:id="rId4"/>
    <p:sldId id="894" r:id="rId5"/>
    <p:sldId id="898" r:id="rId6"/>
    <p:sldId id="901" r:id="rId7"/>
    <p:sldId id="94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8A3F0C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82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300" y="78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259" y="0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/>
          <a:lstStyle>
            <a:lvl1pPr algn="r">
              <a:defRPr sz="1200"/>
            </a:lvl1pPr>
          </a:lstStyle>
          <a:p>
            <a:fld id="{AD9E6176-5C4E-4514-B2A2-3302153D5FA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86337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259" y="8686337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 anchor="b"/>
          <a:lstStyle>
            <a:lvl1pPr algn="r">
              <a:defRPr sz="1200"/>
            </a:lvl1pPr>
          </a:lstStyle>
          <a:p>
            <a:fld id="{B5EE1FFE-3527-4C28-A7C5-5E8A55F3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8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753" y="1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/>
          <a:lstStyle>
            <a:lvl1pPr algn="r">
              <a:defRPr sz="1200"/>
            </a:lvl1pPr>
          </a:lstStyle>
          <a:p>
            <a:fld id="{9E90CB46-A8F8-44E5-A501-9AF928E8B10B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584" tIns="44792" rIns="89584" bIns="4479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180" y="4400472"/>
            <a:ext cx="5487640" cy="3600528"/>
          </a:xfrm>
          <a:prstGeom prst="rect">
            <a:avLst/>
          </a:prstGeom>
        </p:spPr>
        <p:txBody>
          <a:bodyPr vert="horz" lIns="89584" tIns="44792" rIns="89584" bIns="4479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553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753" y="8685553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 anchor="b"/>
          <a:lstStyle>
            <a:lvl1pPr algn="r">
              <a:defRPr sz="1200"/>
            </a:lvl1pPr>
          </a:lstStyle>
          <a:p>
            <a:fld id="{321909D8-E04F-4E99-953F-04E50A5AD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41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909D8-E04F-4E99-953F-04E50A5ADA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92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30E87-B51C-4266-A29B-B788EF61A377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2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EE22-4C02-49E0-B047-EC19817D6011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1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683A-3CA3-4036-B8E8-C015DA23F7F2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7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F362-7894-4F90-ACFD-304F5834FDC0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898D-A670-447A-AD37-222EDD2A9B9A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5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34A0-FFBA-43B2-A401-23B1E2420C55}" type="datetime1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5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DD1F-8ADE-43B4-9829-DC31C01187B7}" type="datetime1">
              <a:rPr lang="en-US" smtClean="0"/>
              <a:t>11/10/2017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7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BED7-B32F-46AE-A12B-3832BA85B2BB}" type="datetime1">
              <a:rPr lang="en-US" smtClean="0"/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8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F4E1-617F-450F-83D3-0ADCCD645568}" type="datetime1">
              <a:rPr lang="en-US" smtClean="0"/>
              <a:t>11/10/2017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A03D-5F69-4BE5-93FA-38502EBD0728}" type="datetime1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1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52052-7D7A-4770-935A-CC7EBB191C71}" type="datetime1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2751C-D892-490D-8AE8-E65D829D67B9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6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86699" y="369069"/>
            <a:ext cx="1181860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Job</a:t>
            </a:r>
          </a:p>
          <a:p>
            <a:pPr algn="ctr"/>
            <a:r>
              <a:rPr lang="en-US" sz="4400" b="1" i="1" dirty="0" smtClean="0"/>
              <a:t>“Have you considered my servant, Job?”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6000" b="1" dirty="0" smtClean="0"/>
              <a:t>Palm Beach Lakes</a:t>
            </a:r>
          </a:p>
          <a:p>
            <a:pPr algn="ctr"/>
            <a:r>
              <a:rPr lang="en-US" sz="4400" b="1" dirty="0" smtClean="0"/>
              <a:t>October, 2017</a:t>
            </a:r>
            <a:r>
              <a:rPr lang="en-US" sz="4400" b="1" kern="1200" dirty="0" smtClean="0">
                <a:solidFill>
                  <a:schemeClr val="tx1"/>
                </a:solidFill>
              </a:rPr>
              <a:t> – December, 2017</a:t>
            </a:r>
          </a:p>
          <a:p>
            <a:pPr algn="ctr"/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n-US" sz="4400" b="1" kern="1200" dirty="0" smtClean="0">
                <a:solidFill>
                  <a:schemeClr val="tx1"/>
                </a:solidFill>
              </a:rPr>
              <a:t>Lesson Four – Job 14-19</a:t>
            </a:r>
          </a:p>
          <a:p>
            <a:pPr algn="ctr"/>
            <a:endParaRPr lang="en-US" sz="4000" b="1" dirty="0"/>
          </a:p>
          <a:p>
            <a:pPr algn="ctr"/>
            <a:r>
              <a:rPr lang="en-US" sz="4800" b="1" dirty="0" smtClean="0"/>
              <a:t>Dan Jenkins</a:t>
            </a:r>
            <a:endParaRPr lang="en-US" sz="48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8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Survey of Job</a:t>
            </a:r>
          </a:p>
          <a:p>
            <a:r>
              <a:rPr lang="en-US" sz="3200" b="1" dirty="0" smtClean="0"/>
              <a:t>III. First cycle of speeches (Job 4-14)  Topic:  </a:t>
            </a:r>
            <a:r>
              <a:rPr lang="en-US" sz="3200" b="1" i="1" dirty="0" smtClean="0"/>
              <a:t>The Nature of God</a:t>
            </a:r>
            <a:endParaRPr lang="en-US" sz="3200" b="1" dirty="0" smtClean="0"/>
          </a:p>
          <a:p>
            <a:pPr marL="971550" lvl="1" indent="-514350">
              <a:buAutoNum type="alphaUcPeriod"/>
            </a:pPr>
            <a:r>
              <a:rPr lang="en-US" sz="3200" b="1" dirty="0" err="1" smtClean="0"/>
              <a:t>Eliphaz</a:t>
            </a:r>
            <a:r>
              <a:rPr lang="en-US" sz="3200" b="1" dirty="0" smtClean="0"/>
              <a:t>—first speech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4-5) Topic:  </a:t>
            </a:r>
            <a:r>
              <a:rPr lang="en-US" sz="3200" b="1" i="1" dirty="0" smtClean="0"/>
              <a:t>Suffering Caused by Sin</a:t>
            </a:r>
          </a:p>
          <a:p>
            <a:pPr marL="971550" lvl="1" indent="-514350">
              <a:buAutoNum type="alphaUcPeriod"/>
            </a:pPr>
            <a:r>
              <a:rPr lang="en-US" sz="3200" b="1" dirty="0" smtClean="0"/>
              <a:t>Job answers </a:t>
            </a:r>
            <a:r>
              <a:rPr lang="en-US" sz="3200" b="1" dirty="0" err="1" smtClean="0"/>
              <a:t>Eliphaz</a:t>
            </a:r>
            <a:r>
              <a:rPr lang="en-US" sz="3200" b="1" dirty="0" smtClean="0"/>
              <a:t> 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6-7)   Topic: </a:t>
            </a:r>
            <a:r>
              <a:rPr lang="en-US" sz="3200" b="1" i="1" dirty="0" smtClean="0"/>
              <a:t>Is God my Enemy </a:t>
            </a:r>
          </a:p>
          <a:p>
            <a:pPr marL="971550" lvl="1" indent="-514350">
              <a:buAutoNum type="alphaUcPeriod"/>
            </a:pPr>
            <a:r>
              <a:rPr lang="en-US" sz="3200" b="1" dirty="0" err="1" smtClean="0"/>
              <a:t>Bildad’s</a:t>
            </a:r>
            <a:r>
              <a:rPr lang="en-US" sz="3200" b="1" dirty="0" smtClean="0"/>
              <a:t> first speech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8)  Topic: </a:t>
            </a:r>
            <a:r>
              <a:rPr lang="en-US" sz="3200" b="1" i="1" dirty="0" smtClean="0"/>
              <a:t>Consider Fathers </a:t>
            </a:r>
            <a:r>
              <a:rPr lang="en-US" sz="3200" b="1" i="1" dirty="0"/>
              <a:t>T</a:t>
            </a:r>
            <a:r>
              <a:rPr lang="en-US" sz="3200" b="1" i="1" dirty="0" smtClean="0"/>
              <a:t>eaching</a:t>
            </a:r>
            <a:endParaRPr lang="en-US" sz="3000" b="1" dirty="0" smtClean="0"/>
          </a:p>
          <a:p>
            <a:pPr marL="971550" lvl="1" indent="-514350">
              <a:buAutoNum type="alphaUcPeriod"/>
            </a:pPr>
            <a:r>
              <a:rPr lang="en-US" sz="3200" b="1" dirty="0" smtClean="0"/>
              <a:t>Job answers </a:t>
            </a:r>
            <a:r>
              <a:rPr lang="en-US" sz="3200" b="1" dirty="0" err="1" smtClean="0"/>
              <a:t>Bildad</a:t>
            </a:r>
            <a:r>
              <a:rPr lang="en-US" sz="3200" b="1" dirty="0" smtClean="0"/>
              <a:t>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9-10)</a:t>
            </a:r>
          </a:p>
          <a:p>
            <a:pPr marL="971550" lvl="1" indent="-514350">
              <a:buAutoNum type="alphaUcPeriod"/>
            </a:pPr>
            <a:r>
              <a:rPr lang="en-US" sz="3200" b="1" dirty="0" err="1" smtClean="0"/>
              <a:t>Zophar</a:t>
            </a:r>
            <a:r>
              <a:rPr lang="en-US" sz="3200" b="1" dirty="0" smtClean="0"/>
              <a:t>--1</a:t>
            </a:r>
            <a:r>
              <a:rPr lang="en-US" sz="3200" b="1" baseline="30000" dirty="0" smtClean="0"/>
              <a:t>st</a:t>
            </a:r>
            <a:r>
              <a:rPr lang="en-US" sz="3200" b="1" dirty="0" smtClean="0"/>
              <a:t> speech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11) Topic: </a:t>
            </a:r>
            <a:r>
              <a:rPr lang="en-US" sz="3200" b="1" i="1" dirty="0" smtClean="0"/>
              <a:t>Shame on You for Such Talk</a:t>
            </a:r>
            <a:endParaRPr lang="en-US" sz="3200" b="1" dirty="0" smtClean="0"/>
          </a:p>
          <a:p>
            <a:pPr marL="971550" lvl="1" indent="-514350">
              <a:buAutoNum type="alphaUcPeriod"/>
            </a:pPr>
            <a:r>
              <a:rPr lang="en-US" sz="3200" b="1" dirty="0" smtClean="0"/>
              <a:t>Job answers </a:t>
            </a:r>
            <a:r>
              <a:rPr lang="en-US" sz="3200" b="1" dirty="0" err="1" smtClean="0"/>
              <a:t>Zophar</a:t>
            </a:r>
            <a:r>
              <a:rPr lang="en-US" sz="3200" b="1" dirty="0" smtClean="0"/>
              <a:t>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12-13)   Topic:  </a:t>
            </a:r>
            <a:r>
              <a:rPr lang="en-US" sz="3200" b="1" i="1" dirty="0" smtClean="0"/>
              <a:t>I have a little </a:t>
            </a:r>
            <a:r>
              <a:rPr lang="en-US" sz="3200" b="1" i="1" dirty="0"/>
              <a:t>S</a:t>
            </a:r>
            <a:r>
              <a:rPr lang="en-US" sz="3200" b="1" i="1" dirty="0" smtClean="0"/>
              <a:t>ense</a:t>
            </a:r>
          </a:p>
          <a:p>
            <a:pPr marL="971550" lvl="1" indent="-514350">
              <a:buAutoNum type="alphaUcPeriod"/>
            </a:pPr>
            <a:r>
              <a:rPr lang="en-US" sz="3200" b="1" dirty="0" smtClean="0"/>
              <a:t>Job’s monologue 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14)   Topic:   </a:t>
            </a:r>
            <a:r>
              <a:rPr lang="en-US" sz="3200" b="1" i="1" dirty="0" smtClean="0"/>
              <a:t>Human Life</a:t>
            </a:r>
            <a:endParaRPr lang="en-US" sz="3200" b="1" dirty="0" smtClean="0"/>
          </a:p>
          <a:p>
            <a:pPr marL="1428750" lvl="2" indent="-514350">
              <a:buAutoNum type="arabicPeriod"/>
            </a:pPr>
            <a:r>
              <a:rPr lang="en-US" sz="3000" b="1" dirty="0" smtClean="0"/>
              <a:t>Give me a chance to catch my breath  (v. 1-6)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Better to be a tree  (v. 7-12)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Job longs for a resurrection  (v. 13-15)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No resurrection, look at the present  (v. 16-22)</a:t>
            </a:r>
            <a:endParaRPr lang="en-US" sz="32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9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8965" y="411126"/>
            <a:ext cx="11382897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Survey of Job</a:t>
            </a:r>
          </a:p>
          <a:p>
            <a:pPr algn="ctr"/>
            <a:endParaRPr lang="en-US" sz="4400" b="1" dirty="0"/>
          </a:p>
          <a:p>
            <a:pPr algn="ctr"/>
            <a:endParaRPr lang="en-US" sz="4400" b="1" dirty="0" smtClean="0"/>
          </a:p>
          <a:p>
            <a:pPr algn="ctr"/>
            <a:endParaRPr lang="en-US" sz="4400" b="1" dirty="0"/>
          </a:p>
          <a:p>
            <a:pPr algn="ctr"/>
            <a:r>
              <a:rPr lang="en-US" sz="5400" b="1" dirty="0" smtClean="0"/>
              <a:t>Second </a:t>
            </a:r>
            <a:r>
              <a:rPr lang="en-US" sz="5400" b="1" dirty="0"/>
              <a:t>C</a:t>
            </a:r>
            <a:r>
              <a:rPr lang="en-US" sz="5400" b="1" dirty="0" smtClean="0"/>
              <a:t>ycle of speeches </a:t>
            </a:r>
          </a:p>
          <a:p>
            <a:pPr algn="ctr"/>
            <a:r>
              <a:rPr lang="en-US" sz="3200" b="1" dirty="0" smtClean="0"/>
              <a:t>(Job 15-21)</a:t>
            </a:r>
            <a:endParaRPr lang="en-US" sz="32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8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Survey of Job</a:t>
            </a:r>
          </a:p>
          <a:p>
            <a:r>
              <a:rPr lang="en-US" sz="3200" b="1" dirty="0" smtClean="0"/>
              <a:t>III. First cycle of speeches (Job 4-14)  Topic:  </a:t>
            </a:r>
            <a:r>
              <a:rPr lang="en-US" sz="3200" b="1" i="1" dirty="0" smtClean="0"/>
              <a:t>The Nature of God</a:t>
            </a:r>
          </a:p>
          <a:p>
            <a:r>
              <a:rPr lang="en-US" sz="3200" b="1" dirty="0" smtClean="0"/>
              <a:t>IV. Second cycle of speeches (Job 15-21)</a:t>
            </a:r>
          </a:p>
          <a:p>
            <a:pPr marL="971550" lvl="1" indent="-514350">
              <a:buAutoNum type="alphaUcPeriod"/>
            </a:pPr>
            <a:r>
              <a:rPr lang="en-US" sz="3200" b="1" dirty="0" err="1" smtClean="0"/>
              <a:t>Eliphaz</a:t>
            </a:r>
            <a:r>
              <a:rPr lang="en-US" sz="3200" b="1" dirty="0" smtClean="0"/>
              <a:t>—Second speech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15) Topic:  </a:t>
            </a:r>
            <a:r>
              <a:rPr lang="en-US" sz="3200" b="1" i="1" dirty="0" smtClean="0"/>
              <a:t>Job’s Guilt Grows </a:t>
            </a:r>
            <a:endParaRPr lang="en-US" sz="3200" b="1" dirty="0" smtClean="0"/>
          </a:p>
          <a:p>
            <a:pPr marL="1428750" lvl="2" indent="-514350">
              <a:buAutoNum type="arabicPeriod"/>
            </a:pPr>
            <a:r>
              <a:rPr lang="en-US" sz="3000" b="1" dirty="0" smtClean="0"/>
              <a:t>Job you are guilty! (v. 1-6)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Mocks Job’s wisdom  (v. 7-12)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You are not sinless!  (v. 13-16)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Fathers’ wisdom shows wicked always punished (v. 17=35)</a:t>
            </a:r>
            <a:endParaRPr lang="en-US" sz="32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9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Survey of Job</a:t>
            </a:r>
          </a:p>
          <a:p>
            <a:r>
              <a:rPr lang="en-US" sz="3200" b="1" dirty="0" smtClean="0"/>
              <a:t>III. First cycle of speeches (Job 4-14)  Topic:  </a:t>
            </a:r>
            <a:r>
              <a:rPr lang="en-US" sz="3200" b="1" i="1" dirty="0" smtClean="0"/>
              <a:t>The Nature of God</a:t>
            </a:r>
          </a:p>
          <a:p>
            <a:r>
              <a:rPr lang="en-US" sz="3200" b="1" dirty="0" smtClean="0"/>
              <a:t>IV. Second cycle of speeches (Job 15-21)</a:t>
            </a:r>
          </a:p>
          <a:p>
            <a:pPr marL="971550" lvl="1" indent="-514350">
              <a:buAutoNum type="alphaUcPeriod"/>
            </a:pPr>
            <a:r>
              <a:rPr lang="en-US" sz="3200" b="1" dirty="0" err="1" smtClean="0"/>
              <a:t>Eliphaz</a:t>
            </a:r>
            <a:r>
              <a:rPr lang="en-US" sz="3200" b="1" dirty="0" smtClean="0"/>
              <a:t>—Second speech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15) Topic:  </a:t>
            </a:r>
            <a:r>
              <a:rPr lang="en-US" sz="3200" b="1" i="1" dirty="0" smtClean="0"/>
              <a:t>Job’s Guilt Grows </a:t>
            </a:r>
          </a:p>
          <a:p>
            <a:pPr marL="971550" lvl="1" indent="-514350">
              <a:buAutoNum type="alphaUcPeriod"/>
            </a:pPr>
            <a:r>
              <a:rPr lang="en-US" sz="3200" b="1" dirty="0" smtClean="0"/>
              <a:t>Job responds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16-17) Topic: </a:t>
            </a:r>
            <a:r>
              <a:rPr lang="en-US" sz="3200" b="1" i="1" dirty="0" smtClean="0"/>
              <a:t>You are miserable comforters</a:t>
            </a:r>
            <a:endParaRPr lang="en-US" sz="3200" b="1" dirty="0" smtClean="0"/>
          </a:p>
          <a:p>
            <a:pPr marL="1428750" lvl="2" indent="-514350">
              <a:buAutoNum type="arabicPeriod"/>
            </a:pPr>
            <a:r>
              <a:rPr lang="en-US" sz="3000" b="1" dirty="0" smtClean="0"/>
              <a:t>Miserable comforter (16:1-10)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The greatness of grief (v. 11-17)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Job cries out for vindication (16:18-17:2)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Unsure hope of the future (</a:t>
            </a:r>
            <a:r>
              <a:rPr lang="en-US" sz="3000" b="1" dirty="0" err="1" smtClean="0"/>
              <a:t>ch.</a:t>
            </a:r>
            <a:r>
              <a:rPr lang="en-US" sz="3000" b="1" dirty="0" smtClean="0"/>
              <a:t> 17)</a:t>
            </a:r>
            <a:endParaRPr lang="en-US" sz="32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8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Survey of Job</a:t>
            </a:r>
          </a:p>
          <a:p>
            <a:r>
              <a:rPr lang="en-US" sz="3200" b="1" dirty="0" smtClean="0"/>
              <a:t>III. First cycle of speeches (Job 4-14)  Topic:  </a:t>
            </a:r>
            <a:r>
              <a:rPr lang="en-US" sz="3200" b="1" i="1" dirty="0" smtClean="0"/>
              <a:t>The Nature of God</a:t>
            </a:r>
          </a:p>
          <a:p>
            <a:r>
              <a:rPr lang="en-US" sz="3200" b="1" dirty="0" smtClean="0"/>
              <a:t>IV. Second cycle of speeches (Job 15-21)</a:t>
            </a:r>
          </a:p>
          <a:p>
            <a:pPr marL="971550" lvl="1" indent="-514350">
              <a:buAutoNum type="alphaUcPeriod"/>
            </a:pPr>
            <a:r>
              <a:rPr lang="en-US" sz="3200" b="1" dirty="0" err="1" smtClean="0"/>
              <a:t>Eliphaz</a:t>
            </a:r>
            <a:r>
              <a:rPr lang="en-US" sz="3200" b="1" dirty="0" smtClean="0"/>
              <a:t>—Second speech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15) Topic:  </a:t>
            </a:r>
            <a:r>
              <a:rPr lang="en-US" sz="3200" b="1" i="1" dirty="0" smtClean="0"/>
              <a:t>Job’s Guilt Grows </a:t>
            </a:r>
          </a:p>
          <a:p>
            <a:pPr marL="971550" lvl="1" indent="-514350">
              <a:buAutoNum type="alphaUcPeriod"/>
            </a:pPr>
            <a:r>
              <a:rPr lang="en-US" sz="3200" b="1" dirty="0" smtClean="0"/>
              <a:t>Job responds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16-17) Topic: </a:t>
            </a:r>
            <a:r>
              <a:rPr lang="en-US" sz="3200" b="1" i="1" dirty="0" smtClean="0"/>
              <a:t>You are miserable comforters</a:t>
            </a:r>
          </a:p>
          <a:p>
            <a:pPr marL="971550" lvl="1" indent="-514350">
              <a:buAutoNum type="alphaUcPeriod"/>
            </a:pPr>
            <a:r>
              <a:rPr lang="en-US" sz="3200" b="1" dirty="0" err="1" smtClean="0"/>
              <a:t>Bildad</a:t>
            </a:r>
            <a:r>
              <a:rPr lang="en-US" sz="3200" b="1" dirty="0"/>
              <a:t> </a:t>
            </a:r>
            <a:r>
              <a:rPr lang="en-US" sz="3200" b="1" dirty="0" smtClean="0"/>
              <a:t>   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18)  Topic: </a:t>
            </a:r>
            <a:r>
              <a:rPr lang="en-US" sz="3200" b="1" i="1" dirty="0" smtClean="0"/>
              <a:t>Light of Wicked to be </a:t>
            </a:r>
            <a:r>
              <a:rPr lang="en-US" sz="3200" b="1" i="1" dirty="0"/>
              <a:t>P</a:t>
            </a:r>
            <a:r>
              <a:rPr lang="en-US" sz="3200" b="1" i="1" dirty="0" smtClean="0"/>
              <a:t>ut Out</a:t>
            </a:r>
            <a:endParaRPr lang="en-US" sz="3200" b="1" dirty="0" smtClean="0"/>
          </a:p>
          <a:p>
            <a:pPr marL="1428750" lvl="2" indent="-514350">
              <a:buAutoNum type="arabicPeriod"/>
            </a:pPr>
            <a:r>
              <a:rPr lang="en-US" sz="3000" b="1" dirty="0" smtClean="0"/>
              <a:t>Angry with Job (v. 1-4)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Wicked ensnared, perish and are forgotten (v. 5-19)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Conclusion—fate of the wicked (v. 20-21)</a:t>
            </a:r>
            <a:endParaRPr lang="en-US" sz="32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9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Survey of Job</a:t>
            </a:r>
          </a:p>
          <a:p>
            <a:r>
              <a:rPr lang="en-US" sz="3200" b="1" dirty="0" smtClean="0"/>
              <a:t>III. First cycle of speeches (Job 4-14)  Topic:  </a:t>
            </a:r>
            <a:r>
              <a:rPr lang="en-US" sz="3200" b="1" i="1" dirty="0" smtClean="0"/>
              <a:t>The Nature of God</a:t>
            </a:r>
          </a:p>
          <a:p>
            <a:r>
              <a:rPr lang="en-US" sz="3200" b="1" dirty="0" smtClean="0"/>
              <a:t>IV. Second cycle of speeches (Job 15-21)</a:t>
            </a:r>
          </a:p>
          <a:p>
            <a:pPr marL="971550" lvl="1" indent="-514350">
              <a:buAutoNum type="alphaUcPeriod"/>
            </a:pPr>
            <a:r>
              <a:rPr lang="en-US" sz="3200" b="1" dirty="0" err="1" smtClean="0"/>
              <a:t>Eliphaz</a:t>
            </a:r>
            <a:r>
              <a:rPr lang="en-US" sz="3200" b="1" dirty="0" smtClean="0"/>
              <a:t>    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15) Topic:  </a:t>
            </a:r>
            <a:r>
              <a:rPr lang="en-US" sz="3200" b="1" i="1" dirty="0" smtClean="0"/>
              <a:t>Job’s Guilt Grows </a:t>
            </a:r>
          </a:p>
          <a:p>
            <a:pPr marL="971550" lvl="1" indent="-514350">
              <a:buAutoNum type="alphaUcPeriod"/>
            </a:pPr>
            <a:r>
              <a:rPr lang="en-US" sz="3200" b="1" dirty="0" smtClean="0"/>
              <a:t>Job responds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16-17) Topic: </a:t>
            </a:r>
            <a:r>
              <a:rPr lang="en-US" sz="3200" b="1" i="1" dirty="0" smtClean="0"/>
              <a:t>You are miserable comforters</a:t>
            </a:r>
          </a:p>
          <a:p>
            <a:pPr marL="971550" lvl="1" indent="-514350">
              <a:buAutoNum type="alphaUcPeriod"/>
            </a:pPr>
            <a:r>
              <a:rPr lang="en-US" sz="3200" b="1" dirty="0" err="1" smtClean="0"/>
              <a:t>Bildad</a:t>
            </a:r>
            <a:r>
              <a:rPr lang="en-US" sz="3200" b="1" dirty="0" smtClean="0"/>
              <a:t>   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18)  Topic: </a:t>
            </a:r>
            <a:r>
              <a:rPr lang="en-US" sz="3200" b="1" i="1" dirty="0" smtClean="0"/>
              <a:t>Light of Wicked to be Put Out</a:t>
            </a:r>
          </a:p>
          <a:p>
            <a:pPr marL="971550" lvl="1" indent="-514350">
              <a:buAutoNum type="alphaUcPeriod"/>
            </a:pPr>
            <a:r>
              <a:rPr lang="en-US" sz="3200" b="1" dirty="0" smtClean="0"/>
              <a:t>Job responds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19)  Topic: </a:t>
            </a:r>
            <a:r>
              <a:rPr lang="en-US" sz="3200" b="1" i="1" dirty="0" smtClean="0"/>
              <a:t>Hope in Despair</a:t>
            </a:r>
            <a:endParaRPr lang="en-US" sz="3200" b="1" dirty="0" smtClean="0"/>
          </a:p>
          <a:p>
            <a:pPr marL="1428750" lvl="2" indent="-514350">
              <a:buAutoNum type="arabicPeriod"/>
            </a:pPr>
            <a:r>
              <a:rPr lang="en-US" sz="3000" b="1" dirty="0" smtClean="0"/>
              <a:t>Reproves his friends (v. 1-6)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Complains of his suffering (v. 7-10)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Longs for true testimony (v. 21-24)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My redeemer lives (v. 25-27)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Warning to his friends  (v. 28-29)</a:t>
            </a:r>
            <a:endParaRPr lang="en-US" sz="32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7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47346" y="6259810"/>
            <a:ext cx="3896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END OF LESSON FOUR</a:t>
            </a:r>
            <a:endParaRPr lang="en-US" sz="28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7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14066</TotalTime>
  <Words>593</Words>
  <Application>Microsoft Office PowerPoint</Application>
  <PresentationFormat>Widescreen</PresentationFormat>
  <Paragraphs>75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 Nelson</cp:lastModifiedBy>
  <cp:revision>286</cp:revision>
  <cp:lastPrinted>2017-10-25T20:32:24Z</cp:lastPrinted>
  <dcterms:created xsi:type="dcterms:W3CDTF">2016-07-01T19:55:39Z</dcterms:created>
  <dcterms:modified xsi:type="dcterms:W3CDTF">2017-11-10T16:26:19Z</dcterms:modified>
</cp:coreProperties>
</file>