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" y="1184081"/>
            <a:ext cx="8482100" cy="604867"/>
          </a:xfrm>
        </p:spPr>
        <p:txBody>
          <a:bodyPr>
            <a:noAutofit/>
          </a:bodyPr>
          <a:lstStyle>
            <a:lvl1pPr algn="ctr">
              <a:defRPr sz="4400" b="1">
                <a:effectLst>
                  <a:outerShdw blurRad="50800" dist="38100" dir="90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7"/>
            <a:ext cx="8423911" cy="4437036"/>
          </a:xfrm>
        </p:spPr>
        <p:txBody>
          <a:bodyPr/>
          <a:lstStyle>
            <a:lvl1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5609-1B74-4171-B7E0-727AFCC258F7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1961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“I Am the </a:t>
            </a:r>
            <a:r>
              <a:rPr lang="en-US" sz="4000" b="1" dirty="0" smtClean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True Vine”</a:t>
            </a:r>
            <a:endParaRPr lang="en-US" sz="4000" b="1" dirty="0">
              <a:solidFill>
                <a:srgbClr val="7A0000"/>
              </a:solidFill>
              <a:effectLst>
                <a:outerShdw blurRad="50800" dist="38100" dir="9000000" algn="ctr" rotWithShape="0">
                  <a:schemeClr val="bg1"/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592939" cy="515339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Those who are faithfully productive in Christ will experience a “pruning”</a:t>
            </a:r>
          </a:p>
          <a:p>
            <a:pPr lvl="1"/>
            <a:r>
              <a:rPr lang="en-US" dirty="0" smtClean="0">
                <a:effectLst/>
              </a:rPr>
              <a:t>“Pruning</a:t>
            </a:r>
            <a:r>
              <a:rPr lang="en-US" dirty="0">
                <a:effectLst/>
              </a:rPr>
              <a:t>” </a:t>
            </a:r>
            <a:r>
              <a:rPr lang="en-US" dirty="0" smtClean="0">
                <a:effectLst/>
              </a:rPr>
              <a:t>= </a:t>
            </a:r>
            <a:r>
              <a:rPr lang="en-US" dirty="0">
                <a:effectLst/>
              </a:rPr>
              <a:t>“cleansing” or </a:t>
            </a:r>
            <a:r>
              <a:rPr lang="en-US" dirty="0" smtClean="0">
                <a:effectLst/>
              </a:rPr>
              <a:t>“</a:t>
            </a:r>
            <a:r>
              <a:rPr lang="en-US" dirty="0">
                <a:effectLst/>
              </a:rPr>
              <a:t>purging” of productive branches</a:t>
            </a:r>
          </a:p>
          <a:p>
            <a:pPr lvl="1"/>
            <a:r>
              <a:rPr lang="en-US" dirty="0">
                <a:effectLst/>
              </a:rPr>
              <a:t>The purpose of the “pruning” </a:t>
            </a:r>
            <a:r>
              <a:rPr lang="en-US" dirty="0" smtClean="0">
                <a:effectLst/>
              </a:rPr>
              <a:t>is </a:t>
            </a:r>
            <a:r>
              <a:rPr lang="en-US" dirty="0">
                <a:effectLst/>
              </a:rPr>
              <a:t>to enhance branch production, </a:t>
            </a:r>
            <a:r>
              <a:rPr lang="en-US" dirty="0" smtClean="0">
                <a:effectLst/>
              </a:rPr>
              <a:t>to do </a:t>
            </a:r>
            <a:r>
              <a:rPr lang="en-US" dirty="0">
                <a:effectLst/>
              </a:rPr>
              <a:t>even more and produce more fruit (v. 2)</a:t>
            </a:r>
          </a:p>
          <a:p>
            <a:pPr lvl="1"/>
            <a:r>
              <a:rPr lang="en-US" dirty="0">
                <a:effectLst/>
              </a:rPr>
              <a:t>As a farmer severs dead branches to bring greater life and room for growth for the living, God’s disciplinary measures sometimes are unpleasant but bring forth “more fruit” and “fruitfulness” (Heb. 12:4-13; 1 Pet. 1:7; Jas. 1:2-4</a:t>
            </a:r>
          </a:p>
          <a:p>
            <a:pPr lvl="1"/>
            <a:r>
              <a:rPr lang="en-US" dirty="0">
                <a:effectLst/>
              </a:rPr>
              <a:t>The “word” (v. 3), and sometimes our devotion to it, is the means by which God prunes, trims and cuts</a:t>
            </a:r>
          </a:p>
        </p:txBody>
      </p:sp>
    </p:spTree>
    <p:extLst>
      <p:ext uri="{BB962C8B-B14F-4D97-AF65-F5344CB8AC3E}">
        <p14:creationId xmlns:p14="http://schemas.microsoft.com/office/powerpoint/2010/main" val="2066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592939" cy="51533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It is possible for one who is “in Christ” to fall away and be lost</a:t>
            </a:r>
          </a:p>
          <a:p>
            <a:pPr lvl="1"/>
            <a:r>
              <a:rPr lang="en-US" dirty="0">
                <a:effectLst/>
              </a:rPr>
              <a:t>“Every branch in Me that does not bear fruit He takes away” (v. 2)</a:t>
            </a:r>
          </a:p>
          <a:p>
            <a:pPr lvl="2"/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“take off” something that is attached, to “cut </a:t>
            </a:r>
            <a:r>
              <a:rPr lang="en-US" dirty="0" smtClean="0">
                <a:effectLst/>
              </a:rPr>
              <a:t>off”</a:t>
            </a:r>
          </a:p>
          <a:p>
            <a:pPr lvl="1"/>
            <a:r>
              <a:rPr lang="en-US" dirty="0" smtClean="0">
                <a:effectLst/>
              </a:rPr>
              <a:t>That which is </a:t>
            </a:r>
            <a:r>
              <a:rPr lang="en-US" dirty="0">
                <a:effectLst/>
              </a:rPr>
              <a:t>“taken away” is then “cast out” or “thrown away” (v. 6; cf. 2 Cor. 13:5)</a:t>
            </a:r>
          </a:p>
          <a:p>
            <a:pPr lvl="1"/>
            <a:r>
              <a:rPr lang="en-US" dirty="0" smtClean="0">
                <a:effectLst/>
              </a:rPr>
              <a:t>That which is </a:t>
            </a:r>
            <a:r>
              <a:rPr lang="en-US" dirty="0">
                <a:effectLst/>
              </a:rPr>
              <a:t>“thrown away” is “withered” or “dries up” (v. 6; cf. Jude 12)</a:t>
            </a:r>
          </a:p>
          <a:p>
            <a:pPr lvl="1"/>
            <a:r>
              <a:rPr lang="en-US" dirty="0" smtClean="0">
                <a:effectLst/>
              </a:rPr>
              <a:t>That which is </a:t>
            </a:r>
            <a:r>
              <a:rPr lang="en-US" dirty="0">
                <a:effectLst/>
              </a:rPr>
              <a:t>“withered” is then “gathered” for final disposal (v. 6; cf. Matt. 13:40-41)</a:t>
            </a:r>
          </a:p>
          <a:p>
            <a:pPr lvl="1"/>
            <a:r>
              <a:rPr lang="en-US" dirty="0" smtClean="0">
                <a:effectLst/>
              </a:rPr>
              <a:t>That which is </a:t>
            </a:r>
            <a:r>
              <a:rPr lang="en-US" dirty="0">
                <a:effectLst/>
              </a:rPr>
              <a:t>“gathered” are “thrown into the fire” and “burned” (v. 6; cf. Rev. 20:15; Matt. 25:46)</a:t>
            </a:r>
          </a:p>
          <a:p>
            <a:pPr lvl="1"/>
            <a:r>
              <a:rPr lang="en-US" dirty="0" smtClean="0">
                <a:effectLst/>
              </a:rPr>
              <a:t>One </a:t>
            </a:r>
            <a:r>
              <a:rPr lang="en-US" dirty="0">
                <a:effectLst/>
              </a:rPr>
              <a:t>who is connected to the vine </a:t>
            </a:r>
            <a:r>
              <a:rPr lang="en-US" dirty="0" smtClean="0">
                <a:effectLst/>
              </a:rPr>
              <a:t>can be </a:t>
            </a:r>
            <a:r>
              <a:rPr lang="en-US" dirty="0">
                <a:effectLst/>
              </a:rPr>
              <a:t>severed from </a:t>
            </a:r>
            <a:r>
              <a:rPr lang="en-US" dirty="0" smtClean="0">
                <a:effectLst/>
              </a:rPr>
              <a:t>it – apostasy is possible</a:t>
            </a:r>
          </a:p>
        </p:txBody>
      </p:sp>
    </p:spTree>
    <p:extLst>
      <p:ext uri="{BB962C8B-B14F-4D97-AF65-F5344CB8AC3E}">
        <p14:creationId xmlns:p14="http://schemas.microsoft.com/office/powerpoint/2010/main" val="13661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592939" cy="515339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Those who faithfully remain “in Christ” may “ask” of God with confidence</a:t>
            </a:r>
          </a:p>
          <a:p>
            <a:pPr lvl="1"/>
            <a:r>
              <a:rPr lang="en-US" dirty="0">
                <a:effectLst/>
              </a:rPr>
              <a:t>“Ask what you desire, and it shall be done for you” (v. 7)</a:t>
            </a:r>
          </a:p>
          <a:p>
            <a:pPr lvl="1"/>
            <a:r>
              <a:rPr lang="en-US" dirty="0">
                <a:effectLst/>
              </a:rPr>
              <a:t>In the context, these are things necessary for personal spiritual development and the conversion of souls</a:t>
            </a:r>
          </a:p>
          <a:p>
            <a:pPr lvl="1"/>
            <a:r>
              <a:rPr lang="en-US" dirty="0">
                <a:effectLst/>
              </a:rPr>
              <a:t>The promise is that God will respond to our </a:t>
            </a:r>
            <a:r>
              <a:rPr lang="en-US" dirty="0" smtClean="0">
                <a:effectLst/>
              </a:rPr>
              <a:t>prayers: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“IF” we abide in Him (v. 7)</a:t>
            </a:r>
          </a:p>
          <a:p>
            <a:pPr lvl="2"/>
            <a:r>
              <a:rPr lang="en-US" dirty="0">
                <a:effectLst/>
              </a:rPr>
              <a:t>“IF” His words abide in us (v. 7)</a:t>
            </a:r>
          </a:p>
          <a:p>
            <a:pPr lvl="1"/>
            <a:r>
              <a:rPr lang="en-US" dirty="0">
                <a:effectLst/>
              </a:rPr>
              <a:t>The Christian life is one of trust </a:t>
            </a:r>
          </a:p>
          <a:p>
            <a:pPr lvl="2"/>
            <a:r>
              <a:rPr lang="en-US" dirty="0">
                <a:effectLst/>
              </a:rPr>
              <a:t>Do we have sufficient faith to “ask”?</a:t>
            </a:r>
          </a:p>
          <a:p>
            <a:pPr lvl="2"/>
            <a:r>
              <a:rPr lang="en-US" dirty="0">
                <a:effectLst/>
              </a:rPr>
              <a:t>Do we ask and truly mean, “Your will be done”?</a:t>
            </a:r>
          </a:p>
        </p:txBody>
      </p:sp>
    </p:spTree>
    <p:extLst>
      <p:ext uri="{BB962C8B-B14F-4D97-AF65-F5344CB8AC3E}">
        <p14:creationId xmlns:p14="http://schemas.microsoft.com/office/powerpoint/2010/main" val="827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592939" cy="515339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Our salvation is conditional</a:t>
            </a:r>
          </a:p>
          <a:p>
            <a:pPr lvl="1"/>
            <a:r>
              <a:rPr lang="en-US" dirty="0">
                <a:effectLst/>
              </a:rPr>
              <a:t>“IF” is found three times in this context (v. 6, 7, 10)</a:t>
            </a:r>
          </a:p>
          <a:p>
            <a:pPr lvl="1"/>
            <a:r>
              <a:rPr lang="en-US" dirty="0">
                <a:effectLst/>
              </a:rPr>
              <a:t>Jesus states that salvation is conditioned upon:</a:t>
            </a:r>
          </a:p>
          <a:p>
            <a:pPr lvl="2"/>
            <a:r>
              <a:rPr lang="en-US" dirty="0">
                <a:effectLst/>
              </a:rPr>
              <a:t>Being in Christ</a:t>
            </a:r>
          </a:p>
          <a:p>
            <a:pPr lvl="2"/>
            <a:r>
              <a:rPr lang="en-US" dirty="0">
                <a:effectLst/>
              </a:rPr>
              <a:t>Abiding in Christ</a:t>
            </a:r>
          </a:p>
          <a:p>
            <a:pPr lvl="2"/>
            <a:r>
              <a:rPr lang="en-US" dirty="0">
                <a:effectLst/>
              </a:rPr>
              <a:t>Having Christ abiding in us</a:t>
            </a:r>
          </a:p>
          <a:p>
            <a:pPr lvl="2"/>
            <a:r>
              <a:rPr lang="en-US" dirty="0">
                <a:effectLst/>
              </a:rPr>
              <a:t>Having Christ’s words abiding in us</a:t>
            </a:r>
          </a:p>
          <a:p>
            <a:pPr lvl="2"/>
            <a:r>
              <a:rPr lang="en-US" dirty="0">
                <a:effectLst/>
              </a:rPr>
              <a:t>Bearing much fruit with/for/in Christ</a:t>
            </a:r>
          </a:p>
          <a:p>
            <a:pPr lvl="2"/>
            <a:r>
              <a:rPr lang="en-US" dirty="0">
                <a:effectLst/>
              </a:rPr>
              <a:t>Asking the Father and trusting Him</a:t>
            </a:r>
          </a:p>
          <a:p>
            <a:pPr lvl="2"/>
            <a:r>
              <a:rPr lang="en-US" dirty="0">
                <a:effectLst/>
              </a:rPr>
              <a:t>Abiding in Christ’s love</a:t>
            </a:r>
          </a:p>
          <a:p>
            <a:pPr lvl="2"/>
            <a:r>
              <a:rPr lang="en-US" dirty="0">
                <a:effectLst/>
              </a:rPr>
              <a:t>Keeping His commandments </a:t>
            </a:r>
          </a:p>
        </p:txBody>
      </p:sp>
    </p:spTree>
    <p:extLst>
      <p:ext uri="{BB962C8B-B14F-4D97-AF65-F5344CB8AC3E}">
        <p14:creationId xmlns:p14="http://schemas.microsoft.com/office/powerpoint/2010/main" val="22724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</a:t>
            </a:r>
            <a:r>
              <a:rPr lang="en-US" dirty="0" smtClean="0"/>
              <a:t>13-14)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6"/>
            <a:ext cx="8423911" cy="4714769"/>
          </a:xfrm>
        </p:spPr>
        <p:txBody>
          <a:bodyPr>
            <a:normAutofit fontScale="92500"/>
          </a:bodyPr>
          <a:lstStyle/>
          <a:p>
            <a:r>
              <a:rPr lang="en-US" dirty="0">
                <a:effectLst/>
              </a:rPr>
              <a:t>John </a:t>
            </a:r>
            <a:r>
              <a:rPr lang="en-US" dirty="0" smtClean="0">
                <a:effectLst/>
              </a:rPr>
              <a:t>13-17 </a:t>
            </a:r>
            <a:r>
              <a:rPr lang="en-US" dirty="0">
                <a:effectLst/>
              </a:rPr>
              <a:t>take place in the last hours of Jesus’ </a:t>
            </a:r>
            <a:r>
              <a:rPr lang="en-US" dirty="0" smtClean="0">
                <a:effectLst/>
              </a:rPr>
              <a:t>life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Jesus </a:t>
            </a:r>
            <a:r>
              <a:rPr lang="en-US" dirty="0">
                <a:effectLst/>
              </a:rPr>
              <a:t>had already told His disciples goodbye (John 13:33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Jesus </a:t>
            </a:r>
            <a:r>
              <a:rPr lang="en-US" dirty="0">
                <a:effectLst/>
              </a:rPr>
              <a:t>comforted them and offered them hope (John 14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On </a:t>
            </a:r>
            <a:r>
              <a:rPr lang="en-US" dirty="0">
                <a:effectLst/>
              </a:rPr>
              <a:t>the verge of leaving the upper room </a:t>
            </a:r>
            <a:r>
              <a:rPr lang="en-US" dirty="0" smtClean="0">
                <a:effectLst/>
              </a:rPr>
              <a:t>(</a:t>
            </a:r>
            <a:r>
              <a:rPr lang="en-US" dirty="0">
                <a:effectLst/>
              </a:rPr>
              <a:t>John 14:31b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disciples were anxious and </a:t>
            </a:r>
            <a:r>
              <a:rPr lang="en-US" dirty="0" smtClean="0">
                <a:effectLst/>
              </a:rPr>
              <a:t>perplexed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Jesus </a:t>
            </a:r>
            <a:r>
              <a:rPr lang="en-US" dirty="0">
                <a:effectLst/>
              </a:rPr>
              <a:t>sought to calm, instruct and </a:t>
            </a:r>
            <a:r>
              <a:rPr lang="en-US" dirty="0" smtClean="0">
                <a:effectLst/>
              </a:rPr>
              <a:t>strengthen (</a:t>
            </a:r>
            <a:r>
              <a:rPr lang="en-US" dirty="0" err="1" smtClean="0">
                <a:effectLst/>
              </a:rPr>
              <a:t>ch.</a:t>
            </a:r>
            <a:r>
              <a:rPr lang="en-US" dirty="0" smtClean="0">
                <a:effectLst/>
              </a:rPr>
              <a:t> 15-17)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Jesus uses </a:t>
            </a:r>
            <a:r>
              <a:rPr lang="en-US" dirty="0" smtClean="0">
                <a:effectLst/>
              </a:rPr>
              <a:t>an allegory </a:t>
            </a:r>
            <a:r>
              <a:rPr lang="en-US" dirty="0">
                <a:effectLst/>
              </a:rPr>
              <a:t>to </a:t>
            </a:r>
            <a:r>
              <a:rPr lang="en-US" dirty="0" smtClean="0">
                <a:effectLst/>
              </a:rPr>
              <a:t>draw </a:t>
            </a:r>
            <a:r>
              <a:rPr lang="en-US" dirty="0">
                <a:effectLst/>
              </a:rPr>
              <a:t>a </a:t>
            </a:r>
            <a:r>
              <a:rPr lang="en-US" dirty="0" smtClean="0">
                <a:effectLst/>
              </a:rPr>
              <a:t>comparison</a:t>
            </a:r>
            <a:endParaRPr lang="en-US" dirty="0">
              <a:effectLst/>
            </a:endParaRPr>
          </a:p>
          <a:p>
            <a:pPr lvl="1"/>
            <a:r>
              <a:rPr lang="en-US" i="1" dirty="0" smtClean="0">
                <a:effectLst/>
              </a:rPr>
              <a:t>Though </a:t>
            </a:r>
            <a:r>
              <a:rPr lang="en-US" i="1" dirty="0">
                <a:effectLst/>
              </a:rPr>
              <a:t>they would be separated physically/bodily, there is a </a:t>
            </a:r>
            <a:r>
              <a:rPr lang="en-US" i="1" u="sng" dirty="0">
                <a:effectLst/>
              </a:rPr>
              <a:t>spiritual connection</a:t>
            </a:r>
            <a:r>
              <a:rPr lang="en-US" i="1" dirty="0">
                <a:effectLst/>
              </a:rPr>
              <a:t> between Jesus and His disciples.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14:6)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873188"/>
            <a:ext cx="8423911" cy="4984812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“I am the true vine” </a:t>
            </a:r>
            <a:r>
              <a:rPr lang="en-US" dirty="0">
                <a:effectLst/>
              </a:rPr>
              <a:t>(15:1, 5)</a:t>
            </a:r>
          </a:p>
          <a:p>
            <a:pPr lvl="1"/>
            <a:r>
              <a:rPr lang="en-US" dirty="0">
                <a:effectLst/>
              </a:rPr>
              <a:t>The source of life for the branches, providing all water and nutrients needed</a:t>
            </a:r>
          </a:p>
          <a:p>
            <a:pPr lvl="1"/>
            <a:r>
              <a:rPr lang="en-US" dirty="0">
                <a:effectLst/>
              </a:rPr>
              <a:t>Without the vine, no fruit could ever </a:t>
            </a:r>
            <a:r>
              <a:rPr lang="en-US" dirty="0" smtClean="0">
                <a:effectLst/>
              </a:rPr>
              <a:t>result – </a:t>
            </a:r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ranches </a:t>
            </a:r>
            <a:r>
              <a:rPr lang="en-US" dirty="0">
                <a:effectLst/>
              </a:rPr>
              <a:t>are utterly dependent upon the </a:t>
            </a:r>
            <a:r>
              <a:rPr lang="en-US" dirty="0" smtClean="0">
                <a:effectLst/>
              </a:rPr>
              <a:t>vine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Without Christ, no spiritual life or hope of eternal reward (John 14:6; Acts </a:t>
            </a:r>
            <a:r>
              <a:rPr lang="en-US" dirty="0" smtClean="0">
                <a:effectLst/>
              </a:rPr>
              <a:t>4:11-12)</a:t>
            </a:r>
          </a:p>
          <a:p>
            <a:r>
              <a:rPr lang="en-US" dirty="0" smtClean="0">
                <a:effectLst/>
              </a:rPr>
              <a:t>“My Father is the vinedresser” (15:1)</a:t>
            </a:r>
          </a:p>
          <a:p>
            <a:pPr lvl="1"/>
            <a:r>
              <a:rPr lang="en-US" dirty="0">
                <a:effectLst/>
              </a:rPr>
              <a:t>The one in charge of the vines and </a:t>
            </a:r>
            <a:r>
              <a:rPr lang="en-US" dirty="0" smtClean="0">
                <a:effectLst/>
              </a:rPr>
              <a:t>the branches</a:t>
            </a:r>
          </a:p>
          <a:p>
            <a:pPr lvl="1"/>
            <a:r>
              <a:rPr lang="en-US" dirty="0" smtClean="0">
                <a:effectLst/>
              </a:rPr>
              <a:t>The one to </a:t>
            </a:r>
            <a:r>
              <a:rPr lang="en-US" dirty="0">
                <a:effectLst/>
              </a:rPr>
              <a:t>whom ultimate accountability is to be rendered</a:t>
            </a:r>
          </a:p>
          <a:p>
            <a:pPr lvl="1"/>
            <a:r>
              <a:rPr lang="en-US" dirty="0">
                <a:effectLst/>
              </a:rPr>
              <a:t>He does everything in his power to see that the plant bears </a:t>
            </a:r>
            <a:r>
              <a:rPr lang="en-US" dirty="0" smtClean="0">
                <a:effectLst/>
              </a:rPr>
              <a:t>fruit – if </a:t>
            </a:r>
            <a:r>
              <a:rPr lang="en-US" dirty="0">
                <a:effectLst/>
              </a:rPr>
              <a:t>it doesn’t, not his </a:t>
            </a:r>
            <a:r>
              <a:rPr lang="en-US" dirty="0" smtClean="0">
                <a:effectLst/>
              </a:rPr>
              <a:t>fault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48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14:6)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873188"/>
            <a:ext cx="8423911" cy="4984812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>
                <a:effectLst/>
              </a:rPr>
              <a:t>The Branches </a:t>
            </a:r>
            <a:r>
              <a:rPr lang="en-US" dirty="0" smtClean="0">
                <a:effectLst/>
              </a:rPr>
              <a:t>are the Lord’s disciples (15:5</a:t>
            </a:r>
            <a:r>
              <a:rPr lang="en-US" dirty="0">
                <a:effectLst/>
              </a:rPr>
              <a:t>, 8)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/>
              </a:rPr>
              <a:t>“you…you…you…He…him…you…anyone…he…a branch… you…you…you…you…you…you…you…My disciples” (v. 4-8)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effectLst/>
              </a:rPr>
              <a:t>False </a:t>
            </a:r>
            <a:r>
              <a:rPr lang="en-US" dirty="0">
                <a:effectLst/>
              </a:rPr>
              <a:t>and irresponsible to claim </a:t>
            </a:r>
            <a:r>
              <a:rPr lang="en-US" dirty="0" smtClean="0">
                <a:effectLst/>
              </a:rPr>
              <a:t>branches </a:t>
            </a:r>
            <a:r>
              <a:rPr lang="en-US" dirty="0">
                <a:effectLst/>
              </a:rPr>
              <a:t>are </a:t>
            </a:r>
            <a:r>
              <a:rPr lang="en-US" dirty="0" smtClean="0">
                <a:effectLst/>
              </a:rPr>
              <a:t>denominations</a:t>
            </a:r>
            <a:endParaRPr lang="en-US" dirty="0">
              <a:effectLst/>
            </a:endParaRPr>
          </a:p>
          <a:p>
            <a:pPr lvl="1">
              <a:lnSpc>
                <a:spcPct val="95000"/>
              </a:lnSpc>
            </a:pPr>
            <a:r>
              <a:rPr lang="en-US" dirty="0" smtClean="0">
                <a:effectLst/>
              </a:rPr>
              <a:t>Branches enjoy a special connection with Christ (the Vine), with defined responsibilities and blessings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effectLst/>
              </a:rPr>
              <a:t>“They</a:t>
            </a:r>
            <a:r>
              <a:rPr lang="en-US" dirty="0">
                <a:effectLst/>
              </a:rPr>
              <a:t>” </a:t>
            </a:r>
            <a:r>
              <a:rPr lang="en-US" dirty="0" smtClean="0">
                <a:effectLst/>
              </a:rPr>
              <a:t>may be angels (15:6</a:t>
            </a:r>
            <a:r>
              <a:rPr lang="en-US" dirty="0">
                <a:effectLst/>
              </a:rPr>
              <a:t>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/>
              </a:rPr>
              <a:t>Those responsible for </a:t>
            </a:r>
            <a:r>
              <a:rPr lang="en-US" dirty="0" smtClean="0">
                <a:effectLst/>
              </a:rPr>
              <a:t>gathering withered </a:t>
            </a:r>
            <a:r>
              <a:rPr lang="en-US" dirty="0">
                <a:effectLst/>
              </a:rPr>
              <a:t>branches and throwing them into the fire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effectLst/>
              </a:rPr>
              <a:t>Likely </a:t>
            </a:r>
            <a:r>
              <a:rPr lang="en-US" dirty="0">
                <a:effectLst/>
              </a:rPr>
              <a:t>correspond with the “reapers” in the Parable of the Tares (Matt. 13:24-30), </a:t>
            </a:r>
            <a:r>
              <a:rPr lang="en-US" dirty="0" smtClean="0">
                <a:effectLst/>
              </a:rPr>
              <a:t>identified </a:t>
            </a:r>
            <a:r>
              <a:rPr lang="en-US" dirty="0">
                <a:effectLst/>
              </a:rPr>
              <a:t>as </a:t>
            </a:r>
            <a:r>
              <a:rPr lang="en-US" dirty="0" smtClean="0">
                <a:effectLst/>
              </a:rPr>
              <a:t>“angels</a:t>
            </a:r>
            <a:r>
              <a:rPr lang="en-US" dirty="0">
                <a:effectLst/>
              </a:rPr>
              <a:t>” (13:39)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/>
              </a:rPr>
              <a:t>They will “gather out” of God’s kingdom those who practice </a:t>
            </a:r>
            <a:r>
              <a:rPr lang="en-US" dirty="0" smtClean="0">
                <a:effectLst/>
              </a:rPr>
              <a:t>lawlessness and </a:t>
            </a:r>
            <a:r>
              <a:rPr lang="en-US" dirty="0">
                <a:effectLst/>
              </a:rPr>
              <a:t>cause others to </a:t>
            </a:r>
            <a:r>
              <a:rPr lang="en-US" dirty="0" smtClean="0">
                <a:effectLst/>
              </a:rPr>
              <a:t>stumble </a:t>
            </a:r>
            <a:r>
              <a:rPr lang="en-US" dirty="0">
                <a:effectLst/>
              </a:rPr>
              <a:t>(13:41)</a:t>
            </a:r>
          </a:p>
        </p:txBody>
      </p:sp>
    </p:spTree>
    <p:extLst>
      <p:ext uri="{BB962C8B-B14F-4D97-AF65-F5344CB8AC3E}">
        <p14:creationId xmlns:p14="http://schemas.microsoft.com/office/powerpoint/2010/main" val="2157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495285" cy="506905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One must be “in Christ” to enjoy any spiritual life </a:t>
            </a:r>
            <a:r>
              <a:rPr lang="en-US" dirty="0" smtClean="0">
                <a:effectLst/>
              </a:rPr>
              <a:t>at all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“Every spiritual blessing” is “in Christ” (Eph. 1:3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No spiritual blessings are enjoyed by those not connected to the </a:t>
            </a:r>
            <a:r>
              <a:rPr lang="en-US" dirty="0" smtClean="0">
                <a:effectLst/>
              </a:rPr>
              <a:t>vine (“in” 13 times)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“Every branch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Me” (v. 2)</a:t>
            </a:r>
          </a:p>
          <a:p>
            <a:pPr lvl="2"/>
            <a:r>
              <a:rPr lang="en-US" dirty="0">
                <a:effectLst/>
              </a:rPr>
              <a:t>“Abide </a:t>
            </a:r>
            <a:r>
              <a:rPr lang="en-US" u="sng" dirty="0">
                <a:effectLst/>
              </a:rPr>
              <a:t>IN </a:t>
            </a:r>
            <a:r>
              <a:rPr lang="en-US" dirty="0">
                <a:effectLst/>
              </a:rPr>
              <a:t>Me, and I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you” (v. 4)</a:t>
            </a:r>
          </a:p>
          <a:p>
            <a:pPr lvl="2"/>
            <a:r>
              <a:rPr lang="en-US" dirty="0">
                <a:effectLst/>
              </a:rPr>
              <a:t>“Unless it abides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the vine” (v. 4)</a:t>
            </a:r>
          </a:p>
          <a:p>
            <a:pPr lvl="2"/>
            <a:r>
              <a:rPr lang="en-US" dirty="0">
                <a:effectLst/>
              </a:rPr>
              <a:t>“Unless you abide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Me” (v. 4)</a:t>
            </a:r>
          </a:p>
          <a:p>
            <a:pPr lvl="2"/>
            <a:r>
              <a:rPr lang="en-US" dirty="0">
                <a:effectLst/>
              </a:rPr>
              <a:t>“He who abides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Me, and I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him” (v. 5)</a:t>
            </a:r>
          </a:p>
          <a:p>
            <a:pPr lvl="2"/>
            <a:r>
              <a:rPr lang="en-US" dirty="0">
                <a:effectLst/>
              </a:rPr>
              <a:t>“If anyone does not abide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Me” (v. 6)</a:t>
            </a:r>
          </a:p>
          <a:p>
            <a:pPr lvl="2"/>
            <a:r>
              <a:rPr lang="en-US" dirty="0">
                <a:effectLst/>
              </a:rPr>
              <a:t>“If you abide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Me” (v. 7)</a:t>
            </a:r>
          </a:p>
          <a:p>
            <a:pPr lvl="2"/>
            <a:r>
              <a:rPr lang="en-US" dirty="0">
                <a:effectLst/>
              </a:rPr>
              <a:t>“And My words abide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you” (v. 7)</a:t>
            </a:r>
          </a:p>
          <a:p>
            <a:pPr lvl="2"/>
            <a:r>
              <a:rPr lang="en-US" dirty="0">
                <a:effectLst/>
              </a:rPr>
              <a:t>“Abide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My love” (v. 9)</a:t>
            </a:r>
          </a:p>
          <a:p>
            <a:pPr lvl="2"/>
            <a:r>
              <a:rPr lang="en-US" dirty="0">
                <a:effectLst/>
              </a:rPr>
              <a:t>“You will abide </a:t>
            </a:r>
            <a:r>
              <a:rPr lang="en-US" u="sng" dirty="0">
                <a:effectLst/>
              </a:rPr>
              <a:t>IN</a:t>
            </a:r>
            <a:r>
              <a:rPr lang="en-US" dirty="0">
                <a:effectLst/>
              </a:rPr>
              <a:t> My love…abide </a:t>
            </a:r>
            <a:r>
              <a:rPr lang="en-US" u="sng" dirty="0">
                <a:effectLst/>
              </a:rPr>
              <a:t>IN </a:t>
            </a:r>
            <a:r>
              <a:rPr lang="en-US" dirty="0">
                <a:effectLst/>
              </a:rPr>
              <a:t>His love” (v. 10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1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495285" cy="475389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One must be “in Christ” to enjoy any spiritual life </a:t>
            </a:r>
            <a:r>
              <a:rPr lang="en-US" dirty="0" smtClean="0">
                <a:effectLst/>
              </a:rPr>
              <a:t>at all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“Every spiritual blessing” is “in Christ” (Eph. 1:3).</a:t>
            </a:r>
          </a:p>
          <a:p>
            <a:pPr lvl="1"/>
            <a:r>
              <a:rPr lang="en-US" dirty="0">
                <a:effectLst/>
              </a:rPr>
              <a:t>No spiritual blessings are enjoyed by those not connected to the </a:t>
            </a:r>
            <a:r>
              <a:rPr lang="en-US" dirty="0" smtClean="0">
                <a:effectLst/>
              </a:rPr>
              <a:t>vine (“in” 13 times)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be “in Christ” is equivalent to and </a:t>
            </a:r>
            <a:r>
              <a:rPr lang="en-US" dirty="0" smtClean="0">
                <a:effectLst/>
              </a:rPr>
              <a:t>necessitates </a:t>
            </a:r>
            <a:r>
              <a:rPr lang="en-US" dirty="0">
                <a:effectLst/>
              </a:rPr>
              <a:t>being “in His </a:t>
            </a:r>
            <a:r>
              <a:rPr lang="en-US" dirty="0" smtClean="0">
                <a:effectLst/>
              </a:rPr>
              <a:t>body/church</a:t>
            </a:r>
            <a:r>
              <a:rPr lang="en-US" dirty="0">
                <a:effectLst/>
              </a:rPr>
              <a:t>” </a:t>
            </a:r>
            <a:r>
              <a:rPr lang="en-US" dirty="0" smtClean="0">
                <a:effectLst/>
              </a:rPr>
              <a:t>(Eph. 1:3, 22-23; 2:13-21; 5:23; Rom</a:t>
            </a:r>
            <a:r>
              <a:rPr lang="en-US" dirty="0">
                <a:effectLst/>
              </a:rPr>
              <a:t>. </a:t>
            </a:r>
            <a:r>
              <a:rPr lang="en-US" dirty="0" smtClean="0">
                <a:effectLst/>
              </a:rPr>
              <a:t>6:23)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One </a:t>
            </a:r>
            <a:r>
              <a:rPr lang="en-US" dirty="0">
                <a:effectLst/>
              </a:rPr>
              <a:t>must obey the gospel (through baptism) to enter into the “in Christ” relationship (Rom. 6:3-4; Gal. 3:26-27)</a:t>
            </a:r>
          </a:p>
        </p:txBody>
      </p:sp>
    </p:spTree>
    <p:extLst>
      <p:ext uri="{BB962C8B-B14F-4D97-AF65-F5344CB8AC3E}">
        <p14:creationId xmlns:p14="http://schemas.microsoft.com/office/powerpoint/2010/main" val="5324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495285" cy="475389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Every branch “in Christ” must “bear fruit” </a:t>
            </a:r>
          </a:p>
          <a:p>
            <a:pPr lvl="1"/>
            <a:r>
              <a:rPr lang="en-US" dirty="0">
                <a:effectLst/>
              </a:rPr>
              <a:t>Christians are to “bear fruit” (“bear” 7 </a:t>
            </a:r>
            <a:r>
              <a:rPr lang="en-US" dirty="0" smtClean="0">
                <a:effectLst/>
              </a:rPr>
              <a:t>times)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“Every branch in Me that does not </a:t>
            </a:r>
            <a:r>
              <a:rPr lang="en-US" u="sng" cap="all" dirty="0">
                <a:effectLst/>
              </a:rPr>
              <a:t>bear</a:t>
            </a:r>
            <a:r>
              <a:rPr lang="en-US" dirty="0">
                <a:effectLst/>
              </a:rPr>
              <a:t> fruit He takes away” (v. 2)</a:t>
            </a:r>
          </a:p>
          <a:p>
            <a:pPr lvl="2"/>
            <a:r>
              <a:rPr lang="en-US" dirty="0">
                <a:effectLst/>
              </a:rPr>
              <a:t>“Every branch that </a:t>
            </a:r>
            <a:r>
              <a:rPr lang="en-US" u="sng" cap="all" dirty="0" err="1">
                <a:effectLst/>
              </a:rPr>
              <a:t>bearS</a:t>
            </a:r>
            <a:r>
              <a:rPr lang="en-US" dirty="0">
                <a:effectLst/>
              </a:rPr>
              <a:t> fruit He prunes…” (v. 2)</a:t>
            </a:r>
          </a:p>
          <a:p>
            <a:pPr lvl="2"/>
            <a:r>
              <a:rPr lang="en-US" dirty="0">
                <a:effectLst/>
              </a:rPr>
              <a:t>“…that it may </a:t>
            </a:r>
            <a:r>
              <a:rPr lang="en-US" u="sng" cap="all" dirty="0">
                <a:effectLst/>
              </a:rPr>
              <a:t>bear</a:t>
            </a:r>
            <a:r>
              <a:rPr lang="en-US" dirty="0">
                <a:effectLst/>
              </a:rPr>
              <a:t> more fruit” (v. 2)</a:t>
            </a:r>
          </a:p>
          <a:p>
            <a:pPr lvl="2"/>
            <a:r>
              <a:rPr lang="en-US" dirty="0">
                <a:effectLst/>
              </a:rPr>
              <a:t>“…the branch cannot </a:t>
            </a:r>
            <a:r>
              <a:rPr lang="en-US" u="sng" cap="all" dirty="0">
                <a:effectLst/>
              </a:rPr>
              <a:t>bear</a:t>
            </a:r>
            <a:r>
              <a:rPr lang="en-US" dirty="0">
                <a:effectLst/>
              </a:rPr>
              <a:t> fruit of itself” (v. 4)</a:t>
            </a:r>
          </a:p>
          <a:p>
            <a:pPr lvl="2"/>
            <a:r>
              <a:rPr lang="en-US" dirty="0">
                <a:effectLst/>
              </a:rPr>
              <a:t>“He who abides in Me, and I in him, </a:t>
            </a:r>
            <a:r>
              <a:rPr lang="en-US" u="sng" cap="all" dirty="0" err="1">
                <a:effectLst/>
              </a:rPr>
              <a:t>bearS</a:t>
            </a:r>
            <a:r>
              <a:rPr lang="en-US" dirty="0">
                <a:effectLst/>
              </a:rPr>
              <a:t> much fruit” (v. 5)</a:t>
            </a:r>
          </a:p>
          <a:p>
            <a:pPr lvl="2"/>
            <a:r>
              <a:rPr lang="en-US" dirty="0">
                <a:effectLst/>
              </a:rPr>
              <a:t>“By this My Father is glorified, that you </a:t>
            </a:r>
            <a:r>
              <a:rPr lang="en-US" u="sng" cap="all" dirty="0">
                <a:effectLst/>
              </a:rPr>
              <a:t>bear</a:t>
            </a:r>
            <a:r>
              <a:rPr lang="en-US" dirty="0">
                <a:effectLst/>
              </a:rPr>
              <a:t> much fruit” (v. 8)</a:t>
            </a:r>
          </a:p>
          <a:p>
            <a:pPr lvl="2"/>
            <a:r>
              <a:rPr lang="en-US" dirty="0">
                <a:effectLst/>
              </a:rPr>
              <a:t>“I chose </a:t>
            </a:r>
            <a:r>
              <a:rPr lang="en-US" dirty="0" smtClean="0">
                <a:effectLst/>
              </a:rPr>
              <a:t>you…that </a:t>
            </a:r>
            <a:r>
              <a:rPr lang="en-US" dirty="0">
                <a:effectLst/>
              </a:rPr>
              <a:t>you should go and </a:t>
            </a:r>
            <a:r>
              <a:rPr lang="en-US" u="sng" cap="all" dirty="0">
                <a:effectLst/>
              </a:rPr>
              <a:t>bear</a:t>
            </a:r>
            <a:r>
              <a:rPr lang="en-US" dirty="0">
                <a:effectLst/>
              </a:rPr>
              <a:t> fruit” (v. 16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66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592939" cy="475389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Every branch “in Christ” must “bear fruit” </a:t>
            </a:r>
          </a:p>
          <a:p>
            <a:pPr lvl="1"/>
            <a:r>
              <a:rPr lang="en-US" dirty="0">
                <a:effectLst/>
              </a:rPr>
              <a:t>Christians are to “bear fruit” (“bear” 7 </a:t>
            </a:r>
            <a:r>
              <a:rPr lang="en-US" dirty="0" smtClean="0">
                <a:effectLst/>
              </a:rPr>
              <a:t>times)</a:t>
            </a:r>
          </a:p>
          <a:p>
            <a:pPr lvl="1"/>
            <a:r>
              <a:rPr lang="en-US" dirty="0">
                <a:effectLst/>
              </a:rPr>
              <a:t>Our purpose “in Christ” is to “bear fruit,” </a:t>
            </a:r>
            <a:r>
              <a:rPr lang="en-US" dirty="0" smtClean="0">
                <a:effectLst/>
              </a:rPr>
              <a:t>“</a:t>
            </a:r>
            <a:r>
              <a:rPr lang="en-US" dirty="0">
                <a:effectLst/>
              </a:rPr>
              <a:t>bear much fruit” </a:t>
            </a:r>
          </a:p>
          <a:p>
            <a:pPr lvl="2"/>
            <a:r>
              <a:rPr lang="en-US" dirty="0">
                <a:effectLst/>
              </a:rPr>
              <a:t>Without </a:t>
            </a:r>
            <a:r>
              <a:rPr lang="en-US" dirty="0" smtClean="0">
                <a:effectLst/>
              </a:rPr>
              <a:t>connection </a:t>
            </a:r>
            <a:r>
              <a:rPr lang="en-US" dirty="0">
                <a:effectLst/>
              </a:rPr>
              <a:t>to the vine, we “can do nothing” to bear fruit (v. 5)</a:t>
            </a:r>
          </a:p>
          <a:p>
            <a:pPr lvl="2"/>
            <a:r>
              <a:rPr lang="en-US" dirty="0" smtClean="0">
                <a:effectLst/>
              </a:rPr>
              <a:t>Thus, the </a:t>
            </a:r>
            <a:r>
              <a:rPr lang="en-US" dirty="0">
                <a:effectLst/>
              </a:rPr>
              <a:t>Father </a:t>
            </a:r>
            <a:r>
              <a:rPr lang="en-US" dirty="0" smtClean="0">
                <a:effectLst/>
              </a:rPr>
              <a:t>cannot be </a:t>
            </a:r>
            <a:r>
              <a:rPr lang="en-US" dirty="0">
                <a:effectLst/>
              </a:rPr>
              <a:t>“glorified” (v. 8; cf. Eph. 3:21; Matt. </a:t>
            </a:r>
            <a:r>
              <a:rPr lang="en-US" dirty="0" smtClean="0">
                <a:effectLst/>
              </a:rPr>
              <a:t>5:16), and we cannot be </a:t>
            </a:r>
            <a:r>
              <a:rPr lang="en-US" dirty="0">
                <a:effectLst/>
              </a:rPr>
              <a:t>His “disciples” (v. 8)</a:t>
            </a:r>
          </a:p>
          <a:p>
            <a:pPr lvl="1"/>
            <a:r>
              <a:rPr lang="en-US" dirty="0" smtClean="0">
                <a:effectLst/>
              </a:rPr>
              <a:t>What is the “fruit”?</a:t>
            </a:r>
          </a:p>
          <a:p>
            <a:pPr lvl="2"/>
            <a:r>
              <a:rPr lang="en-US" dirty="0" smtClean="0">
                <a:effectLst/>
              </a:rPr>
              <a:t>Immediate </a:t>
            </a:r>
            <a:r>
              <a:rPr lang="en-US" dirty="0">
                <a:effectLst/>
              </a:rPr>
              <a:t>context </a:t>
            </a:r>
            <a:r>
              <a:rPr lang="en-US" dirty="0" smtClean="0">
                <a:effectLst/>
              </a:rPr>
              <a:t>= converts </a:t>
            </a:r>
            <a:r>
              <a:rPr lang="en-US" dirty="0">
                <a:effectLst/>
              </a:rPr>
              <a:t>to Christ (v. 8, 16; cf. Rom. 7:4)</a:t>
            </a:r>
          </a:p>
          <a:p>
            <a:pPr lvl="2"/>
            <a:r>
              <a:rPr lang="en-US" dirty="0">
                <a:effectLst/>
              </a:rPr>
              <a:t>Elsewhere in N.T. </a:t>
            </a:r>
            <a:r>
              <a:rPr lang="en-US" dirty="0" smtClean="0">
                <a:effectLst/>
              </a:rPr>
              <a:t>= the </a:t>
            </a:r>
            <a:r>
              <a:rPr lang="en-US" dirty="0">
                <a:effectLst/>
              </a:rPr>
              <a:t>“fruit” of Christian character (Gal. 5:22-23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13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788948"/>
            <a:ext cx="8646205" cy="5153390"/>
          </a:xfrm>
        </p:spPr>
        <p:txBody>
          <a:bodyPr>
            <a:normAutofit/>
          </a:bodyPr>
          <a:lstStyle/>
          <a:p>
            <a:r>
              <a:rPr lang="en-US" sz="2700" dirty="0" smtClean="0">
                <a:effectLst/>
              </a:rPr>
              <a:t>Every branch “in Christ” must continue to “abide” in Him</a:t>
            </a:r>
          </a:p>
          <a:p>
            <a:pPr lvl="1"/>
            <a:r>
              <a:rPr lang="en-US" dirty="0" smtClean="0">
                <a:effectLst/>
              </a:rPr>
              <a:t>To “abide” means to “remain joined to, sustain a union with, continue with, be steadfast, endure” (10 times)</a:t>
            </a:r>
          </a:p>
          <a:p>
            <a:pPr lvl="2"/>
            <a:r>
              <a:rPr lang="en-US" sz="2200" dirty="0" smtClean="0">
                <a:effectLst/>
              </a:rPr>
              <a:t>“</a:t>
            </a:r>
            <a:r>
              <a:rPr lang="en-US" sz="2200" u="sng" dirty="0" smtClean="0">
                <a:effectLst/>
              </a:rPr>
              <a:t>ABIDE</a:t>
            </a:r>
            <a:r>
              <a:rPr lang="en-US" sz="2200" dirty="0" smtClean="0">
                <a:effectLst/>
              </a:rPr>
              <a:t> in Me, and I in you” (v. 4)</a:t>
            </a:r>
          </a:p>
          <a:p>
            <a:pPr lvl="2"/>
            <a:r>
              <a:rPr lang="en-US" sz="2200" dirty="0" smtClean="0">
                <a:effectLst/>
              </a:rPr>
              <a:t>“…unless it </a:t>
            </a:r>
            <a:r>
              <a:rPr lang="en-US" sz="2200" u="sng" dirty="0" smtClean="0">
                <a:effectLst/>
              </a:rPr>
              <a:t>ABIDES</a:t>
            </a:r>
            <a:r>
              <a:rPr lang="en-US" sz="2200" dirty="0" smtClean="0">
                <a:effectLst/>
              </a:rPr>
              <a:t> in the vine” (v. 4)</a:t>
            </a:r>
          </a:p>
          <a:p>
            <a:pPr lvl="2"/>
            <a:r>
              <a:rPr lang="en-US" sz="2200" dirty="0" smtClean="0">
                <a:effectLst/>
              </a:rPr>
              <a:t>“…unless you </a:t>
            </a:r>
            <a:r>
              <a:rPr lang="en-US" sz="2200" u="sng" dirty="0" smtClean="0">
                <a:effectLst/>
              </a:rPr>
              <a:t>ABIDE</a:t>
            </a:r>
            <a:r>
              <a:rPr lang="en-US" sz="2200" dirty="0" smtClean="0">
                <a:effectLst/>
              </a:rPr>
              <a:t> in Me” (v. 4)</a:t>
            </a:r>
          </a:p>
          <a:p>
            <a:pPr lvl="2"/>
            <a:r>
              <a:rPr lang="en-US" sz="2200" dirty="0" smtClean="0">
                <a:effectLst/>
              </a:rPr>
              <a:t>“He who </a:t>
            </a:r>
            <a:r>
              <a:rPr lang="en-US" sz="2200" u="sng" dirty="0" smtClean="0">
                <a:effectLst/>
              </a:rPr>
              <a:t>ABIDES</a:t>
            </a:r>
            <a:r>
              <a:rPr lang="en-US" sz="2200" dirty="0" smtClean="0">
                <a:effectLst/>
              </a:rPr>
              <a:t> in Me, and I in him” (v. 5)</a:t>
            </a:r>
          </a:p>
          <a:p>
            <a:pPr lvl="2"/>
            <a:r>
              <a:rPr lang="en-US" sz="2200" dirty="0" smtClean="0">
                <a:effectLst/>
              </a:rPr>
              <a:t>“If anyone does not </a:t>
            </a:r>
            <a:r>
              <a:rPr lang="en-US" sz="2200" u="sng" dirty="0" smtClean="0">
                <a:effectLst/>
              </a:rPr>
              <a:t>ABIDE</a:t>
            </a:r>
            <a:r>
              <a:rPr lang="en-US" sz="2200" dirty="0" smtClean="0">
                <a:effectLst/>
              </a:rPr>
              <a:t> in Me” (v. 6)</a:t>
            </a:r>
          </a:p>
          <a:p>
            <a:pPr lvl="2"/>
            <a:r>
              <a:rPr lang="en-US" sz="2200" dirty="0" smtClean="0">
                <a:effectLst/>
              </a:rPr>
              <a:t>“If you </a:t>
            </a:r>
            <a:r>
              <a:rPr lang="en-US" sz="2200" u="sng" dirty="0" smtClean="0">
                <a:effectLst/>
              </a:rPr>
              <a:t>ABIDE</a:t>
            </a:r>
            <a:r>
              <a:rPr lang="en-US" sz="2200" dirty="0" smtClean="0">
                <a:effectLst/>
              </a:rPr>
              <a:t> in Me, and My words </a:t>
            </a:r>
            <a:r>
              <a:rPr lang="en-US" sz="2200" u="sng" dirty="0" smtClean="0">
                <a:effectLst/>
              </a:rPr>
              <a:t>ABIDE</a:t>
            </a:r>
            <a:r>
              <a:rPr lang="en-US" sz="2200" dirty="0" smtClean="0">
                <a:effectLst/>
              </a:rPr>
              <a:t> in you” (v. 7)</a:t>
            </a:r>
          </a:p>
          <a:p>
            <a:pPr lvl="2"/>
            <a:r>
              <a:rPr lang="en-US" sz="2200" dirty="0" smtClean="0">
                <a:effectLst/>
              </a:rPr>
              <a:t>“…</a:t>
            </a:r>
            <a:r>
              <a:rPr lang="en-US" sz="2200" u="sng" dirty="0" smtClean="0">
                <a:effectLst/>
              </a:rPr>
              <a:t>ABIDE</a:t>
            </a:r>
            <a:r>
              <a:rPr lang="en-US" sz="2200" dirty="0" smtClean="0">
                <a:effectLst/>
              </a:rPr>
              <a:t> in My love” (v. 9)</a:t>
            </a:r>
          </a:p>
          <a:p>
            <a:pPr lvl="2"/>
            <a:r>
              <a:rPr lang="en-US" sz="2200" dirty="0" smtClean="0">
                <a:effectLst/>
              </a:rPr>
              <a:t>“…you will </a:t>
            </a:r>
            <a:r>
              <a:rPr lang="en-US" sz="2200" u="sng" dirty="0" smtClean="0">
                <a:effectLst/>
              </a:rPr>
              <a:t>ABIDE</a:t>
            </a:r>
            <a:r>
              <a:rPr lang="en-US" sz="2200" dirty="0" smtClean="0">
                <a:effectLst/>
              </a:rPr>
              <a:t> in My love” (v. 10)</a:t>
            </a:r>
          </a:p>
          <a:p>
            <a:pPr lvl="2"/>
            <a:r>
              <a:rPr lang="en-US" sz="2200" dirty="0" smtClean="0">
                <a:effectLst/>
              </a:rPr>
              <a:t>“…and </a:t>
            </a:r>
            <a:r>
              <a:rPr lang="en-US" sz="2200" u="sng" dirty="0" smtClean="0">
                <a:effectLst/>
              </a:rPr>
              <a:t>ABIDE</a:t>
            </a:r>
            <a:r>
              <a:rPr lang="en-US" sz="2200" dirty="0" smtClean="0">
                <a:effectLst/>
              </a:rPr>
              <a:t> in His love” (v. 10)</a:t>
            </a:r>
          </a:p>
          <a:p>
            <a:pPr lvl="1"/>
            <a:r>
              <a:rPr lang="en-US" dirty="0" smtClean="0">
                <a:effectLst/>
              </a:rPr>
              <a:t>Obviously implies the possibility of not doing so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08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</TotalTime>
  <Words>1595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Papyrus</vt:lpstr>
      <vt:lpstr>Office Theme</vt:lpstr>
      <vt:lpstr>PowerPoint Presentation</vt:lpstr>
      <vt:lpstr>The Setting (John 13-14)</vt:lpstr>
      <vt:lpstr>The Saying (John 14:6)</vt:lpstr>
      <vt:lpstr>The Saying (John 14:6)</vt:lpstr>
      <vt:lpstr>The Significance</vt:lpstr>
      <vt:lpstr>The Significance</vt:lpstr>
      <vt:lpstr>The Significance</vt:lpstr>
      <vt:lpstr>The Significance</vt:lpstr>
      <vt:lpstr>The Significance</vt:lpstr>
      <vt:lpstr>The Significance</vt:lpstr>
      <vt:lpstr>The Significance</vt:lpstr>
      <vt:lpstr>The Significance</vt:lpstr>
      <vt:lpstr>The Significance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55</cp:revision>
  <dcterms:created xsi:type="dcterms:W3CDTF">2017-02-24T02:11:57Z</dcterms:created>
  <dcterms:modified xsi:type="dcterms:W3CDTF">2017-04-30T12:34:49Z</dcterms:modified>
</cp:coreProperties>
</file>