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58" r:id="rId6"/>
    <p:sldId id="267" r:id="rId7"/>
    <p:sldId id="268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5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96" y="1184081"/>
            <a:ext cx="8482100" cy="604867"/>
          </a:xfrm>
        </p:spPr>
        <p:txBody>
          <a:bodyPr>
            <a:noAutofit/>
          </a:bodyPr>
          <a:lstStyle>
            <a:lvl1pPr algn="ctr">
              <a:defRPr sz="4400" b="1">
                <a:effectLst>
                  <a:outerShdw blurRad="50800" dist="38100" dir="9000000" algn="ctr" rotWithShape="0">
                    <a:schemeClr val="bg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70117"/>
            <a:ext cx="8423911" cy="4437036"/>
          </a:xfrm>
        </p:spPr>
        <p:txBody>
          <a:bodyPr/>
          <a:lstStyle>
            <a:lvl1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4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8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2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6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4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0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5609-1B74-4171-B7E0-727AFCC258F7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1961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7A0000"/>
                </a:solidFill>
                <a:effectLst>
                  <a:outerShdw blurRad="50800" dist="38100" dir="90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“I Am the </a:t>
            </a:r>
            <a:r>
              <a:rPr lang="en-US" sz="4000" b="1" dirty="0" smtClean="0">
                <a:solidFill>
                  <a:srgbClr val="7A0000"/>
                </a:solidFill>
                <a:effectLst>
                  <a:outerShdw blurRad="50800" dist="38100" dir="90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Way, the Truth &amp; </a:t>
            </a:r>
            <a:r>
              <a:rPr lang="en-US" sz="4000" b="1" dirty="0">
                <a:solidFill>
                  <a:srgbClr val="7A0000"/>
                </a:solidFill>
                <a:effectLst>
                  <a:outerShdw blurRad="50800" dist="38100" dir="90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the Life”</a:t>
            </a:r>
          </a:p>
        </p:txBody>
      </p:sp>
    </p:spTree>
    <p:extLst>
      <p:ext uri="{BB962C8B-B14F-4D97-AF65-F5344CB8AC3E}">
        <p14:creationId xmlns:p14="http://schemas.microsoft.com/office/powerpoint/2010/main" val="1706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Setting </a:t>
            </a:r>
            <a:r>
              <a:rPr lang="en-US" dirty="0"/>
              <a:t>(John </a:t>
            </a:r>
            <a:r>
              <a:rPr lang="en-US" dirty="0" smtClean="0"/>
              <a:t>13-14)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70116"/>
            <a:ext cx="8423911" cy="4457317"/>
          </a:xfrm>
        </p:spPr>
        <p:txBody>
          <a:bodyPr>
            <a:normAutofit/>
          </a:bodyPr>
          <a:lstStyle/>
          <a:p>
            <a:r>
              <a:rPr lang="en-US" dirty="0" smtClean="0"/>
              <a:t>Jesus </a:t>
            </a:r>
            <a:r>
              <a:rPr lang="en-US" dirty="0"/>
              <a:t>encouraged His disciples, “Let not your heart be troubled” </a:t>
            </a:r>
            <a:r>
              <a:rPr lang="en-US" dirty="0" smtClean="0"/>
              <a:t>(John 14:1-2b).</a:t>
            </a:r>
            <a:endParaRPr lang="en-US" dirty="0"/>
          </a:p>
          <a:p>
            <a:pPr lvl="1"/>
            <a:r>
              <a:rPr lang="en-US" dirty="0" smtClean="0"/>
              <a:t>Their </a:t>
            </a:r>
            <a:r>
              <a:rPr lang="en-US" dirty="0"/>
              <a:t>faith would help to avoid being </a:t>
            </a:r>
            <a:r>
              <a:rPr lang="en-US" dirty="0" smtClean="0"/>
              <a:t>troubled (14:1b)</a:t>
            </a:r>
            <a:endParaRPr lang="en-US" dirty="0"/>
          </a:p>
          <a:p>
            <a:pPr lvl="2"/>
            <a:r>
              <a:rPr lang="en-US" dirty="0" smtClean="0"/>
              <a:t>Faith </a:t>
            </a:r>
            <a:r>
              <a:rPr lang="en-US" dirty="0"/>
              <a:t>minimizes our troubles and worries </a:t>
            </a:r>
            <a:r>
              <a:rPr lang="en-US" dirty="0" smtClean="0"/>
              <a:t>(</a:t>
            </a:r>
            <a:r>
              <a:rPr lang="en-US" dirty="0"/>
              <a:t>Rom. 8:28; Matt. 6:33; Phil. 4:6-8; 1 Pet. 5:7).</a:t>
            </a:r>
          </a:p>
          <a:p>
            <a:pPr lvl="2"/>
            <a:r>
              <a:rPr lang="en-US" dirty="0" smtClean="0"/>
              <a:t>Their </a:t>
            </a:r>
            <a:r>
              <a:rPr lang="en-US" dirty="0"/>
              <a:t>trust in God and in Jesus was assurance that the divine plan would </a:t>
            </a:r>
            <a:r>
              <a:rPr lang="en-US" dirty="0" smtClean="0"/>
              <a:t>work </a:t>
            </a:r>
            <a:r>
              <a:rPr lang="en-US" dirty="0"/>
              <a:t>for their </a:t>
            </a:r>
            <a:r>
              <a:rPr lang="en-US" dirty="0" smtClean="0"/>
              <a:t>good (</a:t>
            </a:r>
            <a:r>
              <a:rPr lang="en-US" dirty="0"/>
              <a:t>2 Cor. 5:7).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Father’s provisions and promises would relieve their </a:t>
            </a:r>
            <a:r>
              <a:rPr lang="en-US" dirty="0" smtClean="0"/>
              <a:t>anxiety (14:2a)</a:t>
            </a:r>
            <a:endParaRPr lang="en-US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belief that there is a heaven increases one’s hope and helps </a:t>
            </a:r>
            <a:r>
              <a:rPr lang="en-US" dirty="0" smtClean="0"/>
              <a:t>to </a:t>
            </a:r>
            <a:r>
              <a:rPr lang="en-US" dirty="0"/>
              <a:t>bear </a:t>
            </a:r>
            <a:r>
              <a:rPr lang="en-US" dirty="0" smtClean="0"/>
              <a:t>troubles </a:t>
            </a:r>
            <a:r>
              <a:rPr lang="en-US" dirty="0"/>
              <a:t>(Rev. 22:1-6; 2 Cor. 5:1-11).</a:t>
            </a:r>
          </a:p>
          <a:p>
            <a:pPr lvl="1"/>
            <a:r>
              <a:rPr lang="en-US" dirty="0" smtClean="0"/>
              <a:t>Christ’s </a:t>
            </a:r>
            <a:r>
              <a:rPr lang="en-US" dirty="0"/>
              <a:t>truthfulness relieved their </a:t>
            </a:r>
            <a:r>
              <a:rPr lang="en-US" dirty="0" smtClean="0"/>
              <a:t>worries (14:2b).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Setting </a:t>
            </a:r>
            <a:r>
              <a:rPr lang="en-US" dirty="0"/>
              <a:t>(John </a:t>
            </a:r>
            <a:r>
              <a:rPr lang="en-US" dirty="0" smtClean="0"/>
              <a:t>13-14)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70116"/>
            <a:ext cx="8423911" cy="4688136"/>
          </a:xfrm>
        </p:spPr>
        <p:txBody>
          <a:bodyPr>
            <a:normAutofit/>
          </a:bodyPr>
          <a:lstStyle/>
          <a:p>
            <a:r>
              <a:rPr lang="en-US" dirty="0" smtClean="0"/>
              <a:t>Jesus </a:t>
            </a:r>
            <a:r>
              <a:rPr lang="en-US" dirty="0"/>
              <a:t>encouraged His disciples, “I go to prepare a place for you” (</a:t>
            </a:r>
            <a:r>
              <a:rPr lang="en-US" dirty="0" smtClean="0"/>
              <a:t>14:2c).</a:t>
            </a:r>
            <a:endParaRPr lang="en-US" dirty="0"/>
          </a:p>
          <a:p>
            <a:pPr lvl="1"/>
            <a:r>
              <a:rPr lang="en-US" dirty="0" smtClean="0"/>
              <a:t>His </a:t>
            </a:r>
            <a:r>
              <a:rPr lang="en-US" dirty="0"/>
              <a:t>going necessitated His death.</a:t>
            </a:r>
          </a:p>
          <a:p>
            <a:pPr lvl="2"/>
            <a:r>
              <a:rPr lang="en-US" dirty="0" smtClean="0"/>
              <a:t>This </a:t>
            </a:r>
            <a:r>
              <a:rPr lang="en-US" dirty="0"/>
              <a:t>shows His love for mankind (Rom. 5:8; John 3:16; Eph. 5:25; 1 Tim. 2:5-6; Gal. 1:4).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purpose of His “going” – FOR YOU!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To prepare.”</a:t>
            </a:r>
          </a:p>
          <a:p>
            <a:pPr lvl="2"/>
            <a:r>
              <a:rPr lang="en-US" dirty="0" smtClean="0"/>
              <a:t>He </a:t>
            </a:r>
            <a:r>
              <a:rPr lang="en-US" dirty="0"/>
              <a:t>prepared a place – we prepare ourselves.</a:t>
            </a:r>
          </a:p>
          <a:p>
            <a:pPr lvl="2"/>
            <a:r>
              <a:rPr lang="en-US" dirty="0" smtClean="0"/>
              <a:t>God </a:t>
            </a:r>
            <a:r>
              <a:rPr lang="en-US" dirty="0"/>
              <a:t>has always prepared a place for His </a:t>
            </a:r>
            <a:r>
              <a:rPr lang="en-US" dirty="0" smtClean="0"/>
              <a:t>people.</a:t>
            </a:r>
            <a:endParaRPr lang="en-US" dirty="0"/>
          </a:p>
          <a:p>
            <a:pPr lvl="2"/>
            <a:r>
              <a:rPr lang="en-US" dirty="0" smtClean="0"/>
              <a:t>What </a:t>
            </a:r>
            <a:r>
              <a:rPr lang="en-US" dirty="0"/>
              <a:t>will heaven be like? (Rev. 7:15-17; 21:3, 4, 7, 8, 27; 22:1-5)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A PLACE” – a real place, not some mystical “state.”</a:t>
            </a:r>
          </a:p>
          <a:p>
            <a:pPr lvl="2"/>
            <a:r>
              <a:rPr lang="en-US" dirty="0" smtClean="0"/>
              <a:t>Not </a:t>
            </a:r>
            <a:r>
              <a:rPr lang="en-US" dirty="0"/>
              <a:t>the earth – it will be destroyed (2 Pet. 3:8-10).</a:t>
            </a:r>
          </a:p>
          <a:p>
            <a:pPr lvl="2"/>
            <a:r>
              <a:rPr lang="en-US" dirty="0" smtClean="0"/>
              <a:t>What </a:t>
            </a:r>
            <a:r>
              <a:rPr lang="en-US" dirty="0"/>
              <a:t>kind of place</a:t>
            </a:r>
            <a:r>
              <a:rPr lang="en-US" dirty="0" smtClean="0"/>
              <a:t>?  A place where Christ 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Setting </a:t>
            </a:r>
            <a:r>
              <a:rPr lang="en-US" dirty="0"/>
              <a:t>(John </a:t>
            </a:r>
            <a:r>
              <a:rPr lang="en-US" dirty="0" smtClean="0"/>
              <a:t>13-14)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70116"/>
            <a:ext cx="8423911" cy="4688136"/>
          </a:xfrm>
        </p:spPr>
        <p:txBody>
          <a:bodyPr>
            <a:normAutofit/>
          </a:bodyPr>
          <a:lstStyle/>
          <a:p>
            <a:r>
              <a:rPr lang="en-US" dirty="0" smtClean="0"/>
              <a:t>Jesus </a:t>
            </a:r>
            <a:r>
              <a:rPr lang="en-US" dirty="0"/>
              <a:t>encouraged His disciples, “I will come again” (14:3).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was the abiding hope of the first-century Christians (Tit. 2:13; 1 Thess. 4:13-18).</a:t>
            </a:r>
          </a:p>
          <a:p>
            <a:pPr lvl="2"/>
            <a:r>
              <a:rPr lang="en-US" dirty="0" smtClean="0"/>
              <a:t>They </a:t>
            </a:r>
            <a:r>
              <a:rPr lang="en-US" dirty="0"/>
              <a:t>looked for Him (Acts 1:11; 3:21; Phil. 3:20-21).</a:t>
            </a:r>
          </a:p>
          <a:p>
            <a:pPr lvl="2"/>
            <a:r>
              <a:rPr lang="en-US" dirty="0" smtClean="0"/>
              <a:t>They </a:t>
            </a:r>
            <a:r>
              <a:rPr lang="en-US" dirty="0"/>
              <a:t>knew He was coming, but didn’t know when (Matt. 24:36).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should be equally as exciting to us.</a:t>
            </a:r>
          </a:p>
          <a:p>
            <a:pPr lvl="2"/>
            <a:r>
              <a:rPr lang="en-US" dirty="0" smtClean="0"/>
              <a:t>He </a:t>
            </a:r>
            <a:r>
              <a:rPr lang="en-US" dirty="0"/>
              <a:t>will </a:t>
            </a:r>
            <a:r>
              <a:rPr lang="en-US" i="1" dirty="0"/>
              <a:t>come </a:t>
            </a:r>
            <a:r>
              <a:rPr lang="en-US" dirty="0"/>
              <a:t>for us, not </a:t>
            </a:r>
            <a:r>
              <a:rPr lang="en-US" i="1" dirty="0"/>
              <a:t>send </a:t>
            </a:r>
            <a:r>
              <a:rPr lang="en-US" dirty="0"/>
              <a:t>for us.</a:t>
            </a:r>
          </a:p>
          <a:p>
            <a:pPr lvl="2"/>
            <a:r>
              <a:rPr lang="en-US" dirty="0" smtClean="0"/>
              <a:t>We </a:t>
            </a:r>
            <a:r>
              <a:rPr lang="en-US" dirty="0"/>
              <a:t>will be </a:t>
            </a:r>
            <a:r>
              <a:rPr lang="en-US" i="1" dirty="0"/>
              <a:t>with Him </a:t>
            </a:r>
            <a:r>
              <a:rPr lang="en-US" dirty="0"/>
              <a:t>forever (v. 3)!</a:t>
            </a:r>
          </a:p>
          <a:p>
            <a:pPr lvl="2"/>
            <a:r>
              <a:rPr lang="en-US" dirty="0" smtClean="0"/>
              <a:t>This should affect </a:t>
            </a:r>
            <a:r>
              <a:rPr lang="en-US" dirty="0"/>
              <a:t>our </a:t>
            </a:r>
            <a:r>
              <a:rPr lang="en-US" dirty="0" smtClean="0"/>
              <a:t>attitude </a:t>
            </a:r>
            <a:r>
              <a:rPr lang="en-US" dirty="0"/>
              <a:t>toward worldly things (Col. 3:1).</a:t>
            </a:r>
          </a:p>
          <a:p>
            <a:pPr lvl="1"/>
            <a:r>
              <a:rPr lang="en-US" dirty="0" smtClean="0"/>
              <a:t>The apostles still </a:t>
            </a:r>
            <a:r>
              <a:rPr lang="en-US" dirty="0"/>
              <a:t>did not fully comprehend (14:4-5).  </a:t>
            </a:r>
          </a:p>
          <a:p>
            <a:r>
              <a:rPr lang="en-US" dirty="0" smtClean="0"/>
              <a:t>Jesus </a:t>
            </a:r>
            <a:r>
              <a:rPr lang="en-US" dirty="0"/>
              <a:t>encouraged His disciples, “You know the way.”</a:t>
            </a:r>
          </a:p>
        </p:txBody>
      </p:sp>
    </p:spTree>
    <p:extLst>
      <p:ext uri="{BB962C8B-B14F-4D97-AF65-F5344CB8AC3E}">
        <p14:creationId xmlns:p14="http://schemas.microsoft.com/office/powerpoint/2010/main" val="142987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Saying (John </a:t>
            </a:r>
            <a:r>
              <a:rPr lang="en-US" dirty="0" smtClean="0"/>
              <a:t>14:6)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873188"/>
            <a:ext cx="8423911" cy="465189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Way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way where? </a:t>
            </a:r>
            <a:r>
              <a:rPr lang="en-US" dirty="0" smtClean="0"/>
              <a:t>Access </a:t>
            </a:r>
            <a:r>
              <a:rPr lang="en-US" dirty="0"/>
              <a:t>to the Father. </a:t>
            </a:r>
            <a:r>
              <a:rPr lang="en-US" dirty="0" smtClean="0"/>
              <a:t>To </a:t>
            </a:r>
            <a:r>
              <a:rPr lang="en-US" dirty="0"/>
              <a:t>the Father’s house.  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is the “new and living way” (Heb. 10:20; cf. 9:6-12).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His own person (and in His body, the church) is the </a:t>
            </a:r>
            <a:r>
              <a:rPr lang="en-US" dirty="0" smtClean="0"/>
              <a:t>WAY to </a:t>
            </a:r>
            <a:r>
              <a:rPr lang="en-US" dirty="0"/>
              <a:t>the Father’s </a:t>
            </a:r>
            <a:r>
              <a:rPr lang="en-US" dirty="0" smtClean="0"/>
              <a:t>house (Acts 4:12-13; 1 Cor. 15:24).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WAY is a Christian’s only access to God (Rom. 5:1-2; 1 Tim. 2:5-6; Eph. </a:t>
            </a:r>
            <a:r>
              <a:rPr lang="en-US" dirty="0" smtClean="0"/>
              <a:t>2:16-18; cf. John 6:38; 17:8).</a:t>
            </a:r>
            <a:endParaRPr lang="en-US" dirty="0"/>
          </a:p>
          <a:p>
            <a:pPr lvl="1"/>
            <a:r>
              <a:rPr lang="en-US" dirty="0" smtClean="0"/>
              <a:t>So </a:t>
            </a:r>
            <a:r>
              <a:rPr lang="en-US" dirty="0"/>
              <a:t>distinct was “the Way” that Jesus’ disciples were known as those “of the Way” (Acts 9:1-2; 19:9, 23; 24:14). </a:t>
            </a:r>
            <a:endParaRPr lang="en-US" dirty="0" smtClean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is “the way”!  All other ways are false! </a:t>
            </a:r>
            <a:r>
              <a:rPr lang="en-US" dirty="0" smtClean="0"/>
              <a:t>(Prov</a:t>
            </a:r>
            <a:r>
              <a:rPr lang="en-US" dirty="0"/>
              <a:t>. </a:t>
            </a:r>
            <a:r>
              <a:rPr lang="en-US" dirty="0" smtClean="0"/>
              <a:t>14:12)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Saying (John </a:t>
            </a:r>
            <a:r>
              <a:rPr lang="en-US" dirty="0" smtClean="0"/>
              <a:t>14:6)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873188"/>
            <a:ext cx="8423911" cy="49004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Truth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is the embodiment of all that is necessary for us to know to reach heaven.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is “the Word” – the personification of all saving </a:t>
            </a:r>
            <a:r>
              <a:rPr lang="en-US" dirty="0" smtClean="0"/>
              <a:t>truth (John 1:14) and fullness of divine truth (Isa. 7:14; Matt. 1:23; Col. 2:9)</a:t>
            </a:r>
            <a:endParaRPr lang="en-US" dirty="0"/>
          </a:p>
          <a:p>
            <a:pPr lvl="1"/>
            <a:r>
              <a:rPr lang="en-US" dirty="0" smtClean="0"/>
              <a:t>All </a:t>
            </a:r>
            <a:r>
              <a:rPr lang="en-US" dirty="0"/>
              <a:t>truth comes from Him – He is the source of truth (John 1:17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As “the Truth,” Christ is</a:t>
            </a:r>
          </a:p>
          <a:p>
            <a:pPr lvl="2"/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Master Teacher, expressing adequately and sufficiently the Divine Knowledge of God, directing us to “the way” (John 8:32).</a:t>
            </a:r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Revelation of Divine Light, leading us in the fellowship of God in “the way” (1 John 1:6-7).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Jesus were not the fullness </a:t>
            </a:r>
            <a:r>
              <a:rPr lang="en-US" dirty="0" smtClean="0"/>
              <a:t>of truth and </a:t>
            </a:r>
            <a:r>
              <a:rPr lang="en-US" dirty="0"/>
              <a:t>embodiment of truth, He could not be the way to the Father!  (cf. John 8:32, 36; 18:37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Saying (John </a:t>
            </a:r>
            <a:r>
              <a:rPr lang="en-US" dirty="0" smtClean="0"/>
              <a:t>14:6)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873188"/>
            <a:ext cx="8423911" cy="4900474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Life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is the source and preserver of all life (John </a:t>
            </a:r>
            <a:r>
              <a:rPr lang="en-US" dirty="0" smtClean="0"/>
              <a:t>1:4; 5:26; 11:25).</a:t>
            </a:r>
            <a:endParaRPr lang="en-US" dirty="0"/>
          </a:p>
          <a:p>
            <a:pPr lvl="2"/>
            <a:r>
              <a:rPr lang="en-US" dirty="0" smtClean="0"/>
              <a:t>Physical </a:t>
            </a:r>
            <a:r>
              <a:rPr lang="en-US" dirty="0"/>
              <a:t>life (Gen. 1:26)</a:t>
            </a:r>
          </a:p>
          <a:p>
            <a:pPr lvl="2"/>
            <a:r>
              <a:rPr lang="en-US" dirty="0" smtClean="0"/>
              <a:t>Spiritual </a:t>
            </a:r>
            <a:r>
              <a:rPr lang="en-US" dirty="0"/>
              <a:t>life (Eph. 2:1; John 6:68; 3:16-17)</a:t>
            </a:r>
          </a:p>
          <a:p>
            <a:pPr lvl="2"/>
            <a:r>
              <a:rPr lang="en-US" dirty="0" smtClean="0"/>
              <a:t>Abundant </a:t>
            </a:r>
            <a:r>
              <a:rPr lang="en-US" dirty="0"/>
              <a:t>life (John 10:10)</a:t>
            </a:r>
          </a:p>
          <a:p>
            <a:pPr lvl="2"/>
            <a:r>
              <a:rPr lang="en-US" dirty="0" smtClean="0"/>
              <a:t>Resurrection </a:t>
            </a:r>
            <a:r>
              <a:rPr lang="en-US" dirty="0"/>
              <a:t>life (John 5:28-29; 11:43-44)</a:t>
            </a:r>
          </a:p>
          <a:p>
            <a:pPr lvl="2"/>
            <a:r>
              <a:rPr lang="en-US" dirty="0" smtClean="0"/>
              <a:t>Eternal </a:t>
            </a:r>
            <a:r>
              <a:rPr lang="en-US" dirty="0"/>
              <a:t>life (John 1:11-12; 5:24; 3:36; 1 John 5:11-12)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Life and immortality” were “brought to light through the gospel” of Jesus (2 Tim. </a:t>
            </a:r>
            <a:r>
              <a:rPr lang="en-US" dirty="0" smtClean="0"/>
              <a:t>1:10; Rom. 6:23).</a:t>
            </a:r>
            <a:endParaRPr lang="en-US" dirty="0"/>
          </a:p>
          <a:p>
            <a:pPr lvl="1"/>
            <a:r>
              <a:rPr lang="en-US" dirty="0" smtClean="0"/>
              <a:t>Only those who are “in Christ” have “newness of life” (Rom. 6:3-4) as “new creatures” (2 Cor. 5:17).</a:t>
            </a:r>
          </a:p>
        </p:txBody>
      </p:sp>
    </p:spTree>
    <p:extLst>
      <p:ext uri="{BB962C8B-B14F-4D97-AF65-F5344CB8AC3E}">
        <p14:creationId xmlns:p14="http://schemas.microsoft.com/office/powerpoint/2010/main" val="187406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70117"/>
            <a:ext cx="8495285" cy="457272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</a:t>
            </a:r>
            <a:r>
              <a:rPr lang="en-US" dirty="0"/>
              <a:t>you want to go to heaven, there is only one way.  And, you know the way.</a:t>
            </a:r>
          </a:p>
          <a:p>
            <a:r>
              <a:rPr lang="en-US" dirty="0" smtClean="0"/>
              <a:t>“</a:t>
            </a:r>
            <a:r>
              <a:rPr lang="en-US" dirty="0"/>
              <a:t>No one comes to the Father except through Me.”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believe and obey Him to reach </a:t>
            </a:r>
            <a:r>
              <a:rPr lang="en-US" dirty="0" smtClean="0"/>
              <a:t>the </a:t>
            </a:r>
            <a:r>
              <a:rPr lang="en-US" dirty="0"/>
              <a:t>Father.</a:t>
            </a:r>
          </a:p>
          <a:p>
            <a:pPr lvl="1"/>
            <a:r>
              <a:rPr lang="en-US" dirty="0" smtClean="0"/>
              <a:t>Cannot </a:t>
            </a:r>
            <a:r>
              <a:rPr lang="en-US" dirty="0"/>
              <a:t>come by Judaism (Gal. 1:13-16; 5:4).</a:t>
            </a:r>
          </a:p>
          <a:p>
            <a:pPr lvl="1"/>
            <a:r>
              <a:rPr lang="en-US" dirty="0" smtClean="0"/>
              <a:t>Cannot </a:t>
            </a:r>
            <a:r>
              <a:rPr lang="en-US" dirty="0"/>
              <a:t>come by </a:t>
            </a:r>
            <a:r>
              <a:rPr lang="en-US" dirty="0" smtClean="0"/>
              <a:t>doctrines &amp; </a:t>
            </a:r>
            <a:r>
              <a:rPr lang="en-US" dirty="0"/>
              <a:t>commandments of men (</a:t>
            </a:r>
            <a:r>
              <a:rPr lang="en-US" dirty="0" smtClean="0"/>
              <a:t>Mt</a:t>
            </a:r>
            <a:r>
              <a:rPr lang="en-US" dirty="0"/>
              <a:t>. 15:8-9)</a:t>
            </a:r>
          </a:p>
          <a:p>
            <a:pPr lvl="1"/>
            <a:r>
              <a:rPr lang="en-US" dirty="0" smtClean="0"/>
              <a:t>Cannot </a:t>
            </a:r>
            <a:r>
              <a:rPr lang="en-US" dirty="0"/>
              <a:t>come by morality alone (Acts 10:1-3; 11:4).</a:t>
            </a:r>
          </a:p>
          <a:p>
            <a:pPr lvl="1"/>
            <a:r>
              <a:rPr lang="en-US" dirty="0" smtClean="0"/>
              <a:t>Cannot </a:t>
            </a:r>
            <a:r>
              <a:rPr lang="en-US" dirty="0"/>
              <a:t>come by faith alone (Jas. 2:24-26; Heb. 5:8-9; 2 </a:t>
            </a:r>
            <a:r>
              <a:rPr lang="en-US" dirty="0" smtClean="0"/>
              <a:t>Th. </a:t>
            </a:r>
            <a:r>
              <a:rPr lang="en-US" dirty="0"/>
              <a:t>1:6-10).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come by Christ (John 10:9).</a:t>
            </a:r>
          </a:p>
          <a:p>
            <a:r>
              <a:rPr lang="en-US" dirty="0" smtClean="0"/>
              <a:t>Eternal </a:t>
            </a:r>
            <a:r>
              <a:rPr lang="en-US" dirty="0"/>
              <a:t>life may ultimately be realized only through the possession of the Son (1 John 5:12).</a:t>
            </a:r>
          </a:p>
        </p:txBody>
      </p:sp>
    </p:spTree>
    <p:extLst>
      <p:ext uri="{BB962C8B-B14F-4D97-AF65-F5344CB8AC3E}">
        <p14:creationId xmlns:p14="http://schemas.microsoft.com/office/powerpoint/2010/main" val="9817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2821</TotalTime>
  <Words>989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Papyrus</vt:lpstr>
      <vt:lpstr>Office Theme</vt:lpstr>
      <vt:lpstr>PowerPoint Presentation</vt:lpstr>
      <vt:lpstr>The Setting (John 13-14)</vt:lpstr>
      <vt:lpstr>The Setting (John 13-14)</vt:lpstr>
      <vt:lpstr>The Setting (John 13-14)</vt:lpstr>
      <vt:lpstr>The Saying (John 14:6)</vt:lpstr>
      <vt:lpstr>The Saying (John 14:6)</vt:lpstr>
      <vt:lpstr>The Saying (John 14:6)</vt:lpstr>
      <vt:lpstr>The Significance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45</cp:revision>
  <dcterms:created xsi:type="dcterms:W3CDTF">2017-02-24T02:11:57Z</dcterms:created>
  <dcterms:modified xsi:type="dcterms:W3CDTF">2017-04-22T19:55:43Z</dcterms:modified>
</cp:coreProperties>
</file>