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61" r:id="rId7"/>
    <p:sldId id="262" r:id="rId8"/>
    <p:sldId id="25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" y="1205349"/>
            <a:ext cx="8482100" cy="604867"/>
          </a:xfrm>
        </p:spPr>
        <p:txBody>
          <a:bodyPr>
            <a:noAutofit/>
          </a:bodyPr>
          <a:lstStyle>
            <a:lvl1pPr algn="ctr">
              <a:defRPr sz="4400" b="1">
                <a:effectLst>
                  <a:outerShdw blurRad="50800" dist="38100" dir="90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5"/>
            <a:ext cx="8423911" cy="4445348"/>
          </a:xfrm>
        </p:spPr>
        <p:txBody>
          <a:bodyPr/>
          <a:lstStyle>
            <a:lvl1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5609-1B74-4171-B7E0-727AFCC258F7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704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“I Am the Light of the World”</a:t>
            </a:r>
            <a:endParaRPr lang="en-US" sz="4000" b="1" dirty="0">
              <a:solidFill>
                <a:srgbClr val="7A0000"/>
              </a:solidFill>
              <a:effectLst>
                <a:outerShdw blurRad="50800" dist="38100" dir="9000000" algn="ctr" rotWithShape="0">
                  <a:schemeClr val="bg1"/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7:1-8:20)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5"/>
            <a:ext cx="8423911" cy="30096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Jesus </a:t>
            </a:r>
            <a:r>
              <a:rPr lang="en-US" dirty="0"/>
              <a:t>was in the city of Jerusalem (7:3, 10, 14).</a:t>
            </a:r>
          </a:p>
          <a:p>
            <a:r>
              <a:rPr lang="en-US" dirty="0" smtClean="0"/>
              <a:t>Jesus </a:t>
            </a:r>
            <a:r>
              <a:rPr lang="en-US" dirty="0"/>
              <a:t>went to Jerusalem for the Feast of Tabernacles (7:2).</a:t>
            </a:r>
          </a:p>
          <a:p>
            <a:r>
              <a:rPr lang="en-US" dirty="0" smtClean="0"/>
              <a:t>Jesus </a:t>
            </a:r>
            <a:r>
              <a:rPr lang="en-US" dirty="0"/>
              <a:t>was in the temple and teaching (7:14-15; 8:2, 20).</a:t>
            </a:r>
          </a:p>
          <a:p>
            <a:r>
              <a:rPr lang="en-US" dirty="0" smtClean="0"/>
              <a:t>Jesus </a:t>
            </a:r>
            <a:r>
              <a:rPr lang="en-US" dirty="0"/>
              <a:t>was in the treasury of the temple, which was a part of the Court of Women (8:20).</a:t>
            </a:r>
          </a:p>
          <a:p>
            <a:r>
              <a:rPr lang="en-US" dirty="0"/>
              <a:t>There were golden lampstands on massive tower-like structures in the Court of Women.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533" y="0"/>
            <a:ext cx="1165005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7:1-8:20)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Jesus </a:t>
            </a:r>
            <a:r>
              <a:rPr lang="en-US" dirty="0"/>
              <a:t>was in the city of Jerusalem (7:3, 10, 14).</a:t>
            </a:r>
          </a:p>
          <a:p>
            <a:r>
              <a:rPr lang="en-US" dirty="0" smtClean="0"/>
              <a:t>Jesus </a:t>
            </a:r>
            <a:r>
              <a:rPr lang="en-US" dirty="0"/>
              <a:t>went to Jerusalem for the Feast of Tabernacles (7:2).</a:t>
            </a:r>
          </a:p>
          <a:p>
            <a:r>
              <a:rPr lang="en-US" dirty="0" smtClean="0"/>
              <a:t>Jesus </a:t>
            </a:r>
            <a:r>
              <a:rPr lang="en-US" dirty="0"/>
              <a:t>was in the temple and teaching (7:14-15; 8:2, 20).</a:t>
            </a:r>
          </a:p>
          <a:p>
            <a:r>
              <a:rPr lang="en-US" dirty="0" smtClean="0"/>
              <a:t>Jesus </a:t>
            </a:r>
            <a:r>
              <a:rPr lang="en-US" dirty="0"/>
              <a:t>was in the treasury of the temple, which was a part of the Court of Women (8:20).</a:t>
            </a:r>
          </a:p>
          <a:p>
            <a:r>
              <a:rPr lang="en-US" dirty="0"/>
              <a:t>There were golden lampstands on massive tower-like structures in the Court of Women.</a:t>
            </a:r>
          </a:p>
          <a:p>
            <a:r>
              <a:rPr lang="en-US" dirty="0" smtClean="0"/>
              <a:t>It </a:t>
            </a:r>
            <a:r>
              <a:rPr lang="en-US" dirty="0"/>
              <a:t>was “early in the morning” on the day after the Feast (8:2), perhaps as the sun was </a:t>
            </a:r>
            <a:r>
              <a:rPr lang="en-US" dirty="0" smtClean="0"/>
              <a:t>rising</a:t>
            </a:r>
            <a:endParaRPr lang="en-US" dirty="0"/>
          </a:p>
          <a:p>
            <a:r>
              <a:rPr lang="en-US" dirty="0" smtClean="0"/>
              <a:t>While </a:t>
            </a:r>
            <a:r>
              <a:rPr lang="en-US" dirty="0"/>
              <a:t>He was teaching, “the scribes and Pharisees brought to Him a woman caught in adultery” (8:3).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</a:t>
            </a:r>
            <a:r>
              <a:rPr lang="en-US" dirty="0"/>
              <a:t>(8:12; cf. 9:5)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3"/>
            <a:ext cx="8423911" cy="47319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Light </a:t>
            </a:r>
            <a:r>
              <a:rPr lang="en-US" dirty="0"/>
              <a:t>and darkness are frequently contrasted in </a:t>
            </a:r>
            <a:r>
              <a:rPr lang="en-US" dirty="0" smtClean="0"/>
              <a:t>Scripture for special emphasis.</a:t>
            </a:r>
            <a:endParaRPr lang="en-US" dirty="0"/>
          </a:p>
          <a:p>
            <a:r>
              <a:rPr lang="en-US" dirty="0" smtClean="0"/>
              <a:t>Light </a:t>
            </a:r>
            <a:r>
              <a:rPr lang="en-US" dirty="0"/>
              <a:t>has a different meaning and importance to different people.</a:t>
            </a:r>
          </a:p>
          <a:p>
            <a:r>
              <a:rPr lang="en-US" dirty="0" smtClean="0"/>
              <a:t>Darkness </a:t>
            </a:r>
            <a:r>
              <a:rPr lang="en-US" dirty="0"/>
              <a:t>is a spiritual condition that has long plagued our world, characterized by (Eph. 4:17-32):</a:t>
            </a:r>
          </a:p>
          <a:p>
            <a:pPr lvl="1"/>
            <a:r>
              <a:rPr lang="en-US" dirty="0" smtClean="0"/>
              <a:t>Futility </a:t>
            </a:r>
            <a:r>
              <a:rPr lang="en-US" dirty="0"/>
              <a:t>of mind</a:t>
            </a:r>
          </a:p>
          <a:p>
            <a:pPr lvl="1"/>
            <a:r>
              <a:rPr lang="en-US" dirty="0" smtClean="0"/>
              <a:t>Darkened </a:t>
            </a:r>
            <a:r>
              <a:rPr lang="en-US" dirty="0"/>
              <a:t>understanding</a:t>
            </a:r>
          </a:p>
          <a:p>
            <a:pPr lvl="1"/>
            <a:r>
              <a:rPr lang="en-US" dirty="0" smtClean="0"/>
              <a:t>Alienated </a:t>
            </a:r>
            <a:r>
              <a:rPr lang="en-US" dirty="0"/>
              <a:t>from the life of God</a:t>
            </a:r>
          </a:p>
          <a:p>
            <a:pPr lvl="1"/>
            <a:r>
              <a:rPr lang="en-US" dirty="0" smtClean="0"/>
              <a:t>Ignorance </a:t>
            </a:r>
            <a:r>
              <a:rPr lang="en-US" dirty="0"/>
              <a:t>because of the blindness of heart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feeling, given over to lewdness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all uncleanness with greediness</a:t>
            </a:r>
          </a:p>
          <a:p>
            <a:pPr lvl="1"/>
            <a:r>
              <a:rPr lang="en-US" dirty="0" smtClean="0"/>
              <a:t>Deceitful </a:t>
            </a:r>
            <a:r>
              <a:rPr lang="en-US" dirty="0"/>
              <a:t>lusts</a:t>
            </a:r>
          </a:p>
          <a:p>
            <a:pPr lvl="1"/>
            <a:r>
              <a:rPr lang="en-US" dirty="0" smtClean="0"/>
              <a:t>Giving </a:t>
            </a:r>
            <a:r>
              <a:rPr lang="en-US" dirty="0"/>
              <a:t>place to the devil</a:t>
            </a:r>
          </a:p>
        </p:txBody>
      </p:sp>
    </p:spTree>
    <p:extLst>
      <p:ext uri="{BB962C8B-B14F-4D97-AF65-F5344CB8AC3E}">
        <p14:creationId xmlns:p14="http://schemas.microsoft.com/office/powerpoint/2010/main" val="7796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</a:t>
            </a:r>
            <a:r>
              <a:rPr lang="en-US" dirty="0"/>
              <a:t>(8:12; cf. 9:5)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3"/>
            <a:ext cx="8423911" cy="47319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Jesus </a:t>
            </a:r>
            <a:r>
              <a:rPr lang="en-US" dirty="0"/>
              <a:t>calling Himself “the light of the world” is in harmony with Scripture.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was prophesied to be “the light.”</a:t>
            </a:r>
          </a:p>
          <a:p>
            <a:pPr lvl="2"/>
            <a:r>
              <a:rPr lang="en-US" dirty="0" smtClean="0"/>
              <a:t>Isaiah:  people </a:t>
            </a:r>
            <a:r>
              <a:rPr lang="en-US" dirty="0"/>
              <a:t>would see “a great light,” when “upon them a light has shined” (Isa. 9:2 + </a:t>
            </a:r>
            <a:r>
              <a:rPr lang="en-US" dirty="0" smtClean="0"/>
              <a:t>60:1-3; cf. Matt</a:t>
            </a:r>
            <a:r>
              <a:rPr lang="en-US" dirty="0"/>
              <a:t>. 4:15-16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Malachi: “</a:t>
            </a:r>
            <a:r>
              <a:rPr lang="en-US" dirty="0"/>
              <a:t>The Sun of Righteousness” (Mal. 4:2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Zacharias: “</a:t>
            </a:r>
            <a:r>
              <a:rPr lang="en-US" dirty="0"/>
              <a:t>the Dayspring from on high,” who was coming “to give light to those who sit in darkness” (Luke 1:78-79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Simeon: “</a:t>
            </a:r>
            <a:r>
              <a:rPr lang="en-US" dirty="0"/>
              <a:t>a light to bring revelation to the Gentiles” (Luke 2:32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often called “the light” in </a:t>
            </a:r>
            <a:r>
              <a:rPr lang="en-US" dirty="0" smtClean="0"/>
              <a:t>the New Testament.</a:t>
            </a:r>
            <a:endParaRPr lang="en-US" dirty="0"/>
          </a:p>
          <a:p>
            <a:pPr lvl="2"/>
            <a:r>
              <a:rPr lang="en-US" dirty="0" smtClean="0"/>
              <a:t>John </a:t>
            </a:r>
            <a:r>
              <a:rPr lang="en-US" dirty="0"/>
              <a:t>the Baptist bore witness “of the Light” (John 1:6-9).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apostle John called Him “the light of men. And the light shines in darkness” (John 1:4-5).</a:t>
            </a:r>
          </a:p>
          <a:p>
            <a:pPr lvl="2"/>
            <a:r>
              <a:rPr lang="en-US" dirty="0" smtClean="0"/>
              <a:t>He </a:t>
            </a:r>
            <a:r>
              <a:rPr lang="en-US" dirty="0"/>
              <a:t>is “the Bright and Morning Star” (Rev. 22:16).</a:t>
            </a:r>
          </a:p>
        </p:txBody>
      </p:sp>
    </p:spTree>
    <p:extLst>
      <p:ext uri="{BB962C8B-B14F-4D97-AF65-F5344CB8AC3E}">
        <p14:creationId xmlns:p14="http://schemas.microsoft.com/office/powerpoint/2010/main" val="17420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</a:t>
            </a:r>
            <a:r>
              <a:rPr lang="en-US" dirty="0"/>
              <a:t>(8:12; cf. 9:5)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3"/>
            <a:ext cx="8423911" cy="4731959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is “THE LIGHT of the WORLD.”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THE light – not A light.</a:t>
            </a:r>
          </a:p>
          <a:p>
            <a:pPr lvl="2"/>
            <a:r>
              <a:rPr lang="en-US" dirty="0" smtClean="0"/>
              <a:t>He </a:t>
            </a:r>
            <a:r>
              <a:rPr lang="en-US" dirty="0"/>
              <a:t>is the only true light.  There is no other.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the LIGHT:</a:t>
            </a:r>
          </a:p>
          <a:p>
            <a:pPr lvl="2"/>
            <a:r>
              <a:rPr lang="en-US" dirty="0" smtClean="0"/>
              <a:t>That </a:t>
            </a:r>
            <a:r>
              <a:rPr lang="en-US" dirty="0"/>
              <a:t>man hates and rejects (John 3:19-21).</a:t>
            </a:r>
          </a:p>
          <a:p>
            <a:pPr lvl="2"/>
            <a:r>
              <a:rPr lang="en-US" dirty="0" smtClean="0"/>
              <a:t>That </a:t>
            </a:r>
            <a:r>
              <a:rPr lang="en-US" dirty="0"/>
              <a:t>keeps man from stumbling (John 11:9-10).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keeps man from being overtaken by darkness (12:35-36).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keeps man from abiding in darkness (12:46).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the light of the WORLD.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for a select </a:t>
            </a:r>
            <a:r>
              <a:rPr lang="en-US" dirty="0" smtClean="0"/>
              <a:t>few,  not </a:t>
            </a:r>
            <a:r>
              <a:rPr lang="en-US" dirty="0"/>
              <a:t>for the Jews only.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rich and poor, wise and unwise, of every nation.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“whoever believes” in Him (John 12:46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“The Light of the World,” Jesus:</a:t>
            </a:r>
          </a:p>
          <a:p>
            <a:pPr lvl="1"/>
            <a:r>
              <a:rPr lang="en-US" dirty="0" smtClean="0"/>
              <a:t>Shows </a:t>
            </a:r>
            <a:r>
              <a:rPr lang="en-US" dirty="0"/>
              <a:t>the way – “He who follows Me”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safety – “Shall not walk in darkness”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darkness, one “does not know where he is going” (John 12:35)</a:t>
            </a:r>
          </a:p>
          <a:p>
            <a:pPr lvl="1"/>
            <a:r>
              <a:rPr lang="en-US" dirty="0" smtClean="0"/>
              <a:t>Gives </a:t>
            </a:r>
            <a:r>
              <a:rPr lang="en-US" dirty="0"/>
              <a:t>life – “Have the light of life”</a:t>
            </a:r>
          </a:p>
          <a:p>
            <a:pPr lvl="2"/>
            <a:r>
              <a:rPr lang="en-US" dirty="0" smtClean="0"/>
              <a:t>Where </a:t>
            </a:r>
            <a:r>
              <a:rPr lang="en-US" dirty="0"/>
              <a:t>there is no light, there is no life.</a:t>
            </a:r>
          </a:p>
          <a:p>
            <a:pPr lvl="2"/>
            <a:r>
              <a:rPr lang="en-US" dirty="0" smtClean="0"/>
              <a:t>Jesus </a:t>
            </a:r>
            <a:r>
              <a:rPr lang="en-US" dirty="0"/>
              <a:t>is the source of abundant life (cf. John 10:10)</a:t>
            </a:r>
          </a:p>
          <a:p>
            <a:pPr lvl="2"/>
            <a:r>
              <a:rPr lang="en-US" dirty="0" smtClean="0"/>
              <a:t>Jesus </a:t>
            </a:r>
            <a:r>
              <a:rPr lang="en-US" dirty="0"/>
              <a:t>is the source of eternal life (cf. John 17:2)</a:t>
            </a:r>
          </a:p>
        </p:txBody>
      </p:sp>
    </p:spTree>
    <p:extLst>
      <p:ext uri="{BB962C8B-B14F-4D97-AF65-F5344CB8AC3E}">
        <p14:creationId xmlns:p14="http://schemas.microsoft.com/office/powerpoint/2010/main" val="42865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5"/>
            <a:ext cx="8539673" cy="4740836"/>
          </a:xfrm>
        </p:spPr>
        <p:txBody>
          <a:bodyPr>
            <a:normAutofit/>
          </a:bodyPr>
          <a:lstStyle/>
          <a:p>
            <a:r>
              <a:rPr lang="en-US" dirty="0" smtClean="0"/>
              <a:t>Since </a:t>
            </a:r>
            <a:r>
              <a:rPr lang="en-US" dirty="0"/>
              <a:t>Jesus is “The Light of the World,” I must:</a:t>
            </a:r>
          </a:p>
          <a:p>
            <a:pPr lvl="1"/>
            <a:r>
              <a:rPr lang="en-US" dirty="0" smtClean="0"/>
              <a:t>Follow </a:t>
            </a:r>
            <a:r>
              <a:rPr lang="en-US" dirty="0"/>
              <a:t>Him (John 8:12), wherever He leads (cf. 1 Pet. 2:21)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complete trust (John 3:16, 36)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strict obedience (Heb. 5:8-9; Matt. 7:21)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walking in and abiding in the “light” of His Word (1 John 1:7; John 8:31; Psa. 119:105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Reflect </a:t>
            </a:r>
            <a:r>
              <a:rPr lang="en-US" dirty="0"/>
              <a:t>Him (Matt. 5:14-16 + Phil. 2:15)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letting my light shine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not letting the crooked and perverse affect my light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remembering who I am (1 Pet. 2:9)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wary of “false lights” reflecting Satan’s “light” (2 Cor. 11:13-15)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the darkness of the world (1 </a:t>
            </a:r>
            <a:r>
              <a:rPr lang="en-US" dirty="0" smtClean="0"/>
              <a:t>Th. </a:t>
            </a:r>
            <a:r>
              <a:rPr lang="en-US" dirty="0"/>
              <a:t>5:5; 1 </a:t>
            </a:r>
            <a:r>
              <a:rPr lang="en-US" dirty="0" smtClean="0"/>
              <a:t>Jn. </a:t>
            </a:r>
            <a:r>
              <a:rPr lang="en-US" dirty="0"/>
              <a:t>1:5-7; 5:19)</a:t>
            </a:r>
          </a:p>
        </p:txBody>
      </p:sp>
    </p:spTree>
    <p:extLst>
      <p:ext uri="{BB962C8B-B14F-4D97-AF65-F5344CB8AC3E}">
        <p14:creationId xmlns:p14="http://schemas.microsoft.com/office/powerpoint/2010/main" val="29239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2087</TotalTime>
  <Words>864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Papyrus</vt:lpstr>
      <vt:lpstr>Office Theme</vt:lpstr>
      <vt:lpstr>PowerPoint Presentation</vt:lpstr>
      <vt:lpstr>The Setting (John 7:1-8:20)</vt:lpstr>
      <vt:lpstr>PowerPoint Presentation</vt:lpstr>
      <vt:lpstr>The Setting (John 7:1-8:20)</vt:lpstr>
      <vt:lpstr>The Saying (8:12; cf. 9:5)</vt:lpstr>
      <vt:lpstr>The Saying (8:12; cf. 9:5)</vt:lpstr>
      <vt:lpstr>The Saying (8:12; cf. 9:5)</vt:lpstr>
      <vt:lpstr>The Significance</vt:lpstr>
      <vt:lpstr>The Significance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dcterms:created xsi:type="dcterms:W3CDTF">2017-02-24T02:11:57Z</dcterms:created>
  <dcterms:modified xsi:type="dcterms:W3CDTF">2017-03-26T12:54:09Z</dcterms:modified>
</cp:coreProperties>
</file>