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5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96" y="1205349"/>
            <a:ext cx="8482100" cy="604867"/>
          </a:xfrm>
        </p:spPr>
        <p:txBody>
          <a:bodyPr>
            <a:noAutofit/>
          </a:bodyPr>
          <a:lstStyle>
            <a:lvl1pPr algn="ctr">
              <a:defRPr sz="4400" b="1">
                <a:effectLst>
                  <a:outerShdw blurRad="50800" dist="38100" dir="9000000" algn="ctr" rotWithShape="0">
                    <a:schemeClr val="bg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61805"/>
            <a:ext cx="8423911" cy="4445348"/>
          </a:xfrm>
        </p:spPr>
        <p:txBody>
          <a:bodyPr/>
          <a:lstStyle>
            <a:lvl1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38100" dir="90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4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0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8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2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6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4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609-1B74-4171-B7E0-727AFCC258F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5609-1B74-4171-B7E0-727AFCC258F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6B531-A1A8-43D5-B545-5F6D7AD97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7704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A0000"/>
                </a:solidFill>
                <a:effectLst>
                  <a:outerShdw blurRad="50800" dist="38100" dir="9000000" algn="ctr" rotWithShape="0">
                    <a:schemeClr val="bg1"/>
                  </a:outerShdw>
                </a:effectLst>
                <a:latin typeface="Papyrus" panose="03070502060502030205" pitchFamily="66" charset="0"/>
              </a:rPr>
              <a:t>“I Am the Bread of Life”</a:t>
            </a:r>
            <a:endParaRPr lang="en-US" sz="4000" b="1" dirty="0">
              <a:solidFill>
                <a:srgbClr val="7A0000"/>
              </a:solidFill>
              <a:effectLst>
                <a:outerShdw blurRad="50800" dist="38100" dir="9000000" algn="ctr" rotWithShape="0">
                  <a:schemeClr val="bg1"/>
                </a:outerShdw>
              </a:effectLst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Setting </a:t>
            </a:r>
            <a:r>
              <a:rPr lang="en-US" dirty="0"/>
              <a:t>(John </a:t>
            </a:r>
            <a:r>
              <a:rPr lang="en-US" dirty="0" smtClean="0"/>
              <a:t>6:1-34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Feeding </a:t>
            </a:r>
            <a:r>
              <a:rPr lang="en-US" dirty="0"/>
              <a:t>the Five Thousand (6:1-14</a:t>
            </a:r>
            <a:r>
              <a:rPr lang="en-US" dirty="0" smtClean="0"/>
              <a:t>)</a:t>
            </a:r>
          </a:p>
          <a:p>
            <a:r>
              <a:rPr lang="en-US" dirty="0" smtClean="0"/>
              <a:t>Questioning </a:t>
            </a:r>
            <a:r>
              <a:rPr lang="en-US" dirty="0"/>
              <a:t>That Jesus Is “The Prophet” (6:22-34)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day after feeding the 5,000, the multitudes came </a:t>
            </a:r>
            <a:r>
              <a:rPr lang="en-US" dirty="0" smtClean="0"/>
              <a:t>seeking Jesus </a:t>
            </a:r>
            <a:r>
              <a:rPr lang="en-US" dirty="0"/>
              <a:t>in Capernaum (6:22-25)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seekers were more interested in the results of the signs </a:t>
            </a:r>
            <a:r>
              <a:rPr lang="en-US" dirty="0" smtClean="0"/>
              <a:t>than </a:t>
            </a:r>
            <a:r>
              <a:rPr lang="en-US" dirty="0"/>
              <a:t>they were about the signs and their purpose </a:t>
            </a:r>
            <a:r>
              <a:rPr lang="en-US" dirty="0" smtClean="0"/>
              <a:t>(</a:t>
            </a:r>
            <a:r>
              <a:rPr lang="en-US" dirty="0"/>
              <a:t>6:26)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began to contrast “food which perishes” with “the food which endures to everlasting life, which the Son of Man will give you” (6:27)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multitude questions how Jesus can give any food better than Moses (6:30-31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again turns attention from an earthly bread to a heavenly bread (6:32-34)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Saying </a:t>
            </a:r>
            <a:r>
              <a:rPr lang="en-US" dirty="0"/>
              <a:t>(6:35-58 + 6:60-69)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61803"/>
            <a:ext cx="8423911" cy="47319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Jesus </a:t>
            </a:r>
            <a:r>
              <a:rPr lang="en-US" dirty="0"/>
              <a:t>makes a bold, Messianic claim</a:t>
            </a:r>
            <a:r>
              <a:rPr lang="en-US" dirty="0" smtClean="0"/>
              <a:t>:  “</a:t>
            </a:r>
            <a:r>
              <a:rPr lang="en-US" dirty="0"/>
              <a:t>I am the bread of life” (</a:t>
            </a:r>
            <a:r>
              <a:rPr lang="en-US" dirty="0" smtClean="0"/>
              <a:t>6:35, 41, 48, 51)</a:t>
            </a:r>
            <a:endParaRPr lang="en-US" dirty="0"/>
          </a:p>
          <a:p>
            <a:r>
              <a:rPr lang="en-US" dirty="0" smtClean="0"/>
              <a:t>God </a:t>
            </a:r>
            <a:r>
              <a:rPr lang="en-US" dirty="0"/>
              <a:t>has always provided bread to sustain the physical lives of His </a:t>
            </a:r>
            <a:r>
              <a:rPr lang="en-US" dirty="0" smtClean="0"/>
              <a:t>people (</a:t>
            </a:r>
            <a:r>
              <a:rPr lang="en-US" dirty="0"/>
              <a:t>Ex. 16; Num. 11; Psa. </a:t>
            </a:r>
            <a:r>
              <a:rPr lang="en-US" dirty="0" smtClean="0"/>
              <a:t>78:24; 1 </a:t>
            </a:r>
            <a:r>
              <a:rPr lang="en-US" dirty="0"/>
              <a:t>Kgs. </a:t>
            </a:r>
            <a:r>
              <a:rPr lang="en-US" dirty="0" smtClean="0"/>
              <a:t>17:8-24; John 6:1-14; Matt</a:t>
            </a:r>
            <a:r>
              <a:rPr lang="en-US" dirty="0"/>
              <a:t>. </a:t>
            </a:r>
            <a:r>
              <a:rPr lang="en-US" dirty="0" smtClean="0"/>
              <a:t>6:11; 7:7-11)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Jesus, God was providing a spiritual bread to sustain the spiritual lives of His </a:t>
            </a:r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This “</a:t>
            </a:r>
            <a:r>
              <a:rPr lang="en-US" dirty="0"/>
              <a:t>spiritual </a:t>
            </a:r>
            <a:r>
              <a:rPr lang="en-US" dirty="0" smtClean="0"/>
              <a:t>bread” is </a:t>
            </a:r>
            <a:r>
              <a:rPr lang="en-US" dirty="0"/>
              <a:t>imperishable (6:49-50)</a:t>
            </a:r>
          </a:p>
          <a:p>
            <a:pPr lvl="1"/>
            <a:r>
              <a:rPr lang="en-US" dirty="0"/>
              <a:t>This “spiritual bread” </a:t>
            </a:r>
            <a:r>
              <a:rPr lang="en-US" dirty="0" smtClean="0"/>
              <a:t>satisfies </a:t>
            </a:r>
            <a:r>
              <a:rPr lang="en-US" dirty="0"/>
              <a:t>completely (6:35)</a:t>
            </a:r>
          </a:p>
          <a:p>
            <a:pPr lvl="1"/>
            <a:r>
              <a:rPr lang="en-US" dirty="0"/>
              <a:t>This “spiritual bread” </a:t>
            </a:r>
            <a:r>
              <a:rPr lang="en-US" dirty="0" smtClean="0"/>
              <a:t>alone </a:t>
            </a:r>
            <a:r>
              <a:rPr lang="en-US" dirty="0"/>
              <a:t>imparts spiritual life </a:t>
            </a:r>
            <a:r>
              <a:rPr lang="en-US" dirty="0" smtClean="0"/>
              <a:t>(6:33)</a:t>
            </a:r>
            <a:endParaRPr lang="en-US" dirty="0"/>
          </a:p>
          <a:p>
            <a:pPr lvl="1"/>
            <a:r>
              <a:rPr lang="en-US" dirty="0"/>
              <a:t>This “spiritual bread” </a:t>
            </a:r>
            <a:r>
              <a:rPr lang="en-US" dirty="0" smtClean="0"/>
              <a:t>is </a:t>
            </a:r>
            <a:r>
              <a:rPr lang="en-US" dirty="0"/>
              <a:t>eternal </a:t>
            </a:r>
            <a:r>
              <a:rPr lang="en-US" dirty="0" smtClean="0"/>
              <a:t>(6:27)</a:t>
            </a:r>
            <a:endParaRPr lang="en-US" dirty="0"/>
          </a:p>
          <a:p>
            <a:r>
              <a:rPr lang="en-US" dirty="0" smtClean="0"/>
              <a:t>Jesus </a:t>
            </a:r>
            <a:r>
              <a:rPr lang="en-US" dirty="0"/>
              <a:t>is “the bread of life” in two respects: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bread that Jesus gives is His life/flesh (6:51)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gave words that “are life” (6:63)</a:t>
            </a:r>
          </a:p>
        </p:txBody>
      </p:sp>
    </p:spTree>
    <p:extLst>
      <p:ext uri="{BB962C8B-B14F-4D97-AF65-F5344CB8AC3E}">
        <p14:creationId xmlns:p14="http://schemas.microsoft.com/office/powerpoint/2010/main" val="7796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Jesus</a:t>
            </a:r>
            <a:r>
              <a:rPr lang="en-US" dirty="0"/>
              <a:t>, “The Bread of Life,” Calls Me to Action</a:t>
            </a:r>
          </a:p>
          <a:p>
            <a:pPr lvl="1"/>
            <a:r>
              <a:rPr lang="en-US" sz="2600" dirty="0" smtClean="0"/>
              <a:t>“</a:t>
            </a:r>
            <a:r>
              <a:rPr lang="en-US" sz="2600" dirty="0"/>
              <a:t>Come to Jesus” (6:35), acknowledging Him as the </a:t>
            </a:r>
            <a:r>
              <a:rPr lang="en-US" sz="2600" dirty="0" smtClean="0"/>
              <a:t>Messiah (cf. v. 37a</a:t>
            </a:r>
            <a:r>
              <a:rPr lang="en-US" sz="2600" dirty="0"/>
              <a:t>, 37b, 44, 45, 65)</a:t>
            </a:r>
          </a:p>
          <a:p>
            <a:pPr lvl="1"/>
            <a:r>
              <a:rPr lang="en-US" sz="2600" dirty="0" smtClean="0"/>
              <a:t>“</a:t>
            </a:r>
            <a:r>
              <a:rPr lang="en-US" sz="2600" dirty="0"/>
              <a:t>Believe in Jesus” (6:35), trusting and complying wholeheartedly with His will </a:t>
            </a:r>
            <a:r>
              <a:rPr lang="en-US" sz="2600" dirty="0" smtClean="0"/>
              <a:t>(cf. v. 40, 47)</a:t>
            </a:r>
            <a:endParaRPr lang="en-US" sz="2600" dirty="0"/>
          </a:p>
          <a:p>
            <a:pPr lvl="1"/>
            <a:r>
              <a:rPr lang="en-US" sz="2600" dirty="0" smtClean="0"/>
              <a:t>“</a:t>
            </a:r>
            <a:r>
              <a:rPr lang="en-US" sz="2600" dirty="0"/>
              <a:t>Feed on Jesus” (6:57</a:t>
            </a:r>
            <a:r>
              <a:rPr lang="en-US" sz="2600" dirty="0" smtClean="0"/>
              <a:t>), receiving </a:t>
            </a:r>
            <a:r>
              <a:rPr lang="en-US" sz="2600" dirty="0"/>
              <a:t>and </a:t>
            </a:r>
            <a:r>
              <a:rPr lang="en-US" sz="2600" dirty="0" smtClean="0"/>
              <a:t>accepting </a:t>
            </a:r>
            <a:r>
              <a:rPr lang="en-US" sz="2600" dirty="0"/>
              <a:t>His </a:t>
            </a:r>
            <a:r>
              <a:rPr lang="en-US" sz="2600" dirty="0" smtClean="0"/>
              <a:t>teaching, obeying His will, digesting the </a:t>
            </a:r>
            <a:r>
              <a:rPr lang="en-US" sz="2600" dirty="0"/>
              <a:t>message of God </a:t>
            </a:r>
            <a:endParaRPr lang="en-US" sz="2600" dirty="0" smtClean="0"/>
          </a:p>
          <a:p>
            <a:pPr lvl="2"/>
            <a:r>
              <a:rPr lang="en-US" sz="2300" dirty="0" smtClean="0"/>
              <a:t>Like </a:t>
            </a:r>
            <a:r>
              <a:rPr lang="en-US" sz="2300" dirty="0"/>
              <a:t>Ezekiel </a:t>
            </a:r>
            <a:r>
              <a:rPr lang="en-US" sz="2300" dirty="0" smtClean="0"/>
              <a:t>(2:4-3:3) </a:t>
            </a:r>
            <a:r>
              <a:rPr lang="en-US" sz="2300" dirty="0"/>
              <a:t>and John </a:t>
            </a:r>
            <a:r>
              <a:rPr lang="en-US" sz="2300" dirty="0" smtClean="0"/>
              <a:t>(Rev</a:t>
            </a:r>
            <a:r>
              <a:rPr lang="en-US" sz="2300" dirty="0"/>
              <a:t>. </a:t>
            </a:r>
            <a:r>
              <a:rPr lang="en-US" sz="2300" dirty="0" smtClean="0"/>
              <a:t>10:9-11) </a:t>
            </a:r>
            <a:r>
              <a:rPr lang="en-US" sz="2300" dirty="0"/>
              <a:t>= Feed on His Word!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Labor…for the food which endures to everlasting life” (6:27)</a:t>
            </a:r>
          </a:p>
          <a:p>
            <a:pPr lvl="1"/>
            <a:r>
              <a:rPr lang="en-US" dirty="0" smtClean="0"/>
              <a:t>Follow </a:t>
            </a:r>
            <a:r>
              <a:rPr lang="en-US" dirty="0"/>
              <a:t>the example of Jesus:  Don’t seek to do own will, but the will of God (6:38; </a:t>
            </a:r>
            <a:r>
              <a:rPr lang="en-US" dirty="0" smtClean="0"/>
              <a:t>Matt</a:t>
            </a:r>
            <a:r>
              <a:rPr lang="en-US" dirty="0"/>
              <a:t>. 7:21)</a:t>
            </a:r>
          </a:p>
        </p:txBody>
      </p:sp>
    </p:spTree>
    <p:extLst>
      <p:ext uri="{BB962C8B-B14F-4D97-AF65-F5344CB8AC3E}">
        <p14:creationId xmlns:p14="http://schemas.microsoft.com/office/powerpoint/2010/main" val="42865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85" y="1961805"/>
            <a:ext cx="8548551" cy="444534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Jesus</a:t>
            </a:r>
            <a:r>
              <a:rPr lang="en-US" sz="2600" dirty="0"/>
              <a:t>, “The Bread of Life,” Promises Me Bountiful Blessings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Shall never hunger” (6:35) = satisfied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Shall never thirst” (6:35)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I will by no means cast out” (6:37)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I will raise him up at the last day” (</a:t>
            </a:r>
            <a:r>
              <a:rPr lang="en-US" dirty="0" smtClean="0"/>
              <a:t>6:39, 40</a:t>
            </a:r>
            <a:r>
              <a:rPr lang="en-US" dirty="0"/>
              <a:t>, 44, 54)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Have everlasting life” (</a:t>
            </a:r>
            <a:r>
              <a:rPr lang="en-US" dirty="0" smtClean="0"/>
              <a:t>6:40</a:t>
            </a:r>
            <a:r>
              <a:rPr lang="en-US" dirty="0"/>
              <a:t>, 47, 54)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Not die” (6:50)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Live forever” (6:51)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Will live” (6:57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Abides in Me and I in him” (6:56)</a:t>
            </a:r>
          </a:p>
        </p:txBody>
      </p:sp>
    </p:spTree>
    <p:extLst>
      <p:ext uri="{BB962C8B-B14F-4D97-AF65-F5344CB8AC3E}">
        <p14:creationId xmlns:p14="http://schemas.microsoft.com/office/powerpoint/2010/main" val="23394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1415</TotalTime>
  <Words>552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Papyrus</vt:lpstr>
      <vt:lpstr>Office Theme</vt:lpstr>
      <vt:lpstr>PowerPoint Presentation</vt:lpstr>
      <vt:lpstr>The Setting (John 6:1-34)</vt:lpstr>
      <vt:lpstr>The Saying (6:35-58 + 6:60-69)</vt:lpstr>
      <vt:lpstr>The Significance</vt:lpstr>
      <vt:lpstr>The Significance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dcterms:created xsi:type="dcterms:W3CDTF">2017-02-24T02:11:57Z</dcterms:created>
  <dcterms:modified xsi:type="dcterms:W3CDTF">2017-02-26T13:44:51Z</dcterms:modified>
</cp:coreProperties>
</file>