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8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1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5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076" y="789709"/>
            <a:ext cx="8154786" cy="714895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60657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911242" cy="5212079"/>
          </a:xfrm>
        </p:spPr>
        <p:txBody>
          <a:bodyPr/>
          <a:lstStyle>
            <a:lvl1pPr marL="341313" indent="-341313">
              <a:spcBef>
                <a:spcPts val="500"/>
              </a:spcBef>
              <a:buFont typeface="+mj-lt"/>
              <a:buAutoNum type="romanUcPeriod"/>
              <a:defRPr sz="2400" b="1"/>
            </a:lvl1pPr>
            <a:lvl2pPr marL="690563" indent="-341313">
              <a:buFont typeface="+mj-lt"/>
              <a:buAutoNum type="alphaUcPeriod"/>
              <a:defRPr b="1"/>
            </a:lvl2pPr>
            <a:lvl3pPr marL="973138" indent="-282575">
              <a:buFont typeface="+mj-lt"/>
              <a:buAutoNum type="arabicPeriod"/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286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1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6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9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6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8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7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4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3596-6DA7-479C-A4D1-713A75167D90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8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613" y="5838737"/>
            <a:ext cx="816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Lesson </a:t>
            </a:r>
            <a:r>
              <a:rPr lang="en-US" sz="2800" b="1" u="sng" dirty="0" smtClean="0"/>
              <a:t>25</a:t>
            </a:r>
            <a:r>
              <a:rPr lang="en-US" sz="2800" b="1" dirty="0" smtClean="0"/>
              <a:t>:</a:t>
            </a:r>
            <a:endParaRPr lang="en-US" sz="2800" b="1" dirty="0" smtClean="0"/>
          </a:p>
          <a:p>
            <a:r>
              <a:rPr lang="en-US" sz="3200" b="1" dirty="0" smtClean="0"/>
              <a:t>Marriage, Divorce and Remarriage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4958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 smtClean="0"/>
              <a:t>Marriage, Divorce and Remarriage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7"/>
            </a:pPr>
            <a:r>
              <a:rPr lang="en-US" dirty="0"/>
              <a:t>It Is Critical to Understand the </a:t>
            </a:r>
            <a:r>
              <a:rPr lang="en-US" u="sng" dirty="0"/>
              <a:t>One Exception</a:t>
            </a:r>
            <a:r>
              <a:rPr lang="en-US" dirty="0"/>
              <a:t> in the Eyes of God (the Only View That Matters)!</a:t>
            </a:r>
            <a:endParaRPr lang="en-US" sz="2000" dirty="0"/>
          </a:p>
          <a:p>
            <a:pPr lvl="1">
              <a:buFont typeface="+mj-lt"/>
              <a:buAutoNum type="alphaUcPeriod" startAt="6"/>
            </a:pPr>
            <a:r>
              <a:rPr lang="en-US" dirty="0"/>
              <a:t>Jesus gave </a:t>
            </a:r>
            <a:r>
              <a:rPr lang="en-US" u="sng" dirty="0"/>
              <a:t>one and only one exception</a:t>
            </a:r>
            <a:r>
              <a:rPr lang="en-US" dirty="0"/>
              <a:t> to God’s original plan for a lifelong marriage (19:9).</a:t>
            </a:r>
            <a:endParaRPr lang="en-US" sz="2000" dirty="0"/>
          </a:p>
          <a:p>
            <a:pPr lvl="1">
              <a:buAutoNum type="alphaUcPeriod" startAt="6"/>
            </a:pPr>
            <a:r>
              <a:rPr lang="en-US" u="sng" dirty="0" smtClean="0"/>
              <a:t>Matthew </a:t>
            </a:r>
            <a:r>
              <a:rPr lang="en-US" u="sng" dirty="0"/>
              <a:t>19:9</a:t>
            </a:r>
            <a:r>
              <a:rPr lang="en-US" dirty="0"/>
              <a:t> stands as a central text in God’s authority on the subject of MDR.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0928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6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96" end="1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89" end="2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189" end="2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 smtClean="0"/>
              <a:t>Marriage, Divorce and Remarriage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8"/>
            </a:pPr>
            <a:r>
              <a:rPr lang="en-US" dirty="0"/>
              <a:t>Many False Doctrines on MDR Have Arisen, Which Must Be Answered from the Bible.</a:t>
            </a:r>
            <a:endParaRPr lang="en-US" sz="2000" dirty="0"/>
          </a:p>
          <a:p>
            <a:pPr lvl="1"/>
            <a:r>
              <a:rPr lang="en-US" dirty="0" smtClean="0"/>
              <a:t>Various teachings contrary to divine law have been advocated.</a:t>
            </a:r>
            <a:endParaRPr lang="en-US" sz="2000" dirty="0" smtClean="0"/>
          </a:p>
          <a:p>
            <a:pPr lvl="1"/>
            <a:r>
              <a:rPr lang="en-US" dirty="0" smtClean="0"/>
              <a:t>Matthew </a:t>
            </a:r>
            <a:r>
              <a:rPr lang="en-US" dirty="0"/>
              <a:t>19:9 is not amenable to Christians </a:t>
            </a:r>
            <a:r>
              <a:rPr lang="en-US" dirty="0" smtClean="0"/>
              <a:t>today.</a:t>
            </a:r>
          </a:p>
          <a:p>
            <a:pPr lvl="1"/>
            <a:r>
              <a:rPr lang="en-US" dirty="0"/>
              <a:t>Matthew 19:9 is amenable ONLY to </a:t>
            </a:r>
            <a:r>
              <a:rPr lang="en-US" dirty="0" smtClean="0"/>
              <a:t>Christians.</a:t>
            </a:r>
          </a:p>
          <a:p>
            <a:pPr lvl="1"/>
            <a:r>
              <a:rPr lang="en-US" dirty="0"/>
              <a:t>A spouse who commits fornication may be put away and marry </a:t>
            </a:r>
            <a:r>
              <a:rPr lang="en-US" dirty="0" smtClean="0"/>
              <a:t>again.</a:t>
            </a:r>
          </a:p>
          <a:p>
            <a:pPr lvl="1"/>
            <a:r>
              <a:rPr lang="en-US" dirty="0"/>
              <a:t>The desertion of an unbelieving spouse allows for </a:t>
            </a:r>
            <a:r>
              <a:rPr lang="en-US" dirty="0" smtClean="0"/>
              <a:t>remarriage.</a:t>
            </a:r>
          </a:p>
          <a:p>
            <a:pPr lvl="1"/>
            <a:r>
              <a:rPr lang="en-US" dirty="0"/>
              <a:t>Upon baptism, one may remain in their current marriage, regardless of any past marriages and </a:t>
            </a:r>
            <a:r>
              <a:rPr lang="en-US" dirty="0" smtClean="0"/>
              <a:t>divorces.</a:t>
            </a:r>
          </a:p>
        </p:txBody>
      </p:sp>
    </p:spTree>
    <p:extLst>
      <p:ext uri="{BB962C8B-B14F-4D97-AF65-F5344CB8AC3E}">
        <p14:creationId xmlns:p14="http://schemas.microsoft.com/office/powerpoint/2010/main" val="3850646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 smtClean="0"/>
              <a:t>Marriage, Divorce and Remarriage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9"/>
            </a:pPr>
            <a:r>
              <a:rPr lang="en-US" dirty="0"/>
              <a:t>Conclusion</a:t>
            </a:r>
            <a:endParaRPr lang="en-US" sz="2000" dirty="0"/>
          </a:p>
          <a:p>
            <a:pPr lvl="1"/>
            <a:r>
              <a:rPr lang="en-US" dirty="0"/>
              <a:t>Marriage is a sacred institution created by God.</a:t>
            </a:r>
            <a:endParaRPr lang="en-US" sz="2000" dirty="0"/>
          </a:p>
          <a:p>
            <a:pPr lvl="1"/>
            <a:r>
              <a:rPr lang="en-US" dirty="0" smtClean="0"/>
              <a:t>Divorce </a:t>
            </a:r>
            <a:r>
              <a:rPr lang="en-US" dirty="0"/>
              <a:t>was never a part of the original, eternal will of </a:t>
            </a:r>
            <a:r>
              <a:rPr lang="en-US" dirty="0" smtClean="0"/>
              <a:t>God.</a:t>
            </a:r>
            <a:endParaRPr lang="en-US" sz="2000" dirty="0"/>
          </a:p>
          <a:p>
            <a:pPr lvl="1"/>
            <a:r>
              <a:rPr lang="en-US" dirty="0" smtClean="0"/>
              <a:t>Remarriage </a:t>
            </a:r>
            <a:r>
              <a:rPr lang="en-US" dirty="0"/>
              <a:t>is severely limited by God.</a:t>
            </a:r>
            <a:endParaRPr lang="en-US" sz="2000" dirty="0"/>
          </a:p>
          <a:p>
            <a:pPr lvl="1"/>
            <a:r>
              <a:rPr lang="en-US" dirty="0" smtClean="0"/>
              <a:t>Marriage</a:t>
            </a:r>
            <a:r>
              <a:rPr lang="en-US" dirty="0"/>
              <a:t>, divorce and remarriage is not some “side issue” that doesn’t really matter.</a:t>
            </a:r>
            <a:endParaRPr lang="en-US" sz="2000" dirty="0"/>
          </a:p>
          <a:p>
            <a:pPr lvl="1"/>
            <a:r>
              <a:rPr lang="en-US" dirty="0" smtClean="0"/>
              <a:t>God’s </a:t>
            </a:r>
            <a:r>
              <a:rPr lang="en-US" dirty="0"/>
              <a:t>marriage laws are admittedly strict and rightfully so!</a:t>
            </a:r>
            <a:endParaRPr lang="en-US" sz="2000" dirty="0"/>
          </a:p>
          <a:p>
            <a:pPr lvl="1"/>
            <a:r>
              <a:rPr lang="en-US" dirty="0" smtClean="0"/>
              <a:t>Understanding </a:t>
            </a:r>
            <a:r>
              <a:rPr lang="en-US" dirty="0"/>
              <a:t>the divine basis for marriage can help us understand God’s </a:t>
            </a:r>
            <a:r>
              <a:rPr lang="en-US" dirty="0" smtClean="0"/>
              <a:t>strictness.</a:t>
            </a:r>
            <a:endParaRPr lang="en-US" dirty="0"/>
          </a:p>
          <a:p>
            <a:pPr lvl="1"/>
            <a:r>
              <a:rPr lang="en-US" dirty="0" smtClean="0"/>
              <a:t>Marriage</a:t>
            </a:r>
            <a:r>
              <a:rPr lang="en-US" dirty="0"/>
              <a:t>, as designed by God, is a sacred institution and a divine blessing to enjoy!</a:t>
            </a:r>
            <a:endParaRPr lang="en-US" sz="2000" dirty="0"/>
          </a:p>
          <a:p>
            <a:pPr lvl="1"/>
            <a:r>
              <a:rPr lang="en-US" dirty="0"/>
              <a:t>Let us respect God’s design for it, study God’s design for it, follow God’s design for it and teach God’s design for it!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7516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 smtClean="0"/>
              <a:t>Marriage, Divorce and Remarriage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Having a Biblical Understanding of This Subject (MDR) Is of Critical Importance!</a:t>
            </a:r>
            <a:endParaRPr lang="en-US" sz="2000" dirty="0"/>
          </a:p>
          <a:p>
            <a:pPr lvl="1"/>
            <a:r>
              <a:rPr lang="en-US" dirty="0"/>
              <a:t>First of all, it is a matter of eternal significance!</a:t>
            </a:r>
            <a:endParaRPr lang="en-US" sz="2000" dirty="0"/>
          </a:p>
          <a:p>
            <a:pPr lvl="1"/>
            <a:r>
              <a:rPr lang="en-US" dirty="0" smtClean="0"/>
              <a:t>This </a:t>
            </a:r>
            <a:r>
              <a:rPr lang="en-US" dirty="0"/>
              <a:t>matter has a national significance!</a:t>
            </a:r>
            <a:endParaRPr lang="en-US" sz="2000" dirty="0"/>
          </a:p>
          <a:p>
            <a:pPr lvl="1"/>
            <a:r>
              <a:rPr lang="en-US" dirty="0" smtClean="0"/>
              <a:t>This </a:t>
            </a:r>
            <a:r>
              <a:rPr lang="en-US" dirty="0"/>
              <a:t>matter has a church significance!</a:t>
            </a:r>
            <a:endParaRPr lang="en-US" sz="2000" dirty="0"/>
          </a:p>
          <a:p>
            <a:pPr lvl="1"/>
            <a:r>
              <a:rPr lang="en-US" dirty="0" smtClean="0"/>
              <a:t>This </a:t>
            </a:r>
            <a:r>
              <a:rPr lang="en-US" dirty="0"/>
              <a:t>matter has a Biblical significance!</a:t>
            </a:r>
            <a:endParaRPr lang="en-US" sz="2000" dirty="0"/>
          </a:p>
          <a:p>
            <a:pPr lvl="1"/>
            <a:r>
              <a:rPr lang="en-US" dirty="0" smtClean="0"/>
              <a:t>This </a:t>
            </a:r>
            <a:r>
              <a:rPr lang="en-US" dirty="0"/>
              <a:t>is not an insignificant subject!  We need to know and follow God’s truth on it!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833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 smtClean="0"/>
              <a:t>Marriage, Divorce and Remarriage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2"/>
            </a:pPr>
            <a:r>
              <a:rPr lang="en-US" dirty="0"/>
              <a:t>Studying Marriage, Divorce and Remarriage Must Be Entered with the Proper </a:t>
            </a:r>
            <a:r>
              <a:rPr lang="en-US" u="sng" dirty="0"/>
              <a:t>Attitude</a:t>
            </a:r>
            <a:r>
              <a:rPr lang="en-US" dirty="0"/>
              <a:t>!</a:t>
            </a:r>
            <a:endParaRPr lang="en-US" sz="2000" dirty="0"/>
          </a:p>
          <a:p>
            <a:pPr lvl="1"/>
            <a:r>
              <a:rPr lang="en-US" dirty="0"/>
              <a:t>Studying and teaching this subject is a very sensitive matter!</a:t>
            </a:r>
            <a:endParaRPr lang="en-US" sz="2000" dirty="0"/>
          </a:p>
          <a:p>
            <a:pPr lvl="1"/>
            <a:r>
              <a:rPr lang="en-US" dirty="0" smtClean="0"/>
              <a:t>Proper </a:t>
            </a:r>
            <a:r>
              <a:rPr lang="en-US" dirty="0"/>
              <a:t>study must include a proper attitude toward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marriage</a:t>
            </a:r>
            <a:r>
              <a:rPr lang="en-US" dirty="0" smtClean="0"/>
              <a:t> </a:t>
            </a:r>
            <a:r>
              <a:rPr lang="en-US" dirty="0"/>
              <a:t>itself!</a:t>
            </a:r>
            <a:endParaRPr lang="en-US" sz="2000" dirty="0"/>
          </a:p>
          <a:p>
            <a:pPr lvl="1"/>
            <a:r>
              <a:rPr lang="en-US" dirty="0" smtClean="0"/>
              <a:t>Proper </a:t>
            </a:r>
            <a:r>
              <a:rPr lang="en-US" dirty="0"/>
              <a:t>study must include a proper attitude toward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God Himself</a:t>
            </a:r>
            <a:r>
              <a:rPr lang="en-US" dirty="0" smtClean="0"/>
              <a:t>!</a:t>
            </a:r>
            <a:endParaRPr lang="en-US" sz="2000" dirty="0"/>
          </a:p>
          <a:p>
            <a:pPr lvl="1"/>
            <a:r>
              <a:rPr lang="en-US" dirty="0" smtClean="0"/>
              <a:t>Proper </a:t>
            </a:r>
            <a:r>
              <a:rPr lang="en-US" dirty="0"/>
              <a:t>study must include a proper attitude toward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God’s Word</a:t>
            </a:r>
            <a:r>
              <a:rPr lang="en-US" dirty="0" smtClean="0"/>
              <a:t>!</a:t>
            </a:r>
            <a:endParaRPr lang="en-US" sz="2000" dirty="0"/>
          </a:p>
          <a:p>
            <a:pPr lvl="1"/>
            <a:r>
              <a:rPr lang="en-US" dirty="0" smtClean="0"/>
              <a:t>Proper </a:t>
            </a:r>
            <a:r>
              <a:rPr lang="en-US" dirty="0"/>
              <a:t>study must include a proper attitude toward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one another</a:t>
            </a:r>
            <a:r>
              <a:rPr lang="en-US" dirty="0" smtClean="0"/>
              <a:t>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4114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 smtClean="0"/>
              <a:t>Marriage, Divorce and Remarriage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3"/>
            </a:pPr>
            <a:r>
              <a:rPr lang="en-US" dirty="0"/>
              <a:t>Studying Marriage, Divorce and Remarriage Must Be Entered with the Proper </a:t>
            </a:r>
            <a:r>
              <a:rPr lang="en-US" u="sng" dirty="0"/>
              <a:t>Authority</a:t>
            </a:r>
            <a:r>
              <a:rPr lang="en-US" dirty="0"/>
              <a:t>!</a:t>
            </a:r>
            <a:endParaRPr lang="en-US" sz="2000" dirty="0"/>
          </a:p>
          <a:p>
            <a:pPr lvl="1"/>
            <a:r>
              <a:rPr lang="en-US" dirty="0"/>
              <a:t>When it comes to the subject of MDR, which standard shall we use? </a:t>
            </a:r>
            <a:endParaRPr lang="en-US" sz="2000" dirty="0"/>
          </a:p>
          <a:p>
            <a:pPr lvl="1"/>
            <a:r>
              <a:rPr lang="en-US" dirty="0"/>
              <a:t>Proper Authority Option #1: Fickle Emotions</a:t>
            </a:r>
            <a:endParaRPr lang="en-US" sz="2000" dirty="0"/>
          </a:p>
          <a:p>
            <a:pPr lvl="1"/>
            <a:r>
              <a:rPr lang="en-US" dirty="0" smtClean="0"/>
              <a:t>Proper </a:t>
            </a:r>
            <a:r>
              <a:rPr lang="en-US" dirty="0"/>
              <a:t>Authority Option #2: Family Situations</a:t>
            </a:r>
            <a:endParaRPr lang="en-US" sz="2000" dirty="0"/>
          </a:p>
          <a:p>
            <a:pPr lvl="1"/>
            <a:r>
              <a:rPr lang="en-US" dirty="0" smtClean="0"/>
              <a:t>Proper </a:t>
            </a:r>
            <a:r>
              <a:rPr lang="en-US" dirty="0"/>
              <a:t>Authority Option #3: Fellow Brethren</a:t>
            </a:r>
            <a:endParaRPr lang="en-US" sz="2000" dirty="0"/>
          </a:p>
          <a:p>
            <a:pPr lvl="1"/>
            <a:r>
              <a:rPr lang="en-US" dirty="0" smtClean="0"/>
              <a:t>Proper </a:t>
            </a:r>
            <a:r>
              <a:rPr lang="en-US" dirty="0"/>
              <a:t>Authority Option #4: Flawless Word of </a:t>
            </a:r>
            <a:r>
              <a:rPr lang="en-US" dirty="0" smtClean="0"/>
              <a:t>God</a:t>
            </a:r>
          </a:p>
          <a:p>
            <a:pPr lvl="1"/>
            <a:r>
              <a:rPr lang="en-US" dirty="0"/>
              <a:t>When God’s authority is rejected, then anything and everything becomes acceptable.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014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 smtClean="0"/>
              <a:t>Marriage, Divorce and Remarriage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4"/>
            </a:pPr>
            <a:r>
              <a:rPr lang="en-US" dirty="0"/>
              <a:t>It Is Critical to Understand </a:t>
            </a:r>
            <a:r>
              <a:rPr lang="en-US" u="sng" dirty="0"/>
              <a:t>Marriage</a:t>
            </a:r>
            <a:r>
              <a:rPr lang="en-US" dirty="0"/>
              <a:t> in the Eyes of God (the Only View That Matters)!</a:t>
            </a:r>
            <a:endParaRPr lang="en-US" sz="2000" dirty="0"/>
          </a:p>
          <a:p>
            <a:pPr lvl="1"/>
            <a:r>
              <a:rPr lang="en-US" dirty="0"/>
              <a:t>God gave the </a:t>
            </a:r>
            <a:r>
              <a:rPr lang="en-US" u="sng" dirty="0"/>
              <a:t>plan</a:t>
            </a:r>
            <a:r>
              <a:rPr lang="en-US" dirty="0"/>
              <a:t> for marriage (the only plan that matters)!</a:t>
            </a:r>
            <a:endParaRPr lang="en-US" sz="2000" dirty="0"/>
          </a:p>
          <a:p>
            <a:pPr lvl="1"/>
            <a:r>
              <a:rPr lang="en-US" dirty="0" smtClean="0"/>
              <a:t>God </a:t>
            </a:r>
            <a:r>
              <a:rPr lang="en-US" dirty="0"/>
              <a:t>gave the </a:t>
            </a:r>
            <a:r>
              <a:rPr lang="en-US" u="sng" dirty="0"/>
              <a:t>participants</a:t>
            </a:r>
            <a:r>
              <a:rPr lang="en-US" dirty="0"/>
              <a:t> for marriage.</a:t>
            </a:r>
            <a:endParaRPr lang="en-US" sz="2000" dirty="0"/>
          </a:p>
          <a:p>
            <a:pPr lvl="1"/>
            <a:r>
              <a:rPr lang="en-US" dirty="0" smtClean="0"/>
              <a:t>God </a:t>
            </a:r>
            <a:r>
              <a:rPr lang="en-US" dirty="0"/>
              <a:t>gave the </a:t>
            </a:r>
            <a:r>
              <a:rPr lang="en-US" u="sng" dirty="0"/>
              <a:t>priority</a:t>
            </a:r>
            <a:r>
              <a:rPr lang="en-US" dirty="0"/>
              <a:t> for marriage.</a:t>
            </a:r>
            <a:endParaRPr lang="en-US" sz="2000" dirty="0"/>
          </a:p>
          <a:p>
            <a:pPr lvl="1"/>
            <a:r>
              <a:rPr lang="en-US" dirty="0" smtClean="0"/>
              <a:t>God </a:t>
            </a:r>
            <a:r>
              <a:rPr lang="en-US" dirty="0"/>
              <a:t>gave the provisos for marriage.</a:t>
            </a:r>
            <a:endParaRPr lang="en-US" sz="2000" dirty="0"/>
          </a:p>
          <a:p>
            <a:pPr lvl="1"/>
            <a:r>
              <a:rPr lang="en-US" dirty="0" smtClean="0"/>
              <a:t>God </a:t>
            </a:r>
            <a:r>
              <a:rPr lang="en-US" dirty="0"/>
              <a:t>gave </a:t>
            </a:r>
            <a:r>
              <a:rPr lang="en-US" u="sng" dirty="0"/>
              <a:t>purpose</a:t>
            </a:r>
            <a:r>
              <a:rPr lang="en-US" dirty="0"/>
              <a:t> to </a:t>
            </a:r>
            <a:r>
              <a:rPr lang="en-US" dirty="0" smtClean="0"/>
              <a:t>marriage.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gave </a:t>
            </a:r>
            <a:r>
              <a:rPr lang="en-US" u="sng" dirty="0"/>
              <a:t>permanence</a:t>
            </a:r>
            <a:r>
              <a:rPr lang="en-US" dirty="0"/>
              <a:t> to marriage.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182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 smtClean="0"/>
              <a:t>Marriage, Divorce and Remarriage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5"/>
            </a:pPr>
            <a:r>
              <a:rPr lang="en-US" dirty="0"/>
              <a:t>It Is Critical to Understand </a:t>
            </a:r>
            <a:r>
              <a:rPr lang="en-US" u="sng" dirty="0"/>
              <a:t>Divorce</a:t>
            </a:r>
            <a:r>
              <a:rPr lang="en-US" dirty="0"/>
              <a:t> in the Eyes of God (the Only View That Matters)!</a:t>
            </a:r>
            <a:endParaRPr lang="en-US" sz="2000" dirty="0"/>
          </a:p>
          <a:p>
            <a:pPr lvl="1"/>
            <a:r>
              <a:rPr lang="en-US" dirty="0"/>
              <a:t>Understanding how seriously God views marriage </a:t>
            </a:r>
            <a:r>
              <a:rPr lang="en-US" dirty="0" smtClean="0"/>
              <a:t>lays </a:t>
            </a:r>
            <a:r>
              <a:rPr lang="en-US" dirty="0"/>
              <a:t>the groundwork for how seriously one can expect God to view the matter of divorce.</a:t>
            </a:r>
            <a:endParaRPr lang="en-US" sz="2000" dirty="0"/>
          </a:p>
          <a:p>
            <a:pPr lvl="1"/>
            <a:r>
              <a:rPr lang="en-US" dirty="0"/>
              <a:t>Man’s view of divorce is very different from God’s view of divorce.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New Testament Greek word for divorce is </a:t>
            </a:r>
            <a:r>
              <a:rPr lang="en-US" i="1" dirty="0" err="1"/>
              <a:t>apoluo</a:t>
            </a:r>
            <a:r>
              <a:rPr lang="en-US" i="1" dirty="0"/>
              <a:t>.</a:t>
            </a:r>
            <a:r>
              <a:rPr lang="en-US" dirty="0"/>
              <a:t>  </a:t>
            </a:r>
            <a:endParaRPr lang="en-US" sz="2000" dirty="0"/>
          </a:p>
          <a:p>
            <a:pPr lvl="1"/>
            <a:r>
              <a:rPr lang="en-US" dirty="0" smtClean="0"/>
              <a:t>Marriage </a:t>
            </a:r>
            <a:r>
              <a:rPr lang="en-US" dirty="0"/>
              <a:t>involves a contract/covenant between three parties: </a:t>
            </a:r>
            <a:r>
              <a:rPr lang="en-US" u="sng" dirty="0"/>
              <a:t>man, woman, God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 smtClean="0"/>
              <a:t>God’s </a:t>
            </a:r>
            <a:r>
              <a:rPr lang="en-US" dirty="0"/>
              <a:t>plan for marriage (from the beginning) </a:t>
            </a:r>
            <a:r>
              <a:rPr lang="en-US" u="sng" dirty="0"/>
              <a:t>never</a:t>
            </a:r>
            <a:r>
              <a:rPr lang="en-US" dirty="0"/>
              <a:t> included or intended divorce at all.</a:t>
            </a:r>
            <a:endParaRPr lang="en-US" sz="2000" dirty="0"/>
          </a:p>
          <a:p>
            <a:pPr lvl="1"/>
            <a:r>
              <a:rPr lang="en-US" dirty="0" smtClean="0"/>
              <a:t>God’s </a:t>
            </a:r>
            <a:r>
              <a:rPr lang="en-US" dirty="0"/>
              <a:t>marriage laws are </a:t>
            </a:r>
            <a:r>
              <a:rPr lang="en-US" u="sng" dirty="0"/>
              <a:t>not</a:t>
            </a:r>
            <a:r>
              <a:rPr lang="en-US" dirty="0"/>
              <a:t> bound, loosed or altered by what man approves or legislates.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3855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 smtClean="0"/>
              <a:t>Marriage, Divorce and Remarriage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6"/>
            </a:pPr>
            <a:r>
              <a:rPr lang="en-US" dirty="0"/>
              <a:t>It Is Critical to Understand </a:t>
            </a:r>
            <a:r>
              <a:rPr lang="en-US" u="sng" dirty="0"/>
              <a:t>Remarriage</a:t>
            </a:r>
            <a:r>
              <a:rPr lang="en-US" dirty="0"/>
              <a:t> in the Eyes of God (and Key Terms Associated with It).</a:t>
            </a:r>
            <a:endParaRPr lang="en-US" sz="2000" dirty="0"/>
          </a:p>
          <a:p>
            <a:pPr lvl="1"/>
            <a:r>
              <a:rPr lang="en-US" dirty="0"/>
              <a:t>Having an understanding of how seriously God views marriage and how severely God views divorce should assist a Bible student in understanding how God views remarriage.</a:t>
            </a:r>
            <a:endParaRPr lang="en-US" sz="2000" dirty="0"/>
          </a:p>
          <a:p>
            <a:pPr lvl="1"/>
            <a:r>
              <a:rPr lang="en-US" dirty="0" smtClean="0"/>
              <a:t>God’s </a:t>
            </a:r>
            <a:r>
              <a:rPr lang="en-US" dirty="0"/>
              <a:t>general rule regarding marriage, divorce and remarriage is vital to understand. </a:t>
            </a:r>
            <a:endParaRPr lang="en-US" sz="2000" dirty="0"/>
          </a:p>
          <a:p>
            <a:pPr lvl="1"/>
            <a:r>
              <a:rPr lang="en-US" dirty="0" smtClean="0"/>
              <a:t>Besides </a:t>
            </a:r>
            <a:r>
              <a:rPr lang="en-US" dirty="0"/>
              <a:t>the death of a spouse (1 Cor. 7:39; Rom. 7:2-3), God allows only one exception to His general rule for marriage, divorce and remarriage (Matt. 19:9; 5:31-32).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3736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 smtClean="0"/>
              <a:t>Marriage, Divorce and Remarriage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6"/>
            </a:pPr>
            <a:r>
              <a:rPr lang="en-US" dirty="0"/>
              <a:t>It Is Critical to Understand </a:t>
            </a:r>
            <a:r>
              <a:rPr lang="en-US" u="sng" dirty="0"/>
              <a:t>Remarriage</a:t>
            </a:r>
            <a:r>
              <a:rPr lang="en-US" dirty="0"/>
              <a:t> in the Eyes of God (and Key Terms Associated with It).</a:t>
            </a:r>
            <a:endParaRPr lang="en-US" sz="2000" dirty="0"/>
          </a:p>
          <a:p>
            <a:pPr lvl="1">
              <a:buFont typeface="+mj-lt"/>
              <a:buAutoNum type="alphaUcPeriod" startAt="4"/>
            </a:pPr>
            <a:r>
              <a:rPr lang="en-US" dirty="0"/>
              <a:t>In a study of MDR, it is crucial to understand the term “</a:t>
            </a:r>
            <a:r>
              <a:rPr lang="en-US" u="sng" dirty="0"/>
              <a:t>fornication</a:t>
            </a:r>
            <a:r>
              <a:rPr lang="en-US" dirty="0"/>
              <a:t>” as God uses it.</a:t>
            </a:r>
            <a:endParaRPr lang="en-US" sz="2000" dirty="0"/>
          </a:p>
          <a:p>
            <a:pPr lvl="1">
              <a:buAutoNum type="alphaUcPeriod" startAt="4"/>
            </a:pPr>
            <a:r>
              <a:rPr lang="en-US" dirty="0" smtClean="0"/>
              <a:t>In </a:t>
            </a:r>
            <a:r>
              <a:rPr lang="en-US" dirty="0"/>
              <a:t>a study of MDR, it is crucial to understand the term “</a:t>
            </a:r>
            <a:r>
              <a:rPr lang="en-US" u="sng" dirty="0"/>
              <a:t>adultery</a:t>
            </a:r>
            <a:r>
              <a:rPr lang="en-US" dirty="0"/>
              <a:t>” as God uses it.</a:t>
            </a:r>
            <a:endParaRPr lang="en-US" sz="2000" dirty="0"/>
          </a:p>
          <a:p>
            <a:pPr lvl="1">
              <a:buAutoNum type="alphaUcPeriod" startAt="4"/>
            </a:pPr>
            <a:r>
              <a:rPr lang="en-US" dirty="0" smtClean="0"/>
              <a:t>In </a:t>
            </a:r>
            <a:r>
              <a:rPr lang="en-US" dirty="0"/>
              <a:t>a study of MDR, it is crucial to understand the term “</a:t>
            </a:r>
            <a:r>
              <a:rPr lang="en-US" u="sng" dirty="0"/>
              <a:t>repentance</a:t>
            </a:r>
            <a:r>
              <a:rPr lang="en-US" dirty="0"/>
              <a:t>” as God uses it. </a:t>
            </a:r>
            <a:endParaRPr lang="en-US" sz="2000" dirty="0"/>
          </a:p>
          <a:p>
            <a:pPr lvl="1">
              <a:buAutoNum type="alphaUcPeriod" startAt="4"/>
            </a:pPr>
            <a:r>
              <a:rPr lang="en-US" dirty="0" smtClean="0"/>
              <a:t>In </a:t>
            </a:r>
            <a:r>
              <a:rPr lang="en-US" dirty="0"/>
              <a:t>a study of MDR, it is crucial to understand and accept God’s view and God’s laws.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1166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5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95" end="1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81" end="2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181" end="2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64" end="3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264" end="3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50" end="4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charRg st="350" end="4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 smtClean="0"/>
              <a:t>Marriage, Divorce and Remarriage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7"/>
            </a:pPr>
            <a:r>
              <a:rPr lang="en-US" dirty="0"/>
              <a:t>It Is Critical to Understand the </a:t>
            </a:r>
            <a:r>
              <a:rPr lang="en-US" u="sng" dirty="0"/>
              <a:t>One Exception</a:t>
            </a:r>
            <a:r>
              <a:rPr lang="en-US" dirty="0"/>
              <a:t> in the Eyes of God (the Only View That Matters)!</a:t>
            </a:r>
            <a:endParaRPr lang="en-US" sz="2000" dirty="0"/>
          </a:p>
          <a:p>
            <a:pPr lvl="1"/>
            <a:r>
              <a:rPr lang="en-US" dirty="0"/>
              <a:t>In the beginning, God created man, God created woman and God created marriage.</a:t>
            </a:r>
            <a:endParaRPr lang="en-US" sz="2000" dirty="0"/>
          </a:p>
          <a:p>
            <a:pPr lvl="1"/>
            <a:r>
              <a:rPr lang="en-US" dirty="0" smtClean="0"/>
              <a:t>Consider </a:t>
            </a:r>
            <a:r>
              <a:rPr lang="en-US" dirty="0"/>
              <a:t>the parallel passages of Matthew 19:9 and their unique emphases.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Pharisees’ question gives insight into the teaching and practice of that day (19:3).</a:t>
            </a:r>
            <a:endParaRPr lang="en-US" sz="2000" dirty="0"/>
          </a:p>
          <a:p>
            <a:pPr lvl="1"/>
            <a:r>
              <a:rPr lang="en-US" dirty="0" smtClean="0"/>
              <a:t>Jesus</a:t>
            </a:r>
            <a:r>
              <a:rPr lang="en-US" dirty="0"/>
              <a:t>’ response to the Pharisees was a </a:t>
            </a:r>
            <a:r>
              <a:rPr lang="en-US" u="sng" dirty="0"/>
              <a:t>restoration of the original plan of God</a:t>
            </a:r>
            <a:r>
              <a:rPr lang="en-US" dirty="0"/>
              <a:t> (19:4-6</a:t>
            </a:r>
            <a:r>
              <a:rPr lang="en-US" dirty="0" smtClean="0"/>
              <a:t>).</a:t>
            </a:r>
          </a:p>
          <a:p>
            <a:pPr lvl="1"/>
            <a:r>
              <a:rPr lang="en-US" dirty="0"/>
              <a:t>The Pharisees mistakenly thought they had Jesus cornered and in conflict with Moses (19:7-8).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5643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1125</TotalTime>
  <Words>966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Marriage, Divorce and Remarriage</vt:lpstr>
      <vt:lpstr>Marriage, Divorce and Remarriage</vt:lpstr>
      <vt:lpstr>Marriage, Divorce and Remarriage</vt:lpstr>
      <vt:lpstr>Marriage, Divorce and Remarriage</vt:lpstr>
      <vt:lpstr>Marriage, Divorce and Remarriage</vt:lpstr>
      <vt:lpstr>Marriage, Divorce and Remarriage</vt:lpstr>
      <vt:lpstr>Marriage, Divorce and Remarriage</vt:lpstr>
      <vt:lpstr>Marriage, Divorce and Remarriage</vt:lpstr>
      <vt:lpstr>Marriage, Divorce and Remarriage</vt:lpstr>
      <vt:lpstr>Marriage, Divorce and Remarriage</vt:lpstr>
      <vt:lpstr>Marriage, Divorce and Remarriage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132</cp:revision>
  <dcterms:created xsi:type="dcterms:W3CDTF">2017-01-01T19:17:35Z</dcterms:created>
  <dcterms:modified xsi:type="dcterms:W3CDTF">2017-12-03T20:43:14Z</dcterms:modified>
</cp:coreProperties>
</file>