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584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17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54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076" y="789709"/>
            <a:ext cx="8154786" cy="71489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060657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911242" cy="5212079"/>
          </a:xfrm>
        </p:spPr>
        <p:txBody>
          <a:bodyPr/>
          <a:lstStyle>
            <a:lvl1pPr marL="341313" indent="-341313">
              <a:spcBef>
                <a:spcPts val="500"/>
              </a:spcBef>
              <a:buFont typeface="+mj-lt"/>
              <a:buAutoNum type="romanUcPeriod"/>
              <a:defRPr sz="2400" b="1"/>
            </a:lvl1pPr>
            <a:lvl2pPr marL="690563" indent="-341313">
              <a:buFont typeface="+mj-lt"/>
              <a:buAutoNum type="alphaUcPeriod"/>
              <a:defRPr b="1"/>
            </a:lvl2pPr>
            <a:lvl3pPr marL="973138" indent="-282575">
              <a:buFont typeface="+mj-lt"/>
              <a:buAutoNum type="arabicPeriod"/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286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62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9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868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8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4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43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33596-6DA7-479C-A4D1-713A75167D90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DAC4-4195-470F-A116-4E0B74F99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82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613" y="5838737"/>
            <a:ext cx="8162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/>
              <a:t>Lesson 21</a:t>
            </a:r>
            <a:r>
              <a:rPr lang="en-US" sz="2800" b="1" dirty="0" smtClean="0"/>
              <a:t>:</a:t>
            </a:r>
          </a:p>
          <a:p>
            <a:r>
              <a:rPr lang="en-US" sz="3200" b="1" dirty="0"/>
              <a:t>The Danger and Reality of Apostasy</a:t>
            </a:r>
          </a:p>
        </p:txBody>
      </p:sp>
    </p:spTree>
    <p:extLst>
      <p:ext uri="{BB962C8B-B14F-4D97-AF65-F5344CB8AC3E}">
        <p14:creationId xmlns:p14="http://schemas.microsoft.com/office/powerpoint/2010/main" val="324958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9"/>
            </a:pPr>
            <a:r>
              <a:rPr lang="en-US" dirty="0"/>
              <a:t>The Bible Lovingly Details How One Who Has Fallen Away </a:t>
            </a:r>
            <a:r>
              <a:rPr lang="en-US" u="sng" dirty="0"/>
              <a:t>Can Return and Be Saved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One who has fallen away has wandered from God, rejected God’s ways, turned to his own way and is subject to the eternal punishment of God’s justice.</a:t>
            </a:r>
            <a:endParaRPr lang="en-US" sz="2000" dirty="0"/>
          </a:p>
          <a:p>
            <a:pPr lvl="1"/>
            <a:r>
              <a:rPr lang="en-US" dirty="0" smtClean="0"/>
              <a:t>Yet</a:t>
            </a:r>
            <a:r>
              <a:rPr lang="en-US" dirty="0"/>
              <a:t>, God’s love still longs for His wayward child to return to Him and be saved.  What an amazing love!</a:t>
            </a:r>
            <a:endParaRPr lang="en-US" sz="2000" dirty="0"/>
          </a:p>
          <a:p>
            <a:pPr lvl="1"/>
            <a:r>
              <a:rPr lang="en-US" dirty="0" smtClean="0"/>
              <a:t>As </a:t>
            </a:r>
            <a:r>
              <a:rPr lang="en-US" dirty="0"/>
              <a:t>God has conditions (a law of pardon) for alien sinner’s to be saved, God has </a:t>
            </a:r>
            <a:r>
              <a:rPr lang="en-US" u="sng" dirty="0"/>
              <a:t>conditions</a:t>
            </a:r>
            <a:r>
              <a:rPr lang="en-US" dirty="0"/>
              <a:t> (a second law of pardon) for those who have fallen away to be saved.  God wants to pardon His lost children, but there are conditions </a:t>
            </a:r>
            <a:r>
              <a:rPr lang="en-US" dirty="0" smtClean="0"/>
              <a:t>(</a:t>
            </a:r>
            <a:r>
              <a:rPr lang="en-US" dirty="0"/>
              <a:t>Acts 8:22)!</a:t>
            </a:r>
            <a:endParaRPr lang="en-US" sz="2000" dirty="0"/>
          </a:p>
          <a:p>
            <a:pPr lvl="2"/>
            <a:r>
              <a:rPr lang="en-US" sz="2400" dirty="0"/>
              <a:t>First, a wayward Christian must </a:t>
            </a:r>
            <a:r>
              <a:rPr lang="en-US" sz="2400" u="sng" dirty="0"/>
              <a:t>REPENT</a:t>
            </a:r>
            <a:r>
              <a:rPr lang="en-US" sz="2400" dirty="0"/>
              <a:t>!</a:t>
            </a:r>
            <a:endParaRPr lang="en-US" dirty="0"/>
          </a:p>
          <a:p>
            <a:pPr lvl="2"/>
            <a:r>
              <a:rPr lang="en-US" sz="2400" dirty="0" smtClean="0"/>
              <a:t>Second</a:t>
            </a:r>
            <a:r>
              <a:rPr lang="en-US" sz="2400" dirty="0"/>
              <a:t>, a wayward Christian must </a:t>
            </a:r>
            <a:r>
              <a:rPr lang="en-US" sz="2400" u="sng" dirty="0"/>
              <a:t>PRAY</a:t>
            </a:r>
            <a:r>
              <a:rPr lang="en-US" sz="2400" dirty="0"/>
              <a:t>!</a:t>
            </a:r>
            <a:endParaRPr lang="en-US" dirty="0"/>
          </a:p>
          <a:p>
            <a:pPr lvl="2"/>
            <a:r>
              <a:rPr lang="en-US" sz="2400" dirty="0" smtClean="0"/>
              <a:t>Third</a:t>
            </a:r>
            <a:r>
              <a:rPr lang="en-US" sz="2400" dirty="0"/>
              <a:t>, a wayward Christian must </a:t>
            </a:r>
            <a:r>
              <a:rPr lang="en-US" sz="2400" u="sng" dirty="0"/>
              <a:t>CONFESS</a:t>
            </a:r>
            <a:r>
              <a:rPr lang="en-US" sz="2400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30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10"/>
            </a:pPr>
            <a:r>
              <a:rPr lang="en-US" dirty="0"/>
              <a:t>The Bible Unmistakably Portrays Falling Away As a Danger for </a:t>
            </a:r>
            <a:r>
              <a:rPr lang="en-US" u="sng" dirty="0"/>
              <a:t>Every Christian to Avoid</a:t>
            </a:r>
            <a:r>
              <a:rPr lang="en-US" dirty="0"/>
              <a:t>!</a:t>
            </a:r>
            <a:endParaRPr lang="en-US" sz="2000" dirty="0"/>
          </a:p>
          <a:p>
            <a:pPr lvl="1"/>
            <a:r>
              <a:rPr lang="en-US" dirty="0"/>
              <a:t>God wants us to make sure that we “take heed lest [we] fall” (1 Cor. 10:12).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wants us to “be even more diligent to make [our] call and election sure” (2 Pet. 1:10).</a:t>
            </a:r>
            <a:endParaRPr lang="en-US" sz="2000" dirty="0"/>
          </a:p>
          <a:p>
            <a:pPr lvl="1"/>
            <a:r>
              <a:rPr lang="en-US" dirty="0" smtClean="0"/>
              <a:t>God </a:t>
            </a:r>
            <a:r>
              <a:rPr lang="en-US" dirty="0"/>
              <a:t>wants us to make sure our names are in the Book of Life (Luke 10:20).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922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romanUcPeriod" startAt="11"/>
            </a:pPr>
            <a:r>
              <a:rPr lang="en-US" dirty="0"/>
              <a:t>Conclusion</a:t>
            </a:r>
            <a:endParaRPr lang="en-US" sz="2000" dirty="0"/>
          </a:p>
          <a:p>
            <a:pPr lvl="1"/>
            <a:r>
              <a:rPr lang="en-US" dirty="0"/>
              <a:t>God makes numerous precious promises to His children, such as:</a:t>
            </a:r>
            <a:endParaRPr lang="en-US" sz="2000" dirty="0"/>
          </a:p>
          <a:p>
            <a:pPr lvl="1"/>
            <a:r>
              <a:rPr lang="en-US" dirty="0" smtClean="0"/>
              <a:t>Christians </a:t>
            </a:r>
            <a:r>
              <a:rPr lang="en-US" dirty="0"/>
              <a:t>have been given great assurance by God.  Apostasy is not necessary or inevitable.</a:t>
            </a:r>
            <a:endParaRPr lang="en-US" sz="2000" dirty="0"/>
          </a:p>
          <a:p>
            <a:pPr lvl="1"/>
            <a:r>
              <a:rPr lang="en-US" dirty="0" smtClean="0"/>
              <a:t>But</a:t>
            </a:r>
            <a:r>
              <a:rPr lang="en-US" dirty="0"/>
              <a:t>, Scripture plainly teaches that God’s promises are conditional.</a:t>
            </a:r>
            <a:endParaRPr lang="en-US" sz="2000" dirty="0"/>
          </a:p>
          <a:p>
            <a:pPr lvl="1"/>
            <a:r>
              <a:rPr lang="en-US" dirty="0" smtClean="0"/>
              <a:t>God’s </a:t>
            </a:r>
            <a:r>
              <a:rPr lang="en-US" dirty="0"/>
              <a:t>Word repeatedly teaches and warns that a child of God can fall away and be lost.</a:t>
            </a:r>
            <a:endParaRPr lang="en-US" sz="2000" dirty="0"/>
          </a:p>
          <a:p>
            <a:pPr lvl="1"/>
            <a:r>
              <a:rPr lang="en-US" dirty="0"/>
              <a:t>Scripture makes it very clear that there are eternal consequences for Christians who turn from the truth and are again entangled in the affairs of the world.</a:t>
            </a:r>
            <a:endParaRPr lang="en-US" sz="2000" dirty="0"/>
          </a:p>
          <a:p>
            <a:pPr lvl="1"/>
            <a:r>
              <a:rPr lang="en-US" dirty="0"/>
              <a:t>If a saved person could not fall away, then thousands of verses would be meaningless.</a:t>
            </a:r>
            <a:endParaRPr lang="en-US" sz="2000" dirty="0"/>
          </a:p>
          <a:p>
            <a:pPr lvl="1"/>
            <a:r>
              <a:rPr lang="en-US" dirty="0"/>
              <a:t>Although a Christian may wander from the truth, God longs for him to return to Him and provides a path of pardon for His lost child to come home.</a:t>
            </a:r>
            <a:endParaRPr lang="en-US" sz="2000" dirty="0"/>
          </a:p>
          <a:p>
            <a:pPr lvl="1"/>
            <a:r>
              <a:rPr lang="en-US" dirty="0"/>
              <a:t>God’s Word provides clear instructions for remaining faithful and avoiding apostasy.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3921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God Makes Wonderfully </a:t>
            </a:r>
            <a:r>
              <a:rPr lang="en-US" u="sng" dirty="0"/>
              <a:t>Reassuring Promises</a:t>
            </a:r>
            <a:r>
              <a:rPr lang="en-US" dirty="0"/>
              <a:t> to Those Who Are Saved.</a:t>
            </a:r>
            <a:endParaRPr lang="en-US" sz="2000" dirty="0"/>
          </a:p>
          <a:p>
            <a:pPr lvl="1"/>
            <a:r>
              <a:rPr lang="en-US" dirty="0"/>
              <a:t>God’s greatest desire for man is that he might be saved (John 3:16; 1 Tim. 2:4; 2 Pet. 3:9).</a:t>
            </a:r>
            <a:endParaRPr lang="en-US" sz="2000" dirty="0"/>
          </a:p>
          <a:p>
            <a:pPr lvl="1"/>
            <a:r>
              <a:rPr lang="en-US" dirty="0"/>
              <a:t>When one is saved from his sins, he enters into a new and special relationship with God, which God longs might persist until the end of time (John 14:1-6; Rev. 21-22).</a:t>
            </a:r>
            <a:endParaRPr lang="en-US" sz="2000" dirty="0"/>
          </a:p>
          <a:p>
            <a:pPr lvl="1"/>
            <a:r>
              <a:rPr lang="en-US" dirty="0"/>
              <a:t>To those who have been saved, God makes numerous precious promises.</a:t>
            </a:r>
            <a:endParaRPr lang="en-US" sz="2000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is nothing that God wants more than for His children to spend eternity with Him.</a:t>
            </a:r>
            <a:endParaRPr lang="en-US" sz="2000" dirty="0"/>
          </a:p>
          <a:p>
            <a:pPr lvl="1"/>
            <a:r>
              <a:rPr lang="en-US" dirty="0"/>
              <a:t>But, are these promises that God gives to His children </a:t>
            </a:r>
            <a:r>
              <a:rPr lang="en-US" u="sng" dirty="0"/>
              <a:t>conditional</a:t>
            </a:r>
            <a:r>
              <a:rPr lang="en-US" dirty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833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 fontScale="92500"/>
          </a:bodyPr>
          <a:lstStyle/>
          <a:p>
            <a:pPr lvl="0">
              <a:buFont typeface="+mj-lt"/>
              <a:buAutoNum type="romanUcPeriod" startAt="2"/>
            </a:pPr>
            <a:r>
              <a:rPr lang="en-US" dirty="0"/>
              <a:t>A Person Is Saved Only By the Grace of God, But God’s Grace Is </a:t>
            </a:r>
            <a:r>
              <a:rPr lang="en-US" u="sng" dirty="0"/>
              <a:t>Conditional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/>
              <a:t>The Bible clearly teaches that man is saved from his sins by the grace of God (Eph. 2:1-9; Rom. 3:23-24; 5:15; Tit. 2:11; 3:4-5).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clearly teaches that man, once saved, continues to be saved by the grace of God.</a:t>
            </a:r>
            <a:endParaRPr lang="en-US" sz="2000" dirty="0"/>
          </a:p>
          <a:p>
            <a:pPr lvl="1"/>
            <a:r>
              <a:rPr lang="en-US" dirty="0" smtClean="0"/>
              <a:t>Consider </a:t>
            </a:r>
            <a:r>
              <a:rPr lang="en-US" dirty="0"/>
              <a:t>this: If an alien sinner fails to meet God’s conditions for salvation, he cannot be saved from his sins.</a:t>
            </a:r>
            <a:endParaRPr lang="en-US" sz="2000" dirty="0"/>
          </a:p>
          <a:p>
            <a:pPr lvl="1"/>
            <a:r>
              <a:rPr lang="en-US" dirty="0" smtClean="0"/>
              <a:t>Likewise</a:t>
            </a:r>
            <a:r>
              <a:rPr lang="en-US" dirty="0"/>
              <a:t>:  Would it not make sense that if a Christian, once saved, fails to </a:t>
            </a:r>
            <a:r>
              <a:rPr lang="en-US" u="sng" dirty="0"/>
              <a:t>continue to meet</a:t>
            </a:r>
            <a:r>
              <a:rPr lang="en-US" dirty="0"/>
              <a:t> God’s conditions for continued salvation, such a Christian cannot </a:t>
            </a:r>
            <a:r>
              <a:rPr lang="en-US" u="sng" dirty="0"/>
              <a:t>continue to be saved</a:t>
            </a:r>
            <a:r>
              <a:rPr lang="en-US" dirty="0"/>
              <a:t> from his sins?  That is the question to be considered and answered in this lesson.</a:t>
            </a:r>
            <a:endParaRPr lang="en-US" sz="2000" dirty="0"/>
          </a:p>
          <a:p>
            <a:pPr lvl="1"/>
            <a:r>
              <a:rPr lang="en-US" dirty="0" smtClean="0"/>
              <a:t>Many </a:t>
            </a:r>
            <a:r>
              <a:rPr lang="en-US" dirty="0"/>
              <a:t>Protestant denominations have been influenced by Calvinism and teach the doctrine of “Perseverance of the Saints.”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Scriptural evidence concludes quite clearly: </a:t>
            </a:r>
            <a:r>
              <a:rPr lang="en-US" dirty="0" smtClean="0"/>
              <a:t>Apostasy </a:t>
            </a:r>
            <a:r>
              <a:rPr lang="en-US" dirty="0"/>
              <a:t>is </a:t>
            </a:r>
            <a:r>
              <a:rPr lang="en-US" u="sng" dirty="0"/>
              <a:t>possible</a:t>
            </a:r>
            <a:r>
              <a:rPr lang="en-US" dirty="0"/>
              <a:t>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327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3"/>
            </a:pPr>
            <a:r>
              <a:rPr lang="en-US" dirty="0"/>
              <a:t>The Bible </a:t>
            </a:r>
            <a:r>
              <a:rPr lang="en-US" u="sng" dirty="0"/>
              <a:t>Emphatically Teaches</a:t>
            </a:r>
            <a:r>
              <a:rPr lang="en-US" dirty="0"/>
              <a:t> That One Can Fall Away from God and Lose His Salvation!</a:t>
            </a:r>
            <a:endParaRPr lang="en-US" sz="2000" dirty="0"/>
          </a:p>
          <a:p>
            <a:pPr lvl="1"/>
            <a:r>
              <a:rPr lang="en-US" dirty="0"/>
              <a:t>Perhaps the most vivid passage on falling away is in </a:t>
            </a:r>
            <a:r>
              <a:rPr lang="en-US" u="sng" dirty="0"/>
              <a:t>2 Peter 2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book of Galatians, as a whole, teaches that one can fall away, especially </a:t>
            </a:r>
            <a:r>
              <a:rPr lang="en-US" u="sng" dirty="0"/>
              <a:t>5:1-4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book of Hebrews, as a whole, teaches that one can fall away, especially </a:t>
            </a:r>
            <a:r>
              <a:rPr lang="en-US" u="sng" dirty="0"/>
              <a:t>6:4-6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book of James, a very practical book about Christian living, ends with a very clear teaching about the possibility of apostasy in </a:t>
            </a:r>
            <a:r>
              <a:rPr lang="en-US" u="sng" dirty="0"/>
              <a:t>5:19-20</a:t>
            </a:r>
            <a:r>
              <a:rPr lang="en-US" dirty="0"/>
              <a:t>.</a:t>
            </a:r>
            <a:endParaRPr lang="en-US" sz="2000" dirty="0"/>
          </a:p>
          <a:p>
            <a:pPr lvl="1"/>
            <a:r>
              <a:rPr lang="en-US" dirty="0" smtClean="0"/>
              <a:t>Jesus</a:t>
            </a:r>
            <a:r>
              <a:rPr lang="en-US" dirty="0"/>
              <a:t>’ </a:t>
            </a:r>
            <a:r>
              <a:rPr lang="en-US" u="sng" dirty="0"/>
              <a:t>Parable of the Soils</a:t>
            </a:r>
            <a:r>
              <a:rPr lang="en-US" dirty="0"/>
              <a:t> teaches that those who are saved can be lost (Luke 8:4-15).</a:t>
            </a:r>
            <a:endParaRPr lang="en-US" sz="2000" dirty="0"/>
          </a:p>
          <a:p>
            <a:pPr lvl="1"/>
            <a:r>
              <a:rPr lang="en-US" dirty="0" smtClean="0"/>
              <a:t>Jesus</a:t>
            </a:r>
            <a:r>
              <a:rPr lang="en-US" dirty="0"/>
              <a:t>’ teaching about the </a:t>
            </a:r>
            <a:r>
              <a:rPr lang="en-US" u="sng" dirty="0"/>
              <a:t>vine and the branches</a:t>
            </a:r>
            <a:r>
              <a:rPr lang="en-US" dirty="0"/>
              <a:t> shows the saved can be lost (Jn. 15:1-8).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6374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4"/>
            </a:pPr>
            <a:r>
              <a:rPr lang="en-US" dirty="0"/>
              <a:t>The Bible </a:t>
            </a:r>
            <a:r>
              <a:rPr lang="en-US" u="sng" dirty="0"/>
              <a:t>Repeatedly Warns</a:t>
            </a:r>
            <a:r>
              <a:rPr lang="en-US" dirty="0"/>
              <a:t> That One Can Fall Away from God and Lose His Salvation!</a:t>
            </a:r>
            <a:endParaRPr lang="en-US" sz="2000" dirty="0"/>
          </a:p>
          <a:p>
            <a:pPr lvl="1"/>
            <a:r>
              <a:rPr lang="en-US" dirty="0"/>
              <a:t>It is obvious from the preceding point that the teachings of the Bible about apostasy </a:t>
            </a:r>
            <a:r>
              <a:rPr lang="en-US" dirty="0" smtClean="0"/>
              <a:t>are </a:t>
            </a:r>
            <a:r>
              <a:rPr lang="en-US" dirty="0"/>
              <a:t>warnings in themselves.  </a:t>
            </a:r>
            <a:endParaRPr lang="en-US" sz="2000" dirty="0"/>
          </a:p>
          <a:p>
            <a:pPr lvl="1"/>
            <a:r>
              <a:rPr lang="en-US" u="sng" dirty="0" smtClean="0"/>
              <a:t>Paul</a:t>
            </a:r>
            <a:r>
              <a:rPr lang="en-US" dirty="0" smtClean="0"/>
              <a:t> </a:t>
            </a:r>
            <a:r>
              <a:rPr lang="en-US" dirty="0"/>
              <a:t>warns, “Therefore let him who thinks he stands take heed lest he fall” (1 Cor. 10:12).</a:t>
            </a:r>
            <a:endParaRPr lang="en-US" sz="2000" dirty="0"/>
          </a:p>
          <a:p>
            <a:pPr lvl="1"/>
            <a:r>
              <a:rPr lang="en-US" u="sng" dirty="0" smtClean="0"/>
              <a:t>Hebrews</a:t>
            </a:r>
            <a:r>
              <a:rPr lang="en-US" dirty="0" smtClean="0"/>
              <a:t> </a:t>
            </a:r>
            <a:r>
              <a:rPr lang="en-US" dirty="0"/>
              <a:t>warns, “Beware, brethren, lest there be in any of you an evil heart of unbelief in departing from the living God” (Heb. 3:12).</a:t>
            </a:r>
            <a:endParaRPr lang="en-US" sz="2000" dirty="0"/>
          </a:p>
          <a:p>
            <a:pPr lvl="1"/>
            <a:r>
              <a:rPr lang="en-US" u="sng" dirty="0" smtClean="0"/>
              <a:t>Peter</a:t>
            </a:r>
            <a:r>
              <a:rPr lang="en-US" dirty="0" smtClean="0"/>
              <a:t> </a:t>
            </a:r>
            <a:r>
              <a:rPr lang="en-US" dirty="0"/>
              <a:t>warns, “Therefore, brethren, be even more diligent to make your call and election sure, for if you do these things you will never stumble” (2 Pet. 1:10).</a:t>
            </a:r>
            <a:endParaRPr lang="en-US" sz="2000" dirty="0"/>
          </a:p>
          <a:p>
            <a:pPr lvl="1"/>
            <a:r>
              <a:rPr lang="en-US" dirty="0" smtClean="0"/>
              <a:t>Warning </a:t>
            </a:r>
            <a:r>
              <a:rPr lang="en-US" dirty="0"/>
              <a:t>after warning is issued to God’s people to alert them to the danger of apostasy!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2795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 fontScale="92500" lnSpcReduction="10000"/>
          </a:bodyPr>
          <a:lstStyle/>
          <a:p>
            <a:pPr lvl="0">
              <a:buFont typeface="+mj-lt"/>
              <a:buAutoNum type="romanUcPeriod" startAt="5"/>
            </a:pPr>
            <a:r>
              <a:rPr lang="en-US" dirty="0"/>
              <a:t>The Bible Gives </a:t>
            </a:r>
            <a:r>
              <a:rPr lang="en-US" u="sng" dirty="0"/>
              <a:t>Numerous Examples</a:t>
            </a:r>
            <a:r>
              <a:rPr lang="en-US" dirty="0"/>
              <a:t> of Those Who Did Fall Away and Lose Their Salvation!</a:t>
            </a:r>
            <a:endParaRPr lang="en-US" sz="2000" dirty="0"/>
          </a:p>
          <a:p>
            <a:pPr lvl="1"/>
            <a:r>
              <a:rPr lang="en-US" dirty="0"/>
              <a:t>Those things written in Scripture are for “our learning” (Rom. 15:4).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example of apostasy used repeatedly in the Bible is that of the </a:t>
            </a:r>
            <a:r>
              <a:rPr lang="en-US" u="sng" dirty="0"/>
              <a:t>Israelite nation</a:t>
            </a:r>
            <a:r>
              <a:rPr lang="en-US" dirty="0"/>
              <a:t> itself.</a:t>
            </a:r>
            <a:endParaRPr lang="en-US" sz="2000" dirty="0"/>
          </a:p>
          <a:p>
            <a:pPr lvl="1"/>
            <a:r>
              <a:rPr lang="en-US" u="sng" dirty="0" smtClean="0"/>
              <a:t>Judas</a:t>
            </a:r>
            <a:r>
              <a:rPr lang="en-US" dirty="0"/>
              <a:t>, one of the </a:t>
            </a:r>
            <a:r>
              <a:rPr lang="en-US" dirty="0" smtClean="0"/>
              <a:t>apostles…</a:t>
            </a:r>
            <a:endParaRPr lang="en-US" sz="2000" dirty="0"/>
          </a:p>
          <a:p>
            <a:pPr lvl="1"/>
            <a:r>
              <a:rPr lang="en-US" dirty="0"/>
              <a:t>A Christian in </a:t>
            </a:r>
            <a:r>
              <a:rPr lang="en-US" dirty="0" smtClean="0"/>
              <a:t>Corinth…</a:t>
            </a:r>
            <a:endParaRPr lang="en-US" sz="2000" dirty="0"/>
          </a:p>
          <a:p>
            <a:pPr lvl="1"/>
            <a:r>
              <a:rPr lang="en-US" dirty="0" err="1" smtClean="0"/>
              <a:t>Hymenaeus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Alexander…</a:t>
            </a:r>
            <a:endParaRPr lang="en-US" sz="2000" dirty="0"/>
          </a:p>
          <a:p>
            <a:pPr lvl="1"/>
            <a:r>
              <a:rPr lang="en-US" dirty="0" err="1"/>
              <a:t>Hymenaeus</a:t>
            </a:r>
            <a:r>
              <a:rPr lang="en-US" dirty="0"/>
              <a:t> and </a:t>
            </a:r>
            <a:r>
              <a:rPr lang="en-US" dirty="0" err="1" smtClean="0"/>
              <a:t>Philetus</a:t>
            </a:r>
            <a:r>
              <a:rPr lang="en-US" dirty="0" smtClean="0"/>
              <a:t>…</a:t>
            </a:r>
            <a:endParaRPr lang="en-US" sz="2000" dirty="0"/>
          </a:p>
          <a:p>
            <a:pPr lvl="1"/>
            <a:r>
              <a:rPr lang="en-US" dirty="0"/>
              <a:t>Ananias and </a:t>
            </a:r>
            <a:r>
              <a:rPr lang="en-US" dirty="0" err="1" smtClean="0"/>
              <a:t>Sapphira</a:t>
            </a:r>
            <a:r>
              <a:rPr lang="en-US" dirty="0" smtClean="0"/>
              <a:t>…</a:t>
            </a:r>
            <a:endParaRPr lang="en-US" sz="2000" dirty="0"/>
          </a:p>
          <a:p>
            <a:pPr lvl="1"/>
            <a:r>
              <a:rPr lang="en-US" u="sng" dirty="0"/>
              <a:t>Simon</a:t>
            </a:r>
            <a:r>
              <a:rPr lang="en-US" dirty="0"/>
              <a:t> the </a:t>
            </a:r>
            <a:r>
              <a:rPr lang="en-US" dirty="0" smtClean="0"/>
              <a:t>sorcerer…</a:t>
            </a:r>
            <a:endParaRPr lang="en-US" sz="2000" dirty="0"/>
          </a:p>
          <a:p>
            <a:pPr lvl="1"/>
            <a:r>
              <a:rPr lang="en-US" dirty="0"/>
              <a:t>The congregation in </a:t>
            </a:r>
            <a:r>
              <a:rPr lang="en-US" dirty="0" smtClean="0"/>
              <a:t>Ephesus…</a:t>
            </a:r>
            <a:endParaRPr lang="en-US" sz="2000" dirty="0"/>
          </a:p>
          <a:p>
            <a:pPr lvl="1"/>
            <a:r>
              <a:rPr lang="en-US" dirty="0"/>
              <a:t>The congregation in </a:t>
            </a:r>
            <a:r>
              <a:rPr lang="en-US" dirty="0" err="1" smtClean="0"/>
              <a:t>Pergamos</a:t>
            </a:r>
            <a:r>
              <a:rPr lang="en-US" dirty="0" smtClean="0"/>
              <a:t>…</a:t>
            </a:r>
            <a:endParaRPr lang="en-US" sz="2000" dirty="0"/>
          </a:p>
          <a:p>
            <a:pPr lvl="1"/>
            <a:r>
              <a:rPr lang="en-US" dirty="0"/>
              <a:t>The congregation in </a:t>
            </a:r>
            <a:r>
              <a:rPr lang="en-US" dirty="0" smtClean="0"/>
              <a:t>Sardis…</a:t>
            </a:r>
            <a:endParaRPr lang="en-US" sz="2000" dirty="0"/>
          </a:p>
          <a:p>
            <a:pPr lvl="1"/>
            <a:r>
              <a:rPr lang="en-US" dirty="0"/>
              <a:t>The congregation in </a:t>
            </a:r>
            <a:r>
              <a:rPr lang="en-US" dirty="0" smtClean="0"/>
              <a:t>Laodicea…</a:t>
            </a:r>
            <a:endParaRPr lang="en-US" sz="2000" dirty="0"/>
          </a:p>
          <a:p>
            <a:pPr lvl="1"/>
            <a:r>
              <a:rPr lang="en-US" dirty="0"/>
              <a:t>The apostle </a:t>
            </a:r>
            <a:r>
              <a:rPr lang="en-US" u="sng" dirty="0"/>
              <a:t>Paul</a:t>
            </a:r>
            <a:r>
              <a:rPr lang="en-US" dirty="0"/>
              <a:t> </a:t>
            </a:r>
            <a:r>
              <a:rPr lang="en-US" dirty="0" smtClean="0"/>
              <a:t>himself…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4846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1"/>
            <a:ext cx="8861770" cy="5065598"/>
          </a:xfrm>
        </p:spPr>
        <p:txBody>
          <a:bodyPr>
            <a:normAutofit lnSpcReduction="10000"/>
          </a:bodyPr>
          <a:lstStyle/>
          <a:p>
            <a:pPr lvl="0">
              <a:buFont typeface="+mj-lt"/>
              <a:buAutoNum type="romanUcPeriod" startAt="6"/>
            </a:pPr>
            <a:r>
              <a:rPr lang="en-US" dirty="0"/>
              <a:t>The Bible </a:t>
            </a:r>
            <a:r>
              <a:rPr lang="en-US" u="sng" dirty="0"/>
              <a:t>Vividly Predicted</a:t>
            </a:r>
            <a:r>
              <a:rPr lang="en-US" dirty="0"/>
              <a:t> That Some Would Fall Away and Lose Their Salvation!</a:t>
            </a:r>
            <a:endParaRPr lang="en-US" sz="2000" dirty="0"/>
          </a:p>
          <a:p>
            <a:pPr lvl="1"/>
            <a:r>
              <a:rPr lang="en-US" dirty="0"/>
              <a:t>God not only said that one could fall away, He expressly said that some would fall away.</a:t>
            </a:r>
            <a:endParaRPr lang="en-US" sz="2000" dirty="0"/>
          </a:p>
          <a:p>
            <a:pPr lvl="1"/>
            <a:r>
              <a:rPr lang="en-US" dirty="0"/>
              <a:t>In writing about the assurance of the return of Christ, the inspired apostle affirmed that Christ’s return would not happen “unless </a:t>
            </a:r>
            <a:r>
              <a:rPr lang="en-US" u="sng" dirty="0"/>
              <a:t>the falling away</a:t>
            </a:r>
            <a:r>
              <a:rPr lang="en-US" dirty="0"/>
              <a:t> comes first” (2 Thess. 2:3).</a:t>
            </a:r>
            <a:endParaRPr lang="en-US" sz="2000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speaking with the elders from Ephesus, Paul warned them that, after his departure, “…savage wolves will come in among you, not sparing the flock” (Acts 20:29).</a:t>
            </a:r>
            <a:endParaRPr lang="en-US" sz="2000" dirty="0"/>
          </a:p>
          <a:p>
            <a:pPr lvl="2"/>
            <a:r>
              <a:rPr lang="en-US" sz="2400" dirty="0"/>
              <a:t>He then predicted, “Also from among yourselves men will rise up, speaking perverse things, to </a:t>
            </a:r>
            <a:r>
              <a:rPr lang="en-US" sz="2400" u="sng" dirty="0"/>
              <a:t>draw away</a:t>
            </a:r>
            <a:r>
              <a:rPr lang="en-US" sz="2400" dirty="0"/>
              <a:t> the disciples after themselves” (20:30).</a:t>
            </a:r>
            <a:endParaRPr lang="en-US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Paul’s letters to his fellow evangelist, Timothy, he foretold of </a:t>
            </a:r>
            <a:r>
              <a:rPr lang="en-US" u="sng" dirty="0"/>
              <a:t>future apostasy</a:t>
            </a:r>
            <a:r>
              <a:rPr lang="en-US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2823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 fontScale="85000" lnSpcReduction="20000"/>
          </a:bodyPr>
          <a:lstStyle/>
          <a:p>
            <a:pPr lvl="0">
              <a:lnSpc>
                <a:spcPct val="95000"/>
              </a:lnSpc>
              <a:buFont typeface="+mj-lt"/>
              <a:buAutoNum type="romanUcPeriod" startAt="7"/>
            </a:pPr>
            <a:r>
              <a:rPr lang="en-US" dirty="0"/>
              <a:t>The Bible Offers </a:t>
            </a:r>
            <a:r>
              <a:rPr lang="en-US" u="sng" dirty="0"/>
              <a:t>Various Causes</a:t>
            </a:r>
            <a:r>
              <a:rPr lang="en-US" dirty="0"/>
              <a:t> of Christians Falling Away and Losing Their Salvation!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u="sng" dirty="0"/>
              <a:t>The devil</a:t>
            </a:r>
            <a:r>
              <a:rPr lang="en-US" dirty="0"/>
              <a:t> is ever busy, looking for ways and opportunities to turn Christians away from their faith and back to a life of sinful, worldly living.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Some </a:t>
            </a:r>
            <a:r>
              <a:rPr lang="en-US" dirty="0"/>
              <a:t>Christians fall away because </a:t>
            </a:r>
            <a:r>
              <a:rPr lang="en-US" dirty="0" smtClean="0"/>
              <a:t>of:</a:t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lack of </a:t>
            </a:r>
            <a:r>
              <a:rPr lang="en-US" dirty="0" smtClean="0"/>
              <a:t>faith.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the </a:t>
            </a:r>
            <a:r>
              <a:rPr lang="en-US" dirty="0"/>
              <a:t>deceitfulness of </a:t>
            </a:r>
            <a:r>
              <a:rPr lang="en-US" dirty="0" smtClean="0"/>
              <a:t>sin.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lusts </a:t>
            </a:r>
            <a:r>
              <a:rPr lang="en-US" dirty="0"/>
              <a:t>and </a:t>
            </a:r>
            <a:r>
              <a:rPr lang="en-US" dirty="0" smtClean="0"/>
              <a:t>pride.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persecution.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cares</a:t>
            </a:r>
            <a:r>
              <a:rPr lang="en-US" dirty="0"/>
              <a:t>, riches </a:t>
            </a:r>
            <a:r>
              <a:rPr lang="en-US" dirty="0" smtClean="0"/>
              <a:t>&amp; </a:t>
            </a:r>
            <a:r>
              <a:rPr lang="en-US" dirty="0"/>
              <a:t>pleasures of </a:t>
            </a:r>
            <a:r>
              <a:rPr lang="en-US" dirty="0" smtClean="0"/>
              <a:t>life.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the </a:t>
            </a:r>
            <a:r>
              <a:rPr lang="en-US" dirty="0"/>
              <a:t>love of </a:t>
            </a:r>
            <a:r>
              <a:rPr lang="en-US" dirty="0" smtClean="0"/>
              <a:t>money.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the </a:t>
            </a:r>
            <a:r>
              <a:rPr lang="en-US" dirty="0"/>
              <a:t>hardships of </a:t>
            </a:r>
            <a:r>
              <a:rPr lang="en-US" dirty="0" smtClean="0"/>
              <a:t>life.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the </a:t>
            </a:r>
            <a:r>
              <a:rPr lang="en-US" dirty="0"/>
              <a:t>deceitfulness of </a:t>
            </a:r>
            <a:r>
              <a:rPr lang="en-US" dirty="0" smtClean="0"/>
              <a:t>riches.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false teachers/teaching.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they </a:t>
            </a:r>
            <a:r>
              <a:rPr lang="en-US" dirty="0"/>
              <a:t>fail to love the </a:t>
            </a:r>
            <a:r>
              <a:rPr lang="en-US" dirty="0" smtClean="0"/>
              <a:t>truth.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they </a:t>
            </a:r>
            <a:r>
              <a:rPr lang="en-US" dirty="0"/>
              <a:t>fail to grow as they </a:t>
            </a:r>
            <a:r>
              <a:rPr lang="en-US" dirty="0" smtClean="0"/>
              <a:t>should.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they </a:t>
            </a:r>
            <a:r>
              <a:rPr lang="en-US" dirty="0"/>
              <a:t>are mistreated by their </a:t>
            </a:r>
            <a:r>
              <a:rPr lang="en-US" dirty="0" smtClean="0"/>
              <a:t>brethren.</a:t>
            </a:r>
            <a:endParaRPr lang="en-US" sz="2000" dirty="0"/>
          </a:p>
          <a:p>
            <a:pPr lvl="1">
              <a:lnSpc>
                <a:spcPct val="95000"/>
              </a:lnSpc>
            </a:pPr>
            <a:r>
              <a:rPr lang="en-US" dirty="0" smtClean="0"/>
              <a:t>they </a:t>
            </a:r>
            <a:r>
              <a:rPr lang="en-US" dirty="0"/>
              <a:t>do not develop relationships in the </a:t>
            </a:r>
            <a:r>
              <a:rPr lang="en-US" dirty="0" smtClean="0"/>
              <a:t>church.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119239" y="3193083"/>
            <a:ext cx="5100221" cy="23878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4213" lvl="1" indent="-334963">
              <a:lnSpc>
                <a:spcPct val="75000"/>
              </a:lnSpc>
              <a:spcBef>
                <a:spcPts val="500"/>
              </a:spcBef>
              <a:buFont typeface="+mj-lt"/>
              <a:buAutoNum type="alphaUcPeriod" startAt="15"/>
            </a:pPr>
            <a:r>
              <a:rPr lang="en-US" sz="2000" b="1" dirty="0" smtClean="0">
                <a:solidFill>
                  <a:prstClr val="black"/>
                </a:solidFill>
              </a:rPr>
              <a:t>they </a:t>
            </a:r>
            <a:r>
              <a:rPr lang="en-US" sz="2000" b="1" dirty="0">
                <a:solidFill>
                  <a:prstClr val="black"/>
                </a:solidFill>
              </a:rPr>
              <a:t>do not count the cost.</a:t>
            </a:r>
          </a:p>
          <a:p>
            <a:pPr marL="690563" lvl="1" indent="-341313">
              <a:lnSpc>
                <a:spcPct val="75000"/>
              </a:lnSpc>
              <a:spcBef>
                <a:spcPts val="500"/>
              </a:spcBef>
              <a:buFont typeface="+mj-lt"/>
              <a:buAutoNum type="alphaUcPeriod" startAt="15"/>
            </a:pPr>
            <a:r>
              <a:rPr lang="en-US" sz="2000" b="1" dirty="0">
                <a:solidFill>
                  <a:prstClr val="black"/>
                </a:solidFill>
              </a:rPr>
              <a:t>they do not prioritize the assembly.</a:t>
            </a:r>
          </a:p>
          <a:p>
            <a:pPr marL="690563" lvl="1" indent="-341313">
              <a:lnSpc>
                <a:spcPct val="75000"/>
              </a:lnSpc>
              <a:spcBef>
                <a:spcPts val="500"/>
              </a:spcBef>
              <a:buFont typeface="+mj-lt"/>
              <a:buAutoNum type="alphaUcPeriod" startAt="15"/>
            </a:pPr>
            <a:r>
              <a:rPr lang="en-US" sz="2000" b="1" dirty="0">
                <a:solidFill>
                  <a:prstClr val="black"/>
                </a:solidFill>
              </a:rPr>
              <a:t>they underestimate the devil.</a:t>
            </a:r>
          </a:p>
          <a:p>
            <a:pPr marL="690563" lvl="1" indent="-341313">
              <a:lnSpc>
                <a:spcPct val="75000"/>
              </a:lnSpc>
              <a:spcBef>
                <a:spcPts val="500"/>
              </a:spcBef>
              <a:buFont typeface="+mj-lt"/>
              <a:buAutoNum type="alphaUcPeriod" startAt="15"/>
            </a:pPr>
            <a:r>
              <a:rPr lang="en-US" sz="2000" b="1" dirty="0">
                <a:solidFill>
                  <a:prstClr val="black"/>
                </a:solidFill>
              </a:rPr>
              <a:t>they conform themselves to the world.</a:t>
            </a:r>
          </a:p>
          <a:p>
            <a:pPr marL="690563" lvl="1" indent="-341313">
              <a:lnSpc>
                <a:spcPct val="75000"/>
              </a:lnSpc>
              <a:spcBef>
                <a:spcPts val="500"/>
              </a:spcBef>
              <a:buFont typeface="+mj-lt"/>
              <a:buAutoNum type="alphaUcPeriod" startAt="15"/>
            </a:pPr>
            <a:r>
              <a:rPr lang="en-US" sz="2000" b="1" dirty="0">
                <a:solidFill>
                  <a:prstClr val="black"/>
                </a:solidFill>
              </a:rPr>
              <a:t>they love the praise of men.</a:t>
            </a:r>
          </a:p>
          <a:p>
            <a:pPr marL="690563" lvl="1" indent="-341313">
              <a:lnSpc>
                <a:spcPct val="75000"/>
              </a:lnSpc>
              <a:spcBef>
                <a:spcPts val="500"/>
              </a:spcBef>
              <a:buFont typeface="+mj-lt"/>
              <a:buAutoNum type="alphaUcPeriod" startAt="15"/>
            </a:pPr>
            <a:r>
              <a:rPr lang="en-US" sz="2000" b="1" dirty="0">
                <a:solidFill>
                  <a:prstClr val="black"/>
                </a:solidFill>
              </a:rPr>
              <a:t>they revert back to their old ways.</a:t>
            </a:r>
          </a:p>
          <a:p>
            <a:pPr marL="690563" lvl="1" indent="-341313">
              <a:lnSpc>
                <a:spcPct val="75000"/>
              </a:lnSpc>
              <a:spcBef>
                <a:spcPts val="500"/>
              </a:spcBef>
              <a:buFont typeface="+mj-lt"/>
              <a:buAutoNum type="alphaUcPeriod" startAt="15"/>
            </a:pPr>
            <a:r>
              <a:rPr lang="en-US" sz="2000" b="1" dirty="0">
                <a:solidFill>
                  <a:prstClr val="black"/>
                </a:solidFill>
              </a:rPr>
              <a:t>they revert back to an old religion.</a:t>
            </a:r>
          </a:p>
          <a:p>
            <a:pPr marL="690563" lvl="1" indent="-341313">
              <a:lnSpc>
                <a:spcPct val="75000"/>
              </a:lnSpc>
              <a:spcBef>
                <a:spcPts val="500"/>
              </a:spcBef>
              <a:buFont typeface="+mj-lt"/>
              <a:buAutoNum type="alphaUcPeriod" startAt="15"/>
            </a:pPr>
            <a:r>
              <a:rPr lang="en-US" sz="2000" b="1" dirty="0">
                <a:solidFill>
                  <a:prstClr val="black"/>
                </a:solidFill>
              </a:rPr>
              <a:t>they revert back to old friends.</a:t>
            </a:r>
          </a:p>
        </p:txBody>
      </p:sp>
    </p:spTree>
    <p:extLst>
      <p:ext uri="{BB962C8B-B14F-4D97-AF65-F5344CB8AC3E}">
        <p14:creationId xmlns:p14="http://schemas.microsoft.com/office/powerpoint/2010/main" val="102290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517" y="789709"/>
            <a:ext cx="8200223" cy="714895"/>
          </a:xfrm>
        </p:spPr>
        <p:txBody>
          <a:bodyPr>
            <a:normAutofit/>
          </a:bodyPr>
          <a:lstStyle/>
          <a:p>
            <a:r>
              <a:rPr lang="en-US" dirty="0"/>
              <a:t>The Danger and Reality of Apostasy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943" y="1645920"/>
            <a:ext cx="8861770" cy="5212079"/>
          </a:xfrm>
        </p:spPr>
        <p:txBody>
          <a:bodyPr>
            <a:normAutofit/>
          </a:bodyPr>
          <a:lstStyle/>
          <a:p>
            <a:pPr lvl="0">
              <a:buFont typeface="+mj-lt"/>
              <a:buAutoNum type="romanUcPeriod" startAt="8"/>
            </a:pPr>
            <a:r>
              <a:rPr lang="en-US" dirty="0"/>
              <a:t>The Bible Clearly Depicts </a:t>
            </a:r>
            <a:r>
              <a:rPr lang="en-US" u="sng" dirty="0"/>
              <a:t>the Condition and Future</a:t>
            </a:r>
            <a:r>
              <a:rPr lang="en-US" dirty="0"/>
              <a:t> of Those Who Have Fallen Away!</a:t>
            </a:r>
            <a:endParaRPr lang="en-US" sz="2000" dirty="0"/>
          </a:p>
          <a:p>
            <a:pPr lvl="1"/>
            <a:r>
              <a:rPr lang="en-US" dirty="0"/>
              <a:t>The Bible portrays </a:t>
            </a:r>
            <a:r>
              <a:rPr lang="en-US" u="sng" dirty="0"/>
              <a:t>the condition</a:t>
            </a:r>
            <a:r>
              <a:rPr lang="en-US" dirty="0"/>
              <a:t> of one who has fallen away in a very dreadful way.</a:t>
            </a:r>
            <a:endParaRPr lang="en-US" sz="2000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Bible portrays </a:t>
            </a:r>
            <a:r>
              <a:rPr lang="en-US" u="sng" dirty="0"/>
              <a:t>the future</a:t>
            </a:r>
            <a:r>
              <a:rPr lang="en-US" dirty="0"/>
              <a:t> of one who has fallen away in a very dreadful way.</a:t>
            </a:r>
            <a:endParaRPr lang="en-US" sz="2000" dirty="0"/>
          </a:p>
          <a:p>
            <a:pPr lvl="1"/>
            <a:r>
              <a:rPr lang="en-US" dirty="0" smtClean="0"/>
              <a:t>Why </a:t>
            </a:r>
            <a:r>
              <a:rPr lang="en-US" dirty="0"/>
              <a:t>would God describe the condition and future of an apostate in such detail and with such reiteration?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611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960</TotalTime>
  <Words>1441</Words>
  <Application>Microsoft Office PowerPoint</Application>
  <PresentationFormat>On-screen Show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The Danger and Reality of Apostasy</vt:lpstr>
      <vt:lpstr>The Danger and Reality of Apostasy</vt:lpstr>
      <vt:lpstr>The Danger and Reality of Apostasy</vt:lpstr>
      <vt:lpstr>The Danger and Reality of Apostasy</vt:lpstr>
      <vt:lpstr>The Danger and Reality of Apostasy</vt:lpstr>
      <vt:lpstr>The Danger and Reality of Apostasy</vt:lpstr>
      <vt:lpstr>The Danger and Reality of Apostasy</vt:lpstr>
      <vt:lpstr>The Danger and Reality of Apostasy</vt:lpstr>
      <vt:lpstr>The Danger and Reality of Apostasy</vt:lpstr>
      <vt:lpstr>The Danger and Reality of Apostasy</vt:lpstr>
      <vt:lpstr>The Danger and Reality of Apostasy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117</cp:revision>
  <dcterms:created xsi:type="dcterms:W3CDTF">2017-01-01T19:17:35Z</dcterms:created>
  <dcterms:modified xsi:type="dcterms:W3CDTF">2017-09-24T20:13:17Z</dcterms:modified>
</cp:coreProperties>
</file>