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06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2" autoAdjust="0"/>
    <p:restoredTop sz="94660"/>
  </p:normalViewPr>
  <p:slideViewPr>
    <p:cSldViewPr snapToGrid="0">
      <p:cViewPr varScale="1">
        <p:scale>
          <a:sx n="108" d="100"/>
          <a:sy n="108" d="100"/>
        </p:scale>
        <p:origin x="81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B933596-6DA7-479C-A4D1-713A75167D90}" type="datetimeFigureOut">
              <a:rPr lang="en-US" smtClean="0"/>
              <a:t>9/3/2017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4DAC4-4195-470F-A116-4E0B74F99CFB}"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02584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933596-6DA7-479C-A4D1-713A75167D90}" type="datetimeFigureOut">
              <a:rPr lang="en-US" smtClean="0"/>
              <a:t>9/3/2017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2181617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933596-6DA7-479C-A4D1-713A75167D90}" type="datetimeFigureOut">
              <a:rPr lang="en-US" smtClean="0"/>
              <a:t>9/3/2017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2686454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507076" y="789709"/>
            <a:ext cx="8154786" cy="714895"/>
          </a:xfrm>
        </p:spPr>
        <p:txBody>
          <a:bodyPr>
            <a:normAutofit/>
          </a:bodyPr>
          <a:lstStyle>
            <a:lvl1pPr algn="ctr">
              <a:defRPr sz="4000" b="1">
                <a:solidFill>
                  <a:srgbClr val="060657"/>
                </a:solidFill>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7943" y="1645920"/>
            <a:ext cx="8911242" cy="5212079"/>
          </a:xfrm>
        </p:spPr>
        <p:txBody>
          <a:bodyPr/>
          <a:lstStyle>
            <a:lvl1pPr marL="341313" indent="-341313">
              <a:spcBef>
                <a:spcPts val="500"/>
              </a:spcBef>
              <a:buFont typeface="+mj-lt"/>
              <a:buAutoNum type="romanUcPeriod"/>
              <a:defRPr sz="2400" b="1"/>
            </a:lvl1pPr>
            <a:lvl2pPr marL="690563" indent="-341313">
              <a:buFont typeface="+mj-lt"/>
              <a:buAutoNum type="alphaUcPeriod"/>
              <a:defRPr b="1"/>
            </a:lvl2pPr>
            <a:lvl3pPr marL="973138" indent="-282575">
              <a:buFont typeface="+mj-lt"/>
              <a:buAutoNum type="arabicPeriod"/>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8728615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933596-6DA7-479C-A4D1-713A75167D90}" type="datetimeFigureOut">
              <a:rPr lang="en-US" smtClean="0"/>
              <a:t>9/3/2017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3806918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B933596-6DA7-479C-A4D1-713A75167D90}" type="datetimeFigureOut">
              <a:rPr lang="en-US" smtClean="0"/>
              <a:t>9/3/2017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3645062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933596-6DA7-479C-A4D1-713A75167D90}" type="datetimeFigureOut">
              <a:rPr lang="en-US" smtClean="0"/>
              <a:t>9/3/2017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3625994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B933596-6DA7-479C-A4D1-713A75167D90}" type="datetimeFigureOut">
              <a:rPr lang="en-US" smtClean="0"/>
              <a:t>9/3/2017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3906868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933596-6DA7-479C-A4D1-713A75167D90}" type="datetimeFigureOut">
              <a:rPr lang="en-US" smtClean="0"/>
              <a:t>9/3/2017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3738287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933596-6DA7-479C-A4D1-713A75167D90}" type="datetimeFigureOut">
              <a:rPr lang="en-US" smtClean="0"/>
              <a:t>9/3/2017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1168374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933596-6DA7-479C-A4D1-713A75167D90}" type="datetimeFigureOut">
              <a:rPr lang="en-US" smtClean="0"/>
              <a:t>9/3/2017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2863943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33596-6DA7-479C-A4D1-713A75167D90}" type="datetimeFigureOut">
              <a:rPr lang="en-US" smtClean="0"/>
              <a:t>9/3/2017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E4DAC4-4195-470F-A116-4E0B74F99CFB}" type="slidenum">
              <a:rPr lang="en-US" smtClean="0"/>
              <a:t>‹#›</a:t>
            </a:fld>
            <a:endParaRPr lang="en-US"/>
          </a:p>
        </p:txBody>
      </p:sp>
    </p:spTree>
    <p:extLst>
      <p:ext uri="{BB962C8B-B14F-4D97-AF65-F5344CB8AC3E}">
        <p14:creationId xmlns:p14="http://schemas.microsoft.com/office/powerpoint/2010/main" val="42821821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613" y="5838737"/>
            <a:ext cx="8162488" cy="1015663"/>
          </a:xfrm>
          <a:prstGeom prst="rect">
            <a:avLst/>
          </a:prstGeom>
          <a:noFill/>
        </p:spPr>
        <p:txBody>
          <a:bodyPr wrap="square" rtlCol="0">
            <a:spAutoFit/>
          </a:bodyPr>
          <a:lstStyle/>
          <a:p>
            <a:r>
              <a:rPr lang="en-US" sz="2800" b="1" u="sng" dirty="0" smtClean="0"/>
              <a:t>Lesson 19</a:t>
            </a:r>
            <a:r>
              <a:rPr lang="en-US" sz="2800" b="1" dirty="0" smtClean="0"/>
              <a:t>:</a:t>
            </a:r>
          </a:p>
          <a:p>
            <a:r>
              <a:rPr lang="en-US" sz="3200" b="1" dirty="0"/>
              <a:t>The </a:t>
            </a:r>
            <a:r>
              <a:rPr lang="en-US" sz="3200" b="1" dirty="0" smtClean="0"/>
              <a:t>Doctrine of Salvation</a:t>
            </a:r>
            <a:endParaRPr lang="en-US" sz="3200" b="1" dirty="0"/>
          </a:p>
        </p:txBody>
      </p:sp>
    </p:spTree>
    <p:extLst>
      <p:ext uri="{BB962C8B-B14F-4D97-AF65-F5344CB8AC3E}">
        <p14:creationId xmlns:p14="http://schemas.microsoft.com/office/powerpoint/2010/main" val="32495833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smtClean="0"/>
              <a:t>Doctrine of Salvation</a:t>
            </a:r>
            <a:endParaRPr lang="en-US" dirty="0"/>
          </a:p>
        </p:txBody>
      </p:sp>
      <p:sp>
        <p:nvSpPr>
          <p:cNvPr id="3" name="Content Placeholder 2"/>
          <p:cNvSpPr>
            <a:spLocks noGrp="1"/>
          </p:cNvSpPr>
          <p:nvPr>
            <p:ph idx="1"/>
          </p:nvPr>
        </p:nvSpPr>
        <p:spPr>
          <a:xfrm>
            <a:off x="157943" y="1645920"/>
            <a:ext cx="8861770" cy="5212079"/>
          </a:xfrm>
        </p:spPr>
        <p:txBody>
          <a:bodyPr>
            <a:normAutofit/>
          </a:bodyPr>
          <a:lstStyle/>
          <a:p>
            <a:pPr lvl="0">
              <a:buFont typeface="+mj-lt"/>
              <a:buAutoNum type="romanUcPeriod" startAt="8"/>
            </a:pPr>
            <a:r>
              <a:rPr lang="en-US" dirty="0"/>
              <a:t>Salvation from Sin, According to the Bible, Is By </a:t>
            </a:r>
            <a:r>
              <a:rPr lang="en-US" u="sng" dirty="0"/>
              <a:t>Works</a:t>
            </a:r>
            <a:r>
              <a:rPr lang="en-US" dirty="0"/>
              <a:t> (on Man’s Part).</a:t>
            </a:r>
            <a:endParaRPr lang="en-US" sz="2000" dirty="0"/>
          </a:p>
          <a:p>
            <a:pPr lvl="1">
              <a:buFont typeface="+mj-lt"/>
              <a:buAutoNum type="alphaUcPeriod" startAt="5"/>
            </a:pPr>
            <a:r>
              <a:rPr lang="en-US" dirty="0" smtClean="0"/>
              <a:t>Scripture </a:t>
            </a:r>
            <a:r>
              <a:rPr lang="en-US" dirty="0"/>
              <a:t>teaches that some “works” are absolutely </a:t>
            </a:r>
            <a:r>
              <a:rPr lang="en-US" u="sng" dirty="0"/>
              <a:t>essential</a:t>
            </a:r>
            <a:r>
              <a:rPr lang="en-US" dirty="0"/>
              <a:t> to one’s salvation.</a:t>
            </a:r>
            <a:endParaRPr lang="en-US" sz="2000" dirty="0"/>
          </a:p>
          <a:p>
            <a:pPr lvl="2"/>
            <a:r>
              <a:rPr lang="en-US" dirty="0"/>
              <a:t>While some try to exclude “works” as essential for salvation, Scripture teaches otherwise.</a:t>
            </a:r>
            <a:endParaRPr lang="en-US" sz="1800" dirty="0"/>
          </a:p>
          <a:p>
            <a:pPr lvl="2"/>
            <a:r>
              <a:rPr lang="en-US" dirty="0"/>
              <a:t>Jesus said that one must “labor for…everlasting life” (John 6:27), and that to “</a:t>
            </a:r>
            <a:r>
              <a:rPr lang="en-US" u="sng" dirty="0"/>
              <a:t>believe</a:t>
            </a:r>
            <a:r>
              <a:rPr lang="en-US" dirty="0"/>
              <a:t> in Him” is a “work” appointed by God (6:29).  Jesus called faith a “work.”</a:t>
            </a:r>
            <a:endParaRPr lang="en-US" sz="1800" dirty="0"/>
          </a:p>
          <a:p>
            <a:pPr lvl="2"/>
            <a:r>
              <a:rPr lang="en-US" dirty="0"/>
              <a:t>The act of “</a:t>
            </a:r>
            <a:r>
              <a:rPr lang="en-US" u="sng" dirty="0"/>
              <a:t>repentance</a:t>
            </a:r>
            <a:r>
              <a:rPr lang="en-US" dirty="0"/>
              <a:t>” requires “works befitting repentance” in order to truly “turn to God” (Acts 26:20; cf. Matt. 12:41+Jon. 3:10).</a:t>
            </a:r>
            <a:endParaRPr lang="en-US" sz="1800" dirty="0"/>
          </a:p>
          <a:p>
            <a:pPr lvl="1">
              <a:buAutoNum type="alphaUcPeriod" startAt="5"/>
            </a:pPr>
            <a:r>
              <a:rPr lang="en-US" dirty="0" smtClean="0"/>
              <a:t>Not </a:t>
            </a:r>
            <a:r>
              <a:rPr lang="en-US" dirty="0"/>
              <a:t>only are the works identified by God essential for salvation, but a Christian must continue to maintain faith-saving works to remain in a right relationship with God</a:t>
            </a:r>
            <a:r>
              <a:rPr lang="en-US" dirty="0" smtClean="0"/>
              <a:t>.</a:t>
            </a:r>
          </a:p>
          <a:p>
            <a:pPr lvl="1">
              <a:buAutoNum type="alphaUcPeriod" startAt="5"/>
            </a:pPr>
            <a:r>
              <a:rPr lang="en-US" dirty="0" smtClean="0"/>
              <a:t>Man is saved by works.</a:t>
            </a:r>
            <a:endParaRPr lang="en-US" dirty="0"/>
          </a:p>
        </p:txBody>
      </p:sp>
    </p:spTree>
    <p:extLst>
      <p:ext uri="{BB962C8B-B14F-4D97-AF65-F5344CB8AC3E}">
        <p14:creationId xmlns:p14="http://schemas.microsoft.com/office/powerpoint/2010/main" val="4293104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left)">
                                      <p:cBhvr>
                                        <p:cTn id="23" dur="500"/>
                                        <p:tgtEl>
                                          <p:spTgt spid="3">
                                            <p:txEl>
                                              <p:pRg st="5" end="5"/>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smtClean="0"/>
              <a:t>Doctrine of Salvation</a:t>
            </a:r>
            <a:endParaRPr lang="en-US" dirty="0"/>
          </a:p>
        </p:txBody>
      </p:sp>
      <p:sp>
        <p:nvSpPr>
          <p:cNvPr id="3" name="Content Placeholder 2"/>
          <p:cNvSpPr>
            <a:spLocks noGrp="1"/>
          </p:cNvSpPr>
          <p:nvPr>
            <p:ph idx="1"/>
          </p:nvPr>
        </p:nvSpPr>
        <p:spPr>
          <a:xfrm>
            <a:off x="157943" y="1645920"/>
            <a:ext cx="8861770" cy="5212079"/>
          </a:xfrm>
        </p:spPr>
        <p:txBody>
          <a:bodyPr>
            <a:normAutofit/>
          </a:bodyPr>
          <a:lstStyle/>
          <a:p>
            <a:pPr lvl="0">
              <a:buFont typeface="+mj-lt"/>
              <a:buAutoNum type="romanUcPeriod" startAt="9"/>
            </a:pPr>
            <a:r>
              <a:rPr lang="en-US" dirty="0"/>
              <a:t>Salvation from Sin, According to the Bible, Is By </a:t>
            </a:r>
            <a:r>
              <a:rPr lang="en-US" u="sng" dirty="0"/>
              <a:t>Obedience</a:t>
            </a:r>
            <a:r>
              <a:rPr lang="en-US" dirty="0"/>
              <a:t> (on Man’s Part).</a:t>
            </a:r>
            <a:endParaRPr lang="en-US" sz="2000" dirty="0"/>
          </a:p>
          <a:p>
            <a:pPr lvl="1"/>
            <a:r>
              <a:rPr lang="en-US" dirty="0"/>
              <a:t>There are two primary Greek words used in the New Testament for “obey.”</a:t>
            </a:r>
            <a:endParaRPr lang="en-US" sz="2000" dirty="0"/>
          </a:p>
          <a:p>
            <a:pPr lvl="1"/>
            <a:r>
              <a:rPr lang="en-US" dirty="0" smtClean="0"/>
              <a:t>Very </a:t>
            </a:r>
            <a:r>
              <a:rPr lang="en-US" dirty="0"/>
              <a:t>practically speaking, “Obedience is doing </a:t>
            </a:r>
            <a:r>
              <a:rPr lang="en-US" i="1" dirty="0"/>
              <a:t>what</a:t>
            </a:r>
            <a:r>
              <a:rPr lang="en-US" dirty="0"/>
              <a:t> the Lord prescribed, in the </a:t>
            </a:r>
            <a:r>
              <a:rPr lang="en-US" i="1" dirty="0"/>
              <a:t>manner</a:t>
            </a:r>
            <a:r>
              <a:rPr lang="en-US" dirty="0"/>
              <a:t> authorized, and for the </a:t>
            </a:r>
            <a:r>
              <a:rPr lang="en-US" i="1" dirty="0"/>
              <a:t>purpose</a:t>
            </a:r>
            <a:r>
              <a:rPr lang="en-US" dirty="0"/>
              <a:t> specified” (Wayne </a:t>
            </a:r>
            <a:r>
              <a:rPr lang="en-US" dirty="0" smtClean="0"/>
              <a:t>Jackson).  </a:t>
            </a:r>
            <a:endParaRPr lang="en-US" sz="2000" dirty="0"/>
          </a:p>
          <a:p>
            <a:pPr lvl="1"/>
            <a:r>
              <a:rPr lang="en-US" dirty="0"/>
              <a:t>While the doctrine of “faith only” is widely believed today as the means for salvation, Scripture does not support such a doctrine.</a:t>
            </a:r>
            <a:endParaRPr lang="en-US" sz="2000" dirty="0"/>
          </a:p>
          <a:p>
            <a:pPr lvl="1"/>
            <a:r>
              <a:rPr lang="en-US" dirty="0"/>
              <a:t>The Scripture plainly teaches that one cannot be saved without </a:t>
            </a:r>
            <a:r>
              <a:rPr lang="en-US" u="sng" dirty="0"/>
              <a:t>obeying</a:t>
            </a:r>
            <a:r>
              <a:rPr lang="en-US" dirty="0"/>
              <a:t> the will of the Lord revealed in the New Testament</a:t>
            </a:r>
            <a:r>
              <a:rPr lang="en-US" dirty="0" smtClean="0"/>
              <a:t>!</a:t>
            </a:r>
            <a:endParaRPr lang="en-US" sz="2000" dirty="0"/>
          </a:p>
        </p:txBody>
      </p:sp>
    </p:spTree>
    <p:extLst>
      <p:ext uri="{BB962C8B-B14F-4D97-AF65-F5344CB8AC3E}">
        <p14:creationId xmlns:p14="http://schemas.microsoft.com/office/powerpoint/2010/main" val="40393864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smtClean="0"/>
              <a:t>Doctrine of Salvation</a:t>
            </a:r>
            <a:endParaRPr lang="en-US" dirty="0"/>
          </a:p>
        </p:txBody>
      </p:sp>
      <p:sp>
        <p:nvSpPr>
          <p:cNvPr id="3" name="Content Placeholder 2"/>
          <p:cNvSpPr>
            <a:spLocks noGrp="1"/>
          </p:cNvSpPr>
          <p:nvPr>
            <p:ph idx="1"/>
          </p:nvPr>
        </p:nvSpPr>
        <p:spPr>
          <a:xfrm>
            <a:off x="157943" y="1645920"/>
            <a:ext cx="8861770" cy="5212079"/>
          </a:xfrm>
        </p:spPr>
        <p:txBody>
          <a:bodyPr>
            <a:normAutofit/>
          </a:bodyPr>
          <a:lstStyle/>
          <a:p>
            <a:pPr lvl="0">
              <a:buFont typeface="+mj-lt"/>
              <a:buAutoNum type="romanUcPeriod" startAt="9"/>
            </a:pPr>
            <a:r>
              <a:rPr lang="en-US" dirty="0"/>
              <a:t>Salvation from Sin, According to the Bible, Is By </a:t>
            </a:r>
            <a:r>
              <a:rPr lang="en-US" u="sng" dirty="0"/>
              <a:t>Obedience</a:t>
            </a:r>
            <a:r>
              <a:rPr lang="en-US" dirty="0"/>
              <a:t> (on Man’s Part).</a:t>
            </a:r>
            <a:endParaRPr lang="en-US" sz="2000" dirty="0"/>
          </a:p>
          <a:p>
            <a:pPr lvl="1">
              <a:buFont typeface="+mj-lt"/>
              <a:buAutoNum type="alphaUcPeriod" startAt="5"/>
            </a:pPr>
            <a:r>
              <a:rPr lang="en-US" dirty="0" smtClean="0"/>
              <a:t>In </a:t>
            </a:r>
            <a:r>
              <a:rPr lang="en-US" dirty="0"/>
              <a:t>fact, when Scripture is consulted, one finds that the New Testament uses the terms and concepts of true/saving </a:t>
            </a:r>
            <a:r>
              <a:rPr lang="en-US" u="sng" dirty="0"/>
              <a:t>faith</a:t>
            </a:r>
            <a:r>
              <a:rPr lang="en-US" dirty="0"/>
              <a:t> synonymously and interchangeably with that of </a:t>
            </a:r>
            <a:r>
              <a:rPr lang="en-US" u="sng" dirty="0"/>
              <a:t>obedience</a:t>
            </a:r>
            <a:r>
              <a:rPr lang="en-US" dirty="0"/>
              <a:t>.</a:t>
            </a:r>
            <a:endParaRPr lang="en-US" sz="2000" dirty="0"/>
          </a:p>
          <a:p>
            <a:pPr lvl="2"/>
            <a:r>
              <a:rPr lang="en-US" dirty="0"/>
              <a:t>Note carefully the contrast made between one who “believes” and one who “disobeys.”</a:t>
            </a:r>
            <a:endParaRPr lang="en-US" sz="1800" dirty="0"/>
          </a:p>
          <a:p>
            <a:pPr lvl="2"/>
            <a:r>
              <a:rPr lang="en-US" dirty="0" smtClean="0"/>
              <a:t>Note </a:t>
            </a:r>
            <a:r>
              <a:rPr lang="en-US" dirty="0"/>
              <a:t>carefully how those who obeyed were said to have “</a:t>
            </a:r>
            <a:r>
              <a:rPr lang="en-US" u="sng" dirty="0"/>
              <a:t>believed</a:t>
            </a:r>
            <a:r>
              <a:rPr lang="en-US" dirty="0"/>
              <a:t>.”</a:t>
            </a:r>
            <a:endParaRPr lang="en-US" sz="1800" dirty="0"/>
          </a:p>
          <a:p>
            <a:pPr lvl="1">
              <a:buAutoNum type="alphaUcPeriod" startAt="5"/>
            </a:pPr>
            <a:r>
              <a:rPr lang="en-US" dirty="0" smtClean="0"/>
              <a:t>Every </a:t>
            </a:r>
            <a:r>
              <a:rPr lang="en-US" dirty="0"/>
              <a:t>example of one who was saved by faith in the Bible was saved by an </a:t>
            </a:r>
            <a:r>
              <a:rPr lang="en-US" u="sng" dirty="0"/>
              <a:t>obedient faith</a:t>
            </a:r>
            <a:r>
              <a:rPr lang="en-US" dirty="0"/>
              <a:t>.</a:t>
            </a:r>
            <a:endParaRPr lang="en-US" sz="2000" dirty="0"/>
          </a:p>
          <a:p>
            <a:pPr lvl="1">
              <a:buAutoNum type="alphaUcPeriod" startAt="5"/>
            </a:pPr>
            <a:r>
              <a:rPr lang="en-US" dirty="0" smtClean="0"/>
              <a:t>Scripture </a:t>
            </a:r>
            <a:r>
              <a:rPr lang="en-US" dirty="0"/>
              <a:t>teaches that obedience is </a:t>
            </a:r>
            <a:r>
              <a:rPr lang="en-US" u="sng" dirty="0"/>
              <a:t>required</a:t>
            </a:r>
            <a:r>
              <a:rPr lang="en-US" dirty="0"/>
              <a:t> by God.</a:t>
            </a:r>
            <a:endParaRPr lang="en-US" sz="2000" dirty="0"/>
          </a:p>
          <a:p>
            <a:pPr lvl="1">
              <a:buAutoNum type="alphaUcPeriod" startAt="5"/>
            </a:pPr>
            <a:r>
              <a:rPr lang="en-US" dirty="0" smtClean="0"/>
              <a:t>Scripture </a:t>
            </a:r>
            <a:r>
              <a:rPr lang="en-US" dirty="0"/>
              <a:t>teaches that obedience will be </a:t>
            </a:r>
            <a:r>
              <a:rPr lang="en-US" u="sng" dirty="0"/>
              <a:t>rewarded</a:t>
            </a:r>
            <a:r>
              <a:rPr lang="en-US" dirty="0"/>
              <a:t> by God.</a:t>
            </a:r>
            <a:endParaRPr lang="en-US" sz="2000" dirty="0"/>
          </a:p>
          <a:p>
            <a:pPr lvl="1">
              <a:buAutoNum type="alphaUcPeriod" startAt="5"/>
            </a:pPr>
            <a:r>
              <a:rPr lang="en-US" dirty="0" smtClean="0"/>
              <a:t>Scripture </a:t>
            </a:r>
            <a:r>
              <a:rPr lang="en-US" dirty="0"/>
              <a:t>teaches that those who do not obey will be </a:t>
            </a:r>
            <a:r>
              <a:rPr lang="en-US" u="sng" dirty="0"/>
              <a:t>punished</a:t>
            </a:r>
            <a:r>
              <a:rPr lang="en-US" dirty="0"/>
              <a:t> by God</a:t>
            </a:r>
            <a:r>
              <a:rPr lang="en-US" dirty="0" smtClean="0"/>
              <a:t>.</a:t>
            </a:r>
            <a:endParaRPr lang="en-US" sz="2000" dirty="0"/>
          </a:p>
        </p:txBody>
      </p:sp>
    </p:spTree>
    <p:extLst>
      <p:ext uri="{BB962C8B-B14F-4D97-AF65-F5344CB8AC3E}">
        <p14:creationId xmlns:p14="http://schemas.microsoft.com/office/powerpoint/2010/main" val="30137795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left)">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left)">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left)">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smtClean="0"/>
              <a:t>Doctrine of Salvation</a:t>
            </a:r>
            <a:endParaRPr lang="en-US" dirty="0"/>
          </a:p>
        </p:txBody>
      </p:sp>
      <p:sp>
        <p:nvSpPr>
          <p:cNvPr id="3" name="Content Placeholder 2"/>
          <p:cNvSpPr>
            <a:spLocks noGrp="1"/>
          </p:cNvSpPr>
          <p:nvPr>
            <p:ph idx="1"/>
          </p:nvPr>
        </p:nvSpPr>
        <p:spPr>
          <a:xfrm>
            <a:off x="157943" y="1645920"/>
            <a:ext cx="8861770" cy="5212079"/>
          </a:xfrm>
        </p:spPr>
        <p:txBody>
          <a:bodyPr>
            <a:normAutofit/>
          </a:bodyPr>
          <a:lstStyle/>
          <a:p>
            <a:pPr lvl="0">
              <a:buFont typeface="+mj-lt"/>
              <a:buAutoNum type="romanUcPeriod" startAt="9"/>
            </a:pPr>
            <a:r>
              <a:rPr lang="en-US" dirty="0"/>
              <a:t>Salvation from Sin, According to the Bible, Is By </a:t>
            </a:r>
            <a:r>
              <a:rPr lang="en-US" u="sng" dirty="0"/>
              <a:t>Obedience</a:t>
            </a:r>
            <a:r>
              <a:rPr lang="en-US" dirty="0"/>
              <a:t> (on Man’s Part).</a:t>
            </a:r>
            <a:endParaRPr lang="en-US" sz="2000" dirty="0"/>
          </a:p>
          <a:p>
            <a:pPr lvl="1">
              <a:buFont typeface="+mj-lt"/>
              <a:buAutoNum type="alphaUcPeriod" startAt="10"/>
            </a:pPr>
            <a:r>
              <a:rPr lang="en-US" dirty="0" smtClean="0"/>
              <a:t>When </a:t>
            </a:r>
            <a:r>
              <a:rPr lang="en-US" dirty="0"/>
              <a:t>one properly understands the Scriptural teaching necessitating man’s obedience to God’s plan of salvation, he comes to understand that manmade doctrines have no place in the divine scheme of redemption, including the doctrines of:</a:t>
            </a:r>
            <a:endParaRPr lang="en-US" sz="2000" dirty="0"/>
          </a:p>
          <a:p>
            <a:pPr lvl="2"/>
            <a:r>
              <a:rPr lang="en-US" sz="2400" dirty="0"/>
              <a:t>“</a:t>
            </a:r>
            <a:r>
              <a:rPr lang="en-US" sz="2400" u="sng" dirty="0"/>
              <a:t>Unconditional Election</a:t>
            </a:r>
            <a:r>
              <a:rPr lang="en-US" sz="2400" dirty="0"/>
              <a:t>”</a:t>
            </a:r>
            <a:endParaRPr lang="en-US" dirty="0"/>
          </a:p>
          <a:p>
            <a:pPr lvl="2"/>
            <a:r>
              <a:rPr lang="en-US" sz="2400" dirty="0" smtClean="0"/>
              <a:t>“</a:t>
            </a:r>
            <a:r>
              <a:rPr lang="en-US" sz="2400" u="sng" dirty="0"/>
              <a:t>A Good Moral Life</a:t>
            </a:r>
            <a:r>
              <a:rPr lang="en-US" sz="2400" dirty="0"/>
              <a:t>”</a:t>
            </a:r>
            <a:endParaRPr lang="en-US" dirty="0"/>
          </a:p>
          <a:p>
            <a:pPr lvl="2"/>
            <a:r>
              <a:rPr lang="en-US" sz="2400" dirty="0" smtClean="0"/>
              <a:t>“</a:t>
            </a:r>
            <a:r>
              <a:rPr lang="en-US" sz="2400" u="sng" dirty="0"/>
              <a:t>The Sinner’s Prayer</a:t>
            </a:r>
            <a:r>
              <a:rPr lang="en-US" sz="2400" dirty="0"/>
              <a:t>”</a:t>
            </a:r>
            <a:endParaRPr lang="en-US" dirty="0"/>
          </a:p>
        </p:txBody>
      </p:sp>
    </p:spTree>
    <p:extLst>
      <p:ext uri="{BB962C8B-B14F-4D97-AF65-F5344CB8AC3E}">
        <p14:creationId xmlns:p14="http://schemas.microsoft.com/office/powerpoint/2010/main" val="39689418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smtClean="0"/>
              <a:t>Doctrine of Salvation</a:t>
            </a:r>
            <a:endParaRPr lang="en-US" dirty="0"/>
          </a:p>
        </p:txBody>
      </p:sp>
      <p:sp>
        <p:nvSpPr>
          <p:cNvPr id="3" name="Content Placeholder 2"/>
          <p:cNvSpPr>
            <a:spLocks noGrp="1"/>
          </p:cNvSpPr>
          <p:nvPr>
            <p:ph idx="1"/>
          </p:nvPr>
        </p:nvSpPr>
        <p:spPr>
          <a:xfrm>
            <a:off x="157943" y="1645920"/>
            <a:ext cx="8861770" cy="5212079"/>
          </a:xfrm>
        </p:spPr>
        <p:txBody>
          <a:bodyPr>
            <a:normAutofit fontScale="92500" lnSpcReduction="10000"/>
          </a:bodyPr>
          <a:lstStyle/>
          <a:p>
            <a:pPr lvl="0">
              <a:buFont typeface="+mj-lt"/>
              <a:buAutoNum type="romanUcPeriod" startAt="10"/>
            </a:pPr>
            <a:r>
              <a:rPr lang="en-US" dirty="0"/>
              <a:t>Conclusion</a:t>
            </a:r>
            <a:endParaRPr lang="en-US" sz="2000" dirty="0"/>
          </a:p>
          <a:p>
            <a:pPr lvl="1"/>
            <a:r>
              <a:rPr lang="en-US" dirty="0"/>
              <a:t>The most important question that can ever be asked is, “What Must I Do to Be Saved?”</a:t>
            </a:r>
            <a:endParaRPr lang="en-US" sz="2000" dirty="0"/>
          </a:p>
          <a:p>
            <a:pPr lvl="1"/>
            <a:r>
              <a:rPr lang="en-US" dirty="0" smtClean="0"/>
              <a:t>In </a:t>
            </a:r>
            <a:r>
              <a:rPr lang="en-US" dirty="0"/>
              <a:t>Biblical salvation:</a:t>
            </a:r>
            <a:endParaRPr lang="en-US" sz="2000" dirty="0"/>
          </a:p>
          <a:p>
            <a:pPr lvl="2"/>
            <a:r>
              <a:rPr lang="en-US" dirty="0"/>
              <a:t>There is God’s part in </a:t>
            </a:r>
            <a:r>
              <a:rPr lang="en-US" dirty="0" smtClean="0"/>
              <a:t>it.</a:t>
            </a:r>
            <a:endParaRPr lang="en-US" sz="1800" dirty="0"/>
          </a:p>
          <a:p>
            <a:pPr lvl="2"/>
            <a:r>
              <a:rPr lang="en-US" dirty="0"/>
              <a:t>There is man’s part in </a:t>
            </a:r>
            <a:r>
              <a:rPr lang="en-US" dirty="0" smtClean="0"/>
              <a:t>it.</a:t>
            </a:r>
            <a:endParaRPr lang="en-US" sz="1800" dirty="0"/>
          </a:p>
          <a:p>
            <a:pPr lvl="1"/>
            <a:r>
              <a:rPr lang="en-US" dirty="0" smtClean="0"/>
              <a:t>The </a:t>
            </a:r>
            <a:r>
              <a:rPr lang="en-US" dirty="0"/>
              <a:t>salvation that we so desperately need and that God offers is summarized in John 3:16.</a:t>
            </a:r>
            <a:endParaRPr lang="en-US" sz="2000" dirty="0"/>
          </a:p>
          <a:p>
            <a:pPr lvl="2"/>
            <a:r>
              <a:rPr lang="en-US" dirty="0"/>
              <a:t>Salvation is by grace – “God so loved.”</a:t>
            </a:r>
            <a:endParaRPr lang="en-US" sz="1800" dirty="0"/>
          </a:p>
          <a:p>
            <a:pPr lvl="2"/>
            <a:r>
              <a:rPr lang="en-US" dirty="0"/>
              <a:t>Salvation is universally designed—“the world…whoever.”</a:t>
            </a:r>
            <a:endParaRPr lang="en-US" sz="1800" dirty="0"/>
          </a:p>
          <a:p>
            <a:pPr lvl="2"/>
            <a:r>
              <a:rPr lang="en-US" dirty="0"/>
              <a:t>Salvation is by blood—“He gave His only begotten Son.”</a:t>
            </a:r>
            <a:endParaRPr lang="en-US" sz="1800" dirty="0"/>
          </a:p>
          <a:p>
            <a:pPr lvl="2"/>
            <a:r>
              <a:rPr lang="en-US" dirty="0"/>
              <a:t>Salvation is through Christ—“in Him.”</a:t>
            </a:r>
            <a:endParaRPr lang="en-US" sz="1800" dirty="0"/>
          </a:p>
          <a:p>
            <a:pPr lvl="2"/>
            <a:r>
              <a:rPr lang="en-US" dirty="0"/>
              <a:t>Salvation is conditional—“believes.”</a:t>
            </a:r>
            <a:endParaRPr lang="en-US" sz="1800" dirty="0"/>
          </a:p>
          <a:p>
            <a:pPr lvl="2"/>
            <a:r>
              <a:rPr lang="en-US" dirty="0"/>
              <a:t>Salvation is dependent upon faithful obedience—“should not perish.”</a:t>
            </a:r>
            <a:endParaRPr lang="en-US" sz="1800" dirty="0"/>
          </a:p>
          <a:p>
            <a:pPr lvl="2"/>
            <a:r>
              <a:rPr lang="en-US" dirty="0"/>
              <a:t>Salvation is eternal in scope—“have everlasting life.”</a:t>
            </a:r>
            <a:endParaRPr lang="en-US" sz="1800" dirty="0"/>
          </a:p>
          <a:p>
            <a:pPr lvl="1"/>
            <a:r>
              <a:rPr lang="en-US" dirty="0"/>
              <a:t>There is only one plan of salvation.</a:t>
            </a:r>
            <a:endParaRPr lang="en-US" sz="2000" dirty="0"/>
          </a:p>
        </p:txBody>
      </p:sp>
    </p:spTree>
    <p:extLst>
      <p:ext uri="{BB962C8B-B14F-4D97-AF65-F5344CB8AC3E}">
        <p14:creationId xmlns:p14="http://schemas.microsoft.com/office/powerpoint/2010/main" val="1198610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500"/>
                                        <p:tgtEl>
                                          <p:spTgt spid="3">
                                            <p:txEl>
                                              <p:pRg st="5" end="5"/>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left)">
                                      <p:cBhvr>
                                        <p:cTn id="25" dur="500"/>
                                        <p:tgtEl>
                                          <p:spTgt spid="3">
                                            <p:txEl>
                                              <p:pRg st="6" end="6"/>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left)">
                                      <p:cBhvr>
                                        <p:cTn id="28" dur="500"/>
                                        <p:tgtEl>
                                          <p:spTgt spid="3">
                                            <p:txEl>
                                              <p:pRg st="7" end="7"/>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left)">
                                      <p:cBhvr>
                                        <p:cTn id="31" dur="500"/>
                                        <p:tgtEl>
                                          <p:spTgt spid="3">
                                            <p:txEl>
                                              <p:pRg st="8" end="8"/>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wipe(left)">
                                      <p:cBhvr>
                                        <p:cTn id="34" dur="500"/>
                                        <p:tgtEl>
                                          <p:spTgt spid="3">
                                            <p:txEl>
                                              <p:pRg st="9" end="9"/>
                                            </p:txEl>
                                          </p:spTgt>
                                        </p:tgtEl>
                                      </p:cBhvr>
                                    </p:animEffect>
                                  </p:childTnLst>
                                </p:cTn>
                              </p:par>
                              <p:par>
                                <p:cTn id="35" presetID="22" presetClass="entr" presetSubtype="8"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wipe(left)">
                                      <p:cBhvr>
                                        <p:cTn id="37" dur="500"/>
                                        <p:tgtEl>
                                          <p:spTgt spid="3">
                                            <p:txEl>
                                              <p:pRg st="10" end="10"/>
                                            </p:txEl>
                                          </p:spTgt>
                                        </p:tgtEl>
                                      </p:cBhvr>
                                    </p:animEffect>
                                  </p:childTnLst>
                                </p:cTn>
                              </p:par>
                              <p:par>
                                <p:cTn id="38" presetID="22" presetClass="entr" presetSubtype="8"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wipe(left)">
                                      <p:cBhvr>
                                        <p:cTn id="40" dur="500"/>
                                        <p:tgtEl>
                                          <p:spTgt spid="3">
                                            <p:txEl>
                                              <p:pRg st="11" end="11"/>
                                            </p:txEl>
                                          </p:spTgt>
                                        </p:tgtEl>
                                      </p:cBhvr>
                                    </p:animEffect>
                                  </p:childTnLst>
                                </p:cTn>
                              </p:par>
                              <p:par>
                                <p:cTn id="41" presetID="22" presetClass="entr" presetSubtype="8"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wipe(left)">
                                      <p:cBhvr>
                                        <p:cTn id="43" dur="500"/>
                                        <p:tgtEl>
                                          <p:spTgt spid="3">
                                            <p:txEl>
                                              <p:pRg st="12" end="12"/>
                                            </p:txEl>
                                          </p:spTgt>
                                        </p:tgtEl>
                                      </p:cBhvr>
                                    </p:animEffect>
                                  </p:childTnLst>
                                </p:cTn>
                              </p:par>
                              <p:par>
                                <p:cTn id="44" presetID="22" presetClass="entr" presetSubtype="8" fill="hold" nodeType="withEffect">
                                  <p:stCondLst>
                                    <p:cond delay="0"/>
                                  </p:stCondLst>
                                  <p:childTnLst>
                                    <p:set>
                                      <p:cBhvr>
                                        <p:cTn id="45" dur="1" fill="hold">
                                          <p:stCondLst>
                                            <p:cond delay="0"/>
                                          </p:stCondLst>
                                        </p:cTn>
                                        <p:tgtEl>
                                          <p:spTgt spid="3">
                                            <p:txEl>
                                              <p:pRg st="13" end="13"/>
                                            </p:txEl>
                                          </p:spTgt>
                                        </p:tgtEl>
                                        <p:attrNameLst>
                                          <p:attrName>style.visibility</p:attrName>
                                        </p:attrNameLst>
                                      </p:cBhvr>
                                      <p:to>
                                        <p:strVal val="visible"/>
                                      </p:to>
                                    </p:set>
                                    <p:animEffect transition="in" filter="wipe(left)">
                                      <p:cBhvr>
                                        <p:cTn id="46"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smtClean="0"/>
              <a:t>Doctrine of Salvation</a:t>
            </a:r>
            <a:endParaRPr lang="en-US" dirty="0"/>
          </a:p>
        </p:txBody>
      </p:sp>
      <p:sp>
        <p:nvSpPr>
          <p:cNvPr id="3" name="Content Placeholder 2"/>
          <p:cNvSpPr>
            <a:spLocks noGrp="1"/>
          </p:cNvSpPr>
          <p:nvPr>
            <p:ph idx="1"/>
          </p:nvPr>
        </p:nvSpPr>
        <p:spPr>
          <a:xfrm>
            <a:off x="157943" y="1645920"/>
            <a:ext cx="8861770" cy="5212079"/>
          </a:xfrm>
        </p:spPr>
        <p:txBody>
          <a:bodyPr>
            <a:normAutofit/>
          </a:bodyPr>
          <a:lstStyle/>
          <a:p>
            <a:pPr lvl="0"/>
            <a:r>
              <a:rPr lang="en-US" dirty="0"/>
              <a:t>The Greatest Need That Man Has on This Earth Is the </a:t>
            </a:r>
            <a:r>
              <a:rPr lang="en-US" u="sng" dirty="0"/>
              <a:t>Salvation of His Soul</a:t>
            </a:r>
            <a:r>
              <a:rPr lang="en-US" dirty="0"/>
              <a:t>.</a:t>
            </a:r>
            <a:endParaRPr lang="en-US" sz="2000" dirty="0"/>
          </a:p>
          <a:p>
            <a:pPr lvl="1"/>
            <a:r>
              <a:rPr lang="en-US" dirty="0"/>
              <a:t>There is no Bible doctrine more important than </a:t>
            </a:r>
            <a:r>
              <a:rPr lang="en-US" dirty="0" smtClean="0"/>
              <a:t>salvation.</a:t>
            </a:r>
            <a:endParaRPr lang="en-US" sz="2000" dirty="0"/>
          </a:p>
          <a:p>
            <a:pPr lvl="1"/>
            <a:r>
              <a:rPr lang="en-US" dirty="0" smtClean="0"/>
              <a:t>God </a:t>
            </a:r>
            <a:r>
              <a:rPr lang="en-US" dirty="0"/>
              <a:t>created man with </a:t>
            </a:r>
            <a:r>
              <a:rPr lang="en-US" u="sng" dirty="0"/>
              <a:t>free will</a:t>
            </a:r>
            <a:r>
              <a:rPr lang="en-US" dirty="0"/>
              <a:t> – the freedom to choose what to do with his life and how to respond to the will of God.</a:t>
            </a:r>
            <a:endParaRPr lang="en-US" sz="2000" dirty="0"/>
          </a:p>
          <a:p>
            <a:pPr lvl="1"/>
            <a:r>
              <a:rPr lang="en-US" dirty="0" smtClean="0"/>
              <a:t>While </a:t>
            </a:r>
            <a:r>
              <a:rPr lang="en-US" dirty="0"/>
              <a:t>God longs for man to come to Him and enter into a relationship with Him (Acts 17:24-28; 1 Tim. 2:4; John 3:16), the majority of accountable persons are not interested in the will of God and they make choices that violate God’s will—this is called “</a:t>
            </a:r>
            <a:r>
              <a:rPr lang="en-US" u="sng" dirty="0"/>
              <a:t>sin</a:t>
            </a:r>
            <a:r>
              <a:rPr lang="en-US" dirty="0"/>
              <a:t>.”</a:t>
            </a:r>
            <a:endParaRPr lang="en-US" sz="2000" dirty="0"/>
          </a:p>
          <a:p>
            <a:pPr lvl="2"/>
            <a:r>
              <a:rPr lang="en-US" dirty="0" smtClean="0"/>
              <a:t>Sin is the result of </a:t>
            </a:r>
            <a:r>
              <a:rPr lang="en-US" u="sng" dirty="0" smtClean="0"/>
              <a:t>violating</a:t>
            </a:r>
            <a:r>
              <a:rPr lang="en-US" dirty="0" smtClean="0"/>
              <a:t> the will of God.</a:t>
            </a:r>
            <a:endParaRPr lang="en-US" sz="1800" dirty="0" smtClean="0"/>
          </a:p>
          <a:p>
            <a:pPr lvl="2"/>
            <a:r>
              <a:rPr lang="en-US" dirty="0" smtClean="0"/>
              <a:t>Sin is a </a:t>
            </a:r>
            <a:r>
              <a:rPr lang="en-US" u="sng" dirty="0" smtClean="0"/>
              <a:t>personal choice</a:t>
            </a:r>
            <a:r>
              <a:rPr lang="en-US" dirty="0" smtClean="0"/>
              <a:t>.</a:t>
            </a:r>
            <a:endParaRPr lang="en-US" sz="1800" dirty="0" smtClean="0"/>
          </a:p>
          <a:p>
            <a:pPr lvl="2"/>
            <a:r>
              <a:rPr lang="en-US" dirty="0" smtClean="0"/>
              <a:t>Sin is not </a:t>
            </a:r>
            <a:r>
              <a:rPr lang="en-US" u="sng" dirty="0" smtClean="0"/>
              <a:t>inherited</a:t>
            </a:r>
            <a:r>
              <a:rPr lang="en-US" dirty="0" smtClean="0"/>
              <a:t>.</a:t>
            </a:r>
            <a:endParaRPr lang="en-US" sz="1800" dirty="0" smtClean="0"/>
          </a:p>
          <a:p>
            <a:pPr lvl="2"/>
            <a:r>
              <a:rPr lang="en-US" dirty="0" smtClean="0"/>
              <a:t>Sin results in </a:t>
            </a:r>
            <a:r>
              <a:rPr lang="en-US" u="sng" dirty="0" smtClean="0"/>
              <a:t>separation from God</a:t>
            </a:r>
            <a:r>
              <a:rPr lang="en-US" dirty="0" smtClean="0"/>
              <a:t>.</a:t>
            </a:r>
            <a:endParaRPr lang="en-US" sz="1800" dirty="0"/>
          </a:p>
        </p:txBody>
      </p:sp>
    </p:spTree>
    <p:extLst>
      <p:ext uri="{BB962C8B-B14F-4D97-AF65-F5344CB8AC3E}">
        <p14:creationId xmlns:p14="http://schemas.microsoft.com/office/powerpoint/2010/main" val="13483352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left)">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left)">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wipe(left)">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smtClean="0"/>
              <a:t>Doctrine of Salvation</a:t>
            </a:r>
            <a:endParaRPr lang="en-US" dirty="0"/>
          </a:p>
        </p:txBody>
      </p:sp>
      <p:sp>
        <p:nvSpPr>
          <p:cNvPr id="3" name="Content Placeholder 2"/>
          <p:cNvSpPr>
            <a:spLocks noGrp="1"/>
          </p:cNvSpPr>
          <p:nvPr>
            <p:ph idx="1"/>
          </p:nvPr>
        </p:nvSpPr>
        <p:spPr>
          <a:xfrm>
            <a:off x="157943" y="1645920"/>
            <a:ext cx="8861770" cy="5212079"/>
          </a:xfrm>
        </p:spPr>
        <p:txBody>
          <a:bodyPr>
            <a:normAutofit/>
          </a:bodyPr>
          <a:lstStyle/>
          <a:p>
            <a:pPr lvl="0">
              <a:buFont typeface="+mj-lt"/>
              <a:buAutoNum type="romanUcPeriod" startAt="2"/>
            </a:pPr>
            <a:r>
              <a:rPr lang="en-US" dirty="0"/>
              <a:t>It Is Essential to Understand What “</a:t>
            </a:r>
            <a:r>
              <a:rPr lang="en-US" u="sng" dirty="0"/>
              <a:t>Being Saved</a:t>
            </a:r>
            <a:r>
              <a:rPr lang="en-US" dirty="0"/>
              <a:t>” Means.</a:t>
            </a:r>
            <a:endParaRPr lang="en-US" sz="2000" dirty="0"/>
          </a:p>
          <a:p>
            <a:pPr lvl="1"/>
            <a:r>
              <a:rPr lang="en-US" dirty="0"/>
              <a:t>While it is critical to understand “how” one can be “saved” (which will be studied in this lesson), it is equally critical to understand “what” it even means “to be saved.”</a:t>
            </a:r>
            <a:endParaRPr lang="en-US" sz="2000" dirty="0"/>
          </a:p>
          <a:p>
            <a:pPr lvl="1"/>
            <a:r>
              <a:rPr lang="en-US" dirty="0" smtClean="0"/>
              <a:t>“</a:t>
            </a:r>
            <a:r>
              <a:rPr lang="en-US" dirty="0"/>
              <a:t>Being saved” involves what one is being saved “</a:t>
            </a:r>
            <a:r>
              <a:rPr lang="en-US" u="sng" dirty="0"/>
              <a:t>from</a:t>
            </a:r>
            <a:r>
              <a:rPr lang="en-US" dirty="0"/>
              <a:t>.”</a:t>
            </a:r>
            <a:endParaRPr lang="en-US" sz="2000" dirty="0"/>
          </a:p>
          <a:p>
            <a:pPr lvl="1"/>
            <a:r>
              <a:rPr lang="en-US" dirty="0" smtClean="0"/>
              <a:t>“</a:t>
            </a:r>
            <a:r>
              <a:rPr lang="en-US" dirty="0"/>
              <a:t>Being saved” involves what one is being saved “</a:t>
            </a:r>
            <a:r>
              <a:rPr lang="en-US" u="sng" dirty="0"/>
              <a:t>by</a:t>
            </a:r>
            <a:r>
              <a:rPr lang="en-US" dirty="0"/>
              <a:t>.”</a:t>
            </a:r>
            <a:endParaRPr lang="en-US" sz="2000" dirty="0"/>
          </a:p>
          <a:p>
            <a:pPr lvl="1"/>
            <a:r>
              <a:rPr lang="en-US" dirty="0" smtClean="0"/>
              <a:t>“</a:t>
            </a:r>
            <a:r>
              <a:rPr lang="en-US" dirty="0"/>
              <a:t>Being saved” involves what one is being saved “</a:t>
            </a:r>
            <a:r>
              <a:rPr lang="en-US" u="sng" dirty="0"/>
              <a:t>to</a:t>
            </a:r>
            <a:r>
              <a:rPr lang="en-US" dirty="0"/>
              <a:t>.”</a:t>
            </a:r>
            <a:endParaRPr lang="en-US" sz="2000" dirty="0"/>
          </a:p>
          <a:p>
            <a:pPr lvl="1"/>
            <a:r>
              <a:rPr lang="en-US" dirty="0" smtClean="0"/>
              <a:t>“</a:t>
            </a:r>
            <a:r>
              <a:rPr lang="en-US" dirty="0"/>
              <a:t>Being saved” involves what one is being saved “</a:t>
            </a:r>
            <a:r>
              <a:rPr lang="en-US" u="sng" dirty="0"/>
              <a:t>for</a:t>
            </a:r>
            <a:r>
              <a:rPr lang="en-US" dirty="0"/>
              <a:t>.”</a:t>
            </a:r>
            <a:endParaRPr lang="en-US" sz="2000" dirty="0"/>
          </a:p>
        </p:txBody>
      </p:sp>
    </p:spTree>
    <p:extLst>
      <p:ext uri="{BB962C8B-B14F-4D97-AF65-F5344CB8AC3E}">
        <p14:creationId xmlns:p14="http://schemas.microsoft.com/office/powerpoint/2010/main" val="4633574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smtClean="0"/>
              <a:t>Doctrine of Salvation</a:t>
            </a:r>
            <a:endParaRPr lang="en-US" dirty="0"/>
          </a:p>
        </p:txBody>
      </p:sp>
      <p:sp>
        <p:nvSpPr>
          <p:cNvPr id="3" name="Content Placeholder 2"/>
          <p:cNvSpPr>
            <a:spLocks noGrp="1"/>
          </p:cNvSpPr>
          <p:nvPr>
            <p:ph idx="1"/>
          </p:nvPr>
        </p:nvSpPr>
        <p:spPr>
          <a:xfrm>
            <a:off x="157943" y="1645920"/>
            <a:ext cx="8861770" cy="5212079"/>
          </a:xfrm>
        </p:spPr>
        <p:txBody>
          <a:bodyPr>
            <a:normAutofit lnSpcReduction="10000"/>
          </a:bodyPr>
          <a:lstStyle/>
          <a:p>
            <a:pPr lvl="0">
              <a:buFont typeface="+mj-lt"/>
              <a:buAutoNum type="romanUcPeriod" startAt="3"/>
            </a:pPr>
            <a:r>
              <a:rPr lang="en-US" dirty="0"/>
              <a:t>Salvation from Sin, According to the Bible, Is Intended for and Offered to </a:t>
            </a:r>
            <a:r>
              <a:rPr lang="en-US" u="sng" dirty="0"/>
              <a:t>All</a:t>
            </a:r>
            <a:r>
              <a:rPr lang="en-US" dirty="0"/>
              <a:t>.</a:t>
            </a:r>
            <a:endParaRPr lang="en-US" sz="2000" dirty="0"/>
          </a:p>
          <a:p>
            <a:pPr lvl="1"/>
            <a:r>
              <a:rPr lang="en-US" dirty="0"/>
              <a:t>There are many in the denominational world who do not believe that all people have the God-given opportunity to be saved.</a:t>
            </a:r>
            <a:endParaRPr lang="en-US" sz="2000" dirty="0"/>
          </a:p>
          <a:p>
            <a:pPr lvl="1"/>
            <a:r>
              <a:rPr lang="en-US" dirty="0" smtClean="0"/>
              <a:t>The </a:t>
            </a:r>
            <a:r>
              <a:rPr lang="en-US" dirty="0"/>
              <a:t>Bible teaches that ALL are </a:t>
            </a:r>
            <a:r>
              <a:rPr lang="en-US" u="sng" dirty="0"/>
              <a:t>lost</a:t>
            </a:r>
            <a:r>
              <a:rPr lang="en-US" dirty="0"/>
              <a:t>!</a:t>
            </a:r>
            <a:endParaRPr lang="en-US" sz="2000" dirty="0"/>
          </a:p>
          <a:p>
            <a:pPr lvl="1"/>
            <a:r>
              <a:rPr lang="en-US" dirty="0" smtClean="0"/>
              <a:t>The </a:t>
            </a:r>
            <a:r>
              <a:rPr lang="en-US" dirty="0"/>
              <a:t>Bible teaches that ALL will be </a:t>
            </a:r>
            <a:r>
              <a:rPr lang="en-US" u="sng" dirty="0"/>
              <a:t>judged</a:t>
            </a:r>
            <a:r>
              <a:rPr lang="en-US" dirty="0"/>
              <a:t>!</a:t>
            </a:r>
            <a:endParaRPr lang="en-US" sz="2000" dirty="0"/>
          </a:p>
          <a:p>
            <a:pPr lvl="1"/>
            <a:r>
              <a:rPr lang="en-US" dirty="0" smtClean="0"/>
              <a:t>The </a:t>
            </a:r>
            <a:r>
              <a:rPr lang="en-US" dirty="0"/>
              <a:t>Bible teaches that God wants ALL to be </a:t>
            </a:r>
            <a:r>
              <a:rPr lang="en-US" u="sng" dirty="0"/>
              <a:t>saved</a:t>
            </a:r>
            <a:r>
              <a:rPr lang="en-US" dirty="0"/>
              <a:t>!</a:t>
            </a:r>
            <a:endParaRPr lang="en-US" sz="2000" dirty="0"/>
          </a:p>
          <a:p>
            <a:pPr lvl="1"/>
            <a:r>
              <a:rPr lang="en-US" dirty="0" smtClean="0"/>
              <a:t>The </a:t>
            </a:r>
            <a:r>
              <a:rPr lang="en-US" dirty="0"/>
              <a:t>Bible teaches that Jesus </a:t>
            </a:r>
            <a:r>
              <a:rPr lang="en-US" u="sng" dirty="0"/>
              <a:t>died</a:t>
            </a:r>
            <a:r>
              <a:rPr lang="en-US" dirty="0"/>
              <a:t> for ALL!</a:t>
            </a:r>
            <a:endParaRPr lang="en-US" sz="2000" dirty="0"/>
          </a:p>
          <a:p>
            <a:pPr lvl="1"/>
            <a:r>
              <a:rPr lang="en-US" dirty="0" smtClean="0"/>
              <a:t>The </a:t>
            </a:r>
            <a:r>
              <a:rPr lang="en-US" dirty="0"/>
              <a:t>Bible teaches that Jesus has commissioned His disciples to go to ALL </a:t>
            </a:r>
            <a:r>
              <a:rPr lang="en-US" u="sng" dirty="0"/>
              <a:t>people</a:t>
            </a:r>
            <a:r>
              <a:rPr lang="en-US" dirty="0"/>
              <a:t>.</a:t>
            </a:r>
            <a:endParaRPr lang="en-US" sz="2000" dirty="0"/>
          </a:p>
          <a:p>
            <a:pPr lvl="1"/>
            <a:r>
              <a:rPr lang="en-US" dirty="0" smtClean="0"/>
              <a:t>The </a:t>
            </a:r>
            <a:r>
              <a:rPr lang="en-US" dirty="0"/>
              <a:t>Bible teaches that the invitation to come to Christ and be saved is extended to ALL</a:t>
            </a:r>
            <a:r>
              <a:rPr lang="en-US" dirty="0" smtClean="0"/>
              <a:t>.</a:t>
            </a:r>
          </a:p>
          <a:p>
            <a:pPr lvl="1"/>
            <a:r>
              <a:rPr lang="en-US" dirty="0"/>
              <a:t>The Bible teaches that God is no respecter of persons when it comes to salvation</a:t>
            </a:r>
            <a:r>
              <a:rPr lang="en-US" dirty="0" smtClean="0"/>
              <a:t>.</a:t>
            </a:r>
            <a:endParaRPr lang="en-US" dirty="0"/>
          </a:p>
        </p:txBody>
      </p:sp>
    </p:spTree>
    <p:extLst>
      <p:ext uri="{BB962C8B-B14F-4D97-AF65-F5344CB8AC3E}">
        <p14:creationId xmlns:p14="http://schemas.microsoft.com/office/powerpoint/2010/main" val="39530131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wipe(left)">
                                      <p:cBhvr>
                                        <p:cTn id="36" dur="500"/>
                                        <p:tgtEl>
                                          <p:spTgt spid="3">
                                            <p:txEl>
                                              <p:pRg st="6" end="6"/>
                                            </p:txEl>
                                          </p:spTgt>
                                        </p:tgtEl>
                                      </p:cBhvr>
                                    </p:animEffect>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wipe(left)">
                                      <p:cBhvr>
                                        <p:cTn id="40" dur="500"/>
                                        <p:tgtEl>
                                          <p:spTgt spid="3">
                                            <p:txEl>
                                              <p:pRg st="7" end="7"/>
                                            </p:txEl>
                                          </p:spTgt>
                                        </p:tgtEl>
                                      </p:cBhvr>
                                    </p:animEffect>
                                  </p:childTnLst>
                                </p:cTn>
                              </p:par>
                            </p:childTnLst>
                          </p:cTn>
                        </p:par>
                        <p:par>
                          <p:cTn id="41" fill="hold">
                            <p:stCondLst>
                              <p:cond delay="1000"/>
                            </p:stCondLst>
                            <p:childTnLst>
                              <p:par>
                                <p:cTn id="42" presetID="22" presetClass="entr" presetSubtype="8" fill="hold" nodeType="after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wipe(left)">
                                      <p:cBhvr>
                                        <p:cTn id="4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smtClean="0"/>
              <a:t>Doctrine of Salvation</a:t>
            </a:r>
            <a:endParaRPr lang="en-US" dirty="0"/>
          </a:p>
        </p:txBody>
      </p:sp>
      <p:sp>
        <p:nvSpPr>
          <p:cNvPr id="3" name="Content Placeholder 2"/>
          <p:cNvSpPr>
            <a:spLocks noGrp="1"/>
          </p:cNvSpPr>
          <p:nvPr>
            <p:ph idx="1"/>
          </p:nvPr>
        </p:nvSpPr>
        <p:spPr>
          <a:xfrm>
            <a:off x="157943" y="1645920"/>
            <a:ext cx="8861770" cy="5212079"/>
          </a:xfrm>
        </p:spPr>
        <p:txBody>
          <a:bodyPr>
            <a:normAutofit/>
          </a:bodyPr>
          <a:lstStyle/>
          <a:p>
            <a:pPr lvl="0">
              <a:buFont typeface="+mj-lt"/>
              <a:buAutoNum type="romanUcPeriod" startAt="4"/>
            </a:pPr>
            <a:r>
              <a:rPr lang="en-US" dirty="0"/>
              <a:t>Salvation from Sin, According to the Bible, Is By the </a:t>
            </a:r>
            <a:r>
              <a:rPr lang="en-US" u="sng" dirty="0"/>
              <a:t>Grace of God</a:t>
            </a:r>
            <a:r>
              <a:rPr lang="en-US" dirty="0"/>
              <a:t>.</a:t>
            </a:r>
            <a:endParaRPr lang="en-US" sz="2000" dirty="0"/>
          </a:p>
          <a:p>
            <a:pPr lvl="1"/>
            <a:r>
              <a:rPr lang="en-US" dirty="0"/>
              <a:t>The grace of God is wonderfully beautiful and so desperately needed!  </a:t>
            </a:r>
            <a:endParaRPr lang="en-US" sz="2000" dirty="0"/>
          </a:p>
          <a:p>
            <a:pPr lvl="1"/>
            <a:r>
              <a:rPr lang="en-US" dirty="0" smtClean="0"/>
              <a:t>Scripture </a:t>
            </a:r>
            <a:r>
              <a:rPr lang="en-US" dirty="0"/>
              <a:t>affirms the only way that man can be saved from sin is by the grace of God.</a:t>
            </a:r>
            <a:endParaRPr lang="en-US" sz="2000" dirty="0"/>
          </a:p>
          <a:p>
            <a:pPr lvl="1"/>
            <a:r>
              <a:rPr lang="en-US" dirty="0" smtClean="0"/>
              <a:t>However</a:t>
            </a:r>
            <a:r>
              <a:rPr lang="en-US" dirty="0"/>
              <a:t>, Scripture does not teach that salvation is by grace alone.</a:t>
            </a:r>
            <a:endParaRPr lang="en-US" sz="2000" dirty="0"/>
          </a:p>
          <a:p>
            <a:pPr lvl="1"/>
            <a:r>
              <a:rPr lang="en-US" dirty="0" smtClean="0"/>
              <a:t>It </a:t>
            </a:r>
            <a:r>
              <a:rPr lang="en-US" dirty="0"/>
              <a:t>is impossible for man to </a:t>
            </a:r>
            <a:r>
              <a:rPr lang="en-US" u="sng" dirty="0"/>
              <a:t>earn or merit </a:t>
            </a:r>
            <a:r>
              <a:rPr lang="en-US" dirty="0"/>
              <a:t>his salvation.</a:t>
            </a:r>
            <a:endParaRPr lang="en-US" sz="2000" dirty="0"/>
          </a:p>
          <a:p>
            <a:pPr lvl="1"/>
            <a:r>
              <a:rPr lang="en-US" dirty="0" smtClean="0"/>
              <a:t>Man </a:t>
            </a:r>
            <a:r>
              <a:rPr lang="en-US" dirty="0"/>
              <a:t>is </a:t>
            </a:r>
            <a:r>
              <a:rPr lang="en-US" dirty="0" smtClean="0"/>
              <a:t>saved by grace (Eph. 2:5, 8), but we can only find “access…into this grace” (Rom. 5:1-2) by a proper response to the revealed will of the gracious God!</a:t>
            </a:r>
            <a:endParaRPr lang="en-US" sz="2000" dirty="0"/>
          </a:p>
        </p:txBody>
      </p:sp>
    </p:spTree>
    <p:extLst>
      <p:ext uri="{BB962C8B-B14F-4D97-AF65-F5344CB8AC3E}">
        <p14:creationId xmlns:p14="http://schemas.microsoft.com/office/powerpoint/2010/main" val="32776381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smtClean="0"/>
              <a:t>Doctrine of Salvation</a:t>
            </a:r>
            <a:endParaRPr lang="en-US" dirty="0"/>
          </a:p>
        </p:txBody>
      </p:sp>
      <p:sp>
        <p:nvSpPr>
          <p:cNvPr id="3" name="Content Placeholder 2"/>
          <p:cNvSpPr>
            <a:spLocks noGrp="1"/>
          </p:cNvSpPr>
          <p:nvPr>
            <p:ph idx="1"/>
          </p:nvPr>
        </p:nvSpPr>
        <p:spPr>
          <a:xfrm>
            <a:off x="157943" y="1645920"/>
            <a:ext cx="8861770" cy="5212079"/>
          </a:xfrm>
        </p:spPr>
        <p:txBody>
          <a:bodyPr>
            <a:normAutofit/>
          </a:bodyPr>
          <a:lstStyle/>
          <a:p>
            <a:pPr lvl="0">
              <a:buFont typeface="+mj-lt"/>
              <a:buAutoNum type="romanUcPeriod" startAt="5"/>
            </a:pPr>
            <a:r>
              <a:rPr lang="en-US" dirty="0"/>
              <a:t>Salvation from Sin, According to the Bible, Is By the </a:t>
            </a:r>
            <a:r>
              <a:rPr lang="en-US" u="sng" dirty="0"/>
              <a:t>Blood of Jesus Christ</a:t>
            </a:r>
            <a:r>
              <a:rPr lang="en-US" dirty="0"/>
              <a:t>.</a:t>
            </a:r>
            <a:endParaRPr lang="en-US" sz="2000" dirty="0"/>
          </a:p>
          <a:p>
            <a:pPr lvl="1"/>
            <a:r>
              <a:rPr lang="en-US" dirty="0"/>
              <a:t>The grace of God, which was fueled by “the love of God”:</a:t>
            </a:r>
            <a:endParaRPr lang="en-US" sz="2000" dirty="0"/>
          </a:p>
          <a:p>
            <a:pPr lvl="1"/>
            <a:r>
              <a:rPr lang="en-US" dirty="0" smtClean="0"/>
              <a:t>Why </a:t>
            </a:r>
            <a:r>
              <a:rPr lang="en-US" dirty="0"/>
              <a:t>was it essential for Jesus to shed His blood?</a:t>
            </a:r>
            <a:endParaRPr lang="en-US" sz="2000" dirty="0"/>
          </a:p>
          <a:p>
            <a:pPr lvl="1"/>
            <a:r>
              <a:rPr lang="en-US" dirty="0" smtClean="0"/>
              <a:t>In </a:t>
            </a:r>
            <a:r>
              <a:rPr lang="en-US" dirty="0"/>
              <a:t>the Patriarchal Age, the sacrifice of blood was essential.</a:t>
            </a:r>
            <a:endParaRPr lang="en-US" sz="2000" dirty="0"/>
          </a:p>
          <a:p>
            <a:pPr lvl="1"/>
            <a:r>
              <a:rPr lang="en-US" dirty="0" smtClean="0"/>
              <a:t>In </a:t>
            </a:r>
            <a:r>
              <a:rPr lang="en-US" dirty="0"/>
              <a:t>the Mosaic Age, the sacrifice of blood was essential.</a:t>
            </a:r>
            <a:endParaRPr lang="en-US" sz="2000" dirty="0"/>
          </a:p>
          <a:p>
            <a:pPr lvl="1"/>
            <a:r>
              <a:rPr lang="en-US" dirty="0" smtClean="0"/>
              <a:t>The </a:t>
            </a:r>
            <a:r>
              <a:rPr lang="en-US" dirty="0"/>
              <a:t>shedding of Jesus’ blood was absolutely essential for our salvation from sin.</a:t>
            </a:r>
            <a:endParaRPr lang="en-US" sz="2000" dirty="0"/>
          </a:p>
          <a:p>
            <a:pPr lvl="1"/>
            <a:r>
              <a:rPr lang="en-US" dirty="0" smtClean="0"/>
              <a:t>Man </a:t>
            </a:r>
            <a:r>
              <a:rPr lang="en-US" dirty="0"/>
              <a:t>is saved by Christ’s blood (Eph. 1:7), but we can only be “washed…in the blood of the Lamb” (Rev. 7:14) by a proper response to the revealed will of the loving Savior!</a:t>
            </a:r>
            <a:endParaRPr lang="en-US" sz="2000" dirty="0"/>
          </a:p>
        </p:txBody>
      </p:sp>
    </p:spTree>
    <p:extLst>
      <p:ext uri="{BB962C8B-B14F-4D97-AF65-F5344CB8AC3E}">
        <p14:creationId xmlns:p14="http://schemas.microsoft.com/office/powerpoint/2010/main" val="22181433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smtClean="0"/>
              <a:t>Doctrine of Salvation</a:t>
            </a:r>
            <a:endParaRPr lang="en-US" dirty="0"/>
          </a:p>
        </p:txBody>
      </p:sp>
      <p:sp>
        <p:nvSpPr>
          <p:cNvPr id="3" name="Content Placeholder 2"/>
          <p:cNvSpPr>
            <a:spLocks noGrp="1"/>
          </p:cNvSpPr>
          <p:nvPr>
            <p:ph idx="1"/>
          </p:nvPr>
        </p:nvSpPr>
        <p:spPr>
          <a:xfrm>
            <a:off x="157943" y="1645920"/>
            <a:ext cx="8861770" cy="5212079"/>
          </a:xfrm>
        </p:spPr>
        <p:txBody>
          <a:bodyPr>
            <a:normAutofit lnSpcReduction="10000"/>
          </a:bodyPr>
          <a:lstStyle/>
          <a:p>
            <a:pPr lvl="0">
              <a:buFont typeface="+mj-lt"/>
              <a:buAutoNum type="romanUcPeriod" startAt="6"/>
            </a:pPr>
            <a:r>
              <a:rPr lang="en-US" dirty="0"/>
              <a:t>Salvation from Sin, According to the Bible, Is By the </a:t>
            </a:r>
            <a:r>
              <a:rPr lang="en-US" u="sng" dirty="0"/>
              <a:t>Word of the Holy Spirit</a:t>
            </a:r>
            <a:r>
              <a:rPr lang="en-US" dirty="0"/>
              <a:t>.</a:t>
            </a:r>
            <a:endParaRPr lang="en-US" sz="2000" dirty="0"/>
          </a:p>
          <a:p>
            <a:pPr lvl="1"/>
            <a:r>
              <a:rPr lang="en-US" dirty="0"/>
              <a:t>The entire Godhead is involved in our salvation from sin.</a:t>
            </a:r>
            <a:endParaRPr lang="en-US" sz="2000" dirty="0"/>
          </a:p>
          <a:p>
            <a:pPr lvl="1"/>
            <a:r>
              <a:rPr lang="en-US" dirty="0" smtClean="0"/>
              <a:t>Every </a:t>
            </a:r>
            <a:r>
              <a:rPr lang="en-US" dirty="0"/>
              <a:t>word in our Bible is a product of the Holy Spirit.</a:t>
            </a:r>
            <a:endParaRPr lang="en-US" sz="2000" dirty="0"/>
          </a:p>
          <a:p>
            <a:pPr lvl="1"/>
            <a:r>
              <a:rPr lang="en-US" dirty="0" smtClean="0"/>
              <a:t>Scripture </a:t>
            </a:r>
            <a:r>
              <a:rPr lang="en-US" dirty="0"/>
              <a:t>teaches that the Spirit-given Word in our Bible is essential to salvation from sin.</a:t>
            </a:r>
            <a:endParaRPr lang="en-US" sz="2000" dirty="0"/>
          </a:p>
          <a:p>
            <a:pPr lvl="1"/>
            <a:r>
              <a:rPr lang="en-US" dirty="0" smtClean="0"/>
              <a:t>Scripture </a:t>
            </a:r>
            <a:r>
              <a:rPr lang="en-US" dirty="0"/>
              <a:t>teaches that the Spirit-given Word leads one to the point of salvation from sin.</a:t>
            </a:r>
            <a:endParaRPr lang="en-US" sz="2000" dirty="0"/>
          </a:p>
          <a:p>
            <a:pPr lvl="1"/>
            <a:r>
              <a:rPr lang="en-US" dirty="0" smtClean="0"/>
              <a:t>Scripture </a:t>
            </a:r>
            <a:r>
              <a:rPr lang="en-US" dirty="0"/>
              <a:t>teaches that the Spirit-given Word is involved in the actual salvation from sin.</a:t>
            </a:r>
            <a:endParaRPr lang="en-US" sz="2000" dirty="0"/>
          </a:p>
          <a:p>
            <a:pPr lvl="1"/>
            <a:r>
              <a:rPr lang="en-US" dirty="0" smtClean="0"/>
              <a:t>The </a:t>
            </a:r>
            <a:r>
              <a:rPr lang="en-US" dirty="0"/>
              <a:t>Word of God will be that which judges all mankind at the end of time (John 12:48).</a:t>
            </a:r>
            <a:endParaRPr lang="en-US" sz="2000" dirty="0"/>
          </a:p>
          <a:p>
            <a:pPr lvl="1"/>
            <a:r>
              <a:rPr lang="en-US" dirty="0" smtClean="0"/>
              <a:t>Man </a:t>
            </a:r>
            <a:r>
              <a:rPr lang="en-US" dirty="0"/>
              <a:t>is </a:t>
            </a:r>
            <a:r>
              <a:rPr lang="en-US" dirty="0" smtClean="0"/>
              <a:t>saved by the Word of the Holy Spirit (1 Cor. 15:1-4), but we can only be made “alive” (Rom. 6:11-17) by a proper response to the revealed will </a:t>
            </a:r>
            <a:r>
              <a:rPr lang="en-US" dirty="0"/>
              <a:t>in that Word!</a:t>
            </a:r>
            <a:endParaRPr lang="en-US" sz="2000" dirty="0"/>
          </a:p>
        </p:txBody>
      </p:sp>
    </p:spTree>
    <p:extLst>
      <p:ext uri="{BB962C8B-B14F-4D97-AF65-F5344CB8AC3E}">
        <p14:creationId xmlns:p14="http://schemas.microsoft.com/office/powerpoint/2010/main" val="15031705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left)">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smtClean="0"/>
              <a:t>Doctrine of Salvation</a:t>
            </a:r>
            <a:endParaRPr lang="en-US" dirty="0"/>
          </a:p>
        </p:txBody>
      </p:sp>
      <p:sp>
        <p:nvSpPr>
          <p:cNvPr id="3" name="Content Placeholder 2"/>
          <p:cNvSpPr>
            <a:spLocks noGrp="1"/>
          </p:cNvSpPr>
          <p:nvPr>
            <p:ph idx="1"/>
          </p:nvPr>
        </p:nvSpPr>
        <p:spPr>
          <a:xfrm>
            <a:off x="157943" y="1645920"/>
            <a:ext cx="8861770" cy="5212079"/>
          </a:xfrm>
        </p:spPr>
        <p:txBody>
          <a:bodyPr>
            <a:normAutofit lnSpcReduction="10000"/>
          </a:bodyPr>
          <a:lstStyle/>
          <a:p>
            <a:pPr lvl="0">
              <a:buFont typeface="+mj-lt"/>
              <a:buAutoNum type="romanUcPeriod" startAt="7"/>
            </a:pPr>
            <a:r>
              <a:rPr lang="en-US" dirty="0"/>
              <a:t>Salvation from Sin, According to the Bible, Is By </a:t>
            </a:r>
            <a:r>
              <a:rPr lang="en-US" u="sng" dirty="0"/>
              <a:t>Faith</a:t>
            </a:r>
            <a:r>
              <a:rPr lang="en-US" dirty="0"/>
              <a:t> (on Man’s Part).</a:t>
            </a:r>
            <a:endParaRPr lang="en-US" sz="2000" dirty="0"/>
          </a:p>
          <a:p>
            <a:pPr lvl="1"/>
            <a:r>
              <a:rPr lang="en-US" dirty="0"/>
              <a:t>Man’s salvation is truly, clearly and only possible by the grace of God (Eph. 2:5).</a:t>
            </a:r>
            <a:endParaRPr lang="en-US" sz="2000" dirty="0"/>
          </a:p>
          <a:p>
            <a:pPr lvl="1"/>
            <a:r>
              <a:rPr lang="en-US" dirty="0" smtClean="0"/>
              <a:t>However</a:t>
            </a:r>
            <a:r>
              <a:rPr lang="en-US" dirty="0"/>
              <a:t>, the Bible does teach that man has a part in his salvation.</a:t>
            </a:r>
            <a:endParaRPr lang="en-US" sz="2000" dirty="0"/>
          </a:p>
          <a:p>
            <a:pPr lvl="1"/>
            <a:r>
              <a:rPr lang="en-US" dirty="0" smtClean="0"/>
              <a:t>It </a:t>
            </a:r>
            <a:r>
              <a:rPr lang="en-US" dirty="0"/>
              <a:t>is helpful to have an accurate definition of faith, from Scripture and from lexicons.</a:t>
            </a:r>
            <a:endParaRPr lang="en-US" sz="2000" dirty="0"/>
          </a:p>
          <a:p>
            <a:pPr lvl="1"/>
            <a:r>
              <a:rPr lang="en-US" dirty="0" smtClean="0"/>
              <a:t>It </a:t>
            </a:r>
            <a:r>
              <a:rPr lang="en-US" dirty="0"/>
              <a:t>is essential to know that Scripture teaches that </a:t>
            </a:r>
            <a:r>
              <a:rPr lang="en-US" u="sng" dirty="0"/>
              <a:t>faith saves</a:t>
            </a:r>
            <a:r>
              <a:rPr lang="en-US" dirty="0"/>
              <a:t> man from sin.</a:t>
            </a:r>
            <a:endParaRPr lang="en-US" sz="2000" dirty="0"/>
          </a:p>
          <a:p>
            <a:pPr lvl="1"/>
            <a:r>
              <a:rPr lang="en-US" dirty="0" smtClean="0"/>
              <a:t>It </a:t>
            </a:r>
            <a:r>
              <a:rPr lang="en-US" dirty="0"/>
              <a:t>is critical to understand that Scripture does not teach that </a:t>
            </a:r>
            <a:r>
              <a:rPr lang="en-US" u="sng" dirty="0"/>
              <a:t>faith alone</a:t>
            </a:r>
            <a:r>
              <a:rPr lang="en-US" dirty="0"/>
              <a:t> saves.</a:t>
            </a:r>
            <a:endParaRPr lang="en-US" sz="2000" dirty="0"/>
          </a:p>
          <a:p>
            <a:pPr lvl="2">
              <a:buFont typeface="+mj-lt"/>
              <a:buAutoNum type="arabicPeriod" startAt="7"/>
            </a:pPr>
            <a:r>
              <a:rPr lang="en-US" dirty="0" smtClean="0"/>
              <a:t>Scripture </a:t>
            </a:r>
            <a:r>
              <a:rPr lang="en-US" dirty="0"/>
              <a:t>teaches one who “believes” is synonymous with one who “</a:t>
            </a:r>
            <a:r>
              <a:rPr lang="en-US" u="sng" dirty="0"/>
              <a:t>obeys</a:t>
            </a:r>
            <a:r>
              <a:rPr lang="en-US" dirty="0"/>
              <a:t>” (John 3:36, NASB</a:t>
            </a:r>
            <a:r>
              <a:rPr lang="en-US" dirty="0" smtClean="0"/>
              <a:t>).</a:t>
            </a:r>
          </a:p>
          <a:p>
            <a:pPr lvl="1"/>
            <a:r>
              <a:rPr lang="en-US" dirty="0" smtClean="0"/>
              <a:t>Salvation requires faith, and true faith will save.</a:t>
            </a:r>
            <a:endParaRPr lang="en-US" sz="2000" dirty="0"/>
          </a:p>
        </p:txBody>
      </p:sp>
    </p:spTree>
    <p:extLst>
      <p:ext uri="{BB962C8B-B14F-4D97-AF65-F5344CB8AC3E}">
        <p14:creationId xmlns:p14="http://schemas.microsoft.com/office/powerpoint/2010/main" val="31848683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left)">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ipe(left)">
                                      <p:cBhvr>
                                        <p:cTn id="34" dur="500"/>
                                        <p:tgtEl>
                                          <p:spTgt spid="3">
                                            <p:txEl>
                                              <p:pRg st="6" end="6"/>
                                            </p:txEl>
                                          </p:spTgt>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wipe(left)">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smtClean="0"/>
              <a:t>Doctrine of Salvation</a:t>
            </a:r>
            <a:endParaRPr lang="en-US" dirty="0"/>
          </a:p>
        </p:txBody>
      </p:sp>
      <p:sp>
        <p:nvSpPr>
          <p:cNvPr id="3" name="Content Placeholder 2"/>
          <p:cNvSpPr>
            <a:spLocks noGrp="1"/>
          </p:cNvSpPr>
          <p:nvPr>
            <p:ph idx="1"/>
          </p:nvPr>
        </p:nvSpPr>
        <p:spPr>
          <a:xfrm>
            <a:off x="157943" y="1645920"/>
            <a:ext cx="8861770" cy="5212079"/>
          </a:xfrm>
        </p:spPr>
        <p:txBody>
          <a:bodyPr>
            <a:normAutofit/>
          </a:bodyPr>
          <a:lstStyle/>
          <a:p>
            <a:pPr lvl="0">
              <a:buFont typeface="+mj-lt"/>
              <a:buAutoNum type="romanUcPeriod" startAt="8"/>
            </a:pPr>
            <a:r>
              <a:rPr lang="en-US" dirty="0"/>
              <a:t>Salvation from Sin, According to the Bible, Is By </a:t>
            </a:r>
            <a:r>
              <a:rPr lang="en-US" u="sng" dirty="0"/>
              <a:t>Works</a:t>
            </a:r>
            <a:r>
              <a:rPr lang="en-US" dirty="0"/>
              <a:t> (on Man’s Part).</a:t>
            </a:r>
            <a:endParaRPr lang="en-US" sz="2000" dirty="0"/>
          </a:p>
          <a:p>
            <a:pPr lvl="1"/>
            <a:r>
              <a:rPr lang="en-US" dirty="0"/>
              <a:t>Saying that man is saved by works makes some people very uncomfortable.</a:t>
            </a:r>
            <a:endParaRPr lang="en-US" sz="2000" dirty="0"/>
          </a:p>
          <a:p>
            <a:pPr lvl="1"/>
            <a:r>
              <a:rPr lang="en-US" dirty="0" smtClean="0"/>
              <a:t>Like </a:t>
            </a:r>
            <a:r>
              <a:rPr lang="en-US" dirty="0"/>
              <a:t>with grace and with faith, it is important to define terms.</a:t>
            </a:r>
            <a:endParaRPr lang="en-US" sz="2000" dirty="0"/>
          </a:p>
          <a:p>
            <a:pPr lvl="1"/>
            <a:r>
              <a:rPr lang="en-US" dirty="0" smtClean="0"/>
              <a:t>Scripture </a:t>
            </a:r>
            <a:r>
              <a:rPr lang="en-US" dirty="0"/>
              <a:t>teaches that salvation is “</a:t>
            </a:r>
            <a:r>
              <a:rPr lang="en-US" u="sng" dirty="0"/>
              <a:t>not of works</a:t>
            </a:r>
            <a:r>
              <a:rPr lang="en-US" dirty="0"/>
              <a:t>.”</a:t>
            </a:r>
            <a:endParaRPr lang="en-US" sz="2000" dirty="0"/>
          </a:p>
          <a:p>
            <a:pPr lvl="2"/>
            <a:r>
              <a:rPr lang="en-US" dirty="0"/>
              <a:t>Some “works” are unnecessary (and even counterproductive) to salvation.</a:t>
            </a:r>
            <a:endParaRPr lang="en-US" sz="1800" dirty="0"/>
          </a:p>
          <a:p>
            <a:pPr lvl="2"/>
            <a:r>
              <a:rPr lang="en-US" dirty="0"/>
              <a:t>“Works” “</a:t>
            </a:r>
            <a:r>
              <a:rPr lang="en-US" u="sng" dirty="0"/>
              <a:t>of the law</a:t>
            </a:r>
            <a:r>
              <a:rPr lang="en-US" dirty="0"/>
              <a:t>” of Moses will not save.</a:t>
            </a:r>
            <a:endParaRPr lang="en-US" sz="1800" dirty="0"/>
          </a:p>
          <a:p>
            <a:pPr lvl="2"/>
            <a:r>
              <a:rPr lang="en-US" dirty="0" smtClean="0"/>
              <a:t>“</a:t>
            </a:r>
            <a:r>
              <a:rPr lang="en-US" dirty="0"/>
              <a:t>Works” of which one may “</a:t>
            </a:r>
            <a:r>
              <a:rPr lang="en-US" u="sng" dirty="0"/>
              <a:t>boast</a:t>
            </a:r>
            <a:r>
              <a:rPr lang="en-US" dirty="0"/>
              <a:t>” will not save.</a:t>
            </a:r>
            <a:endParaRPr lang="en-US" sz="1800" dirty="0"/>
          </a:p>
          <a:p>
            <a:pPr lvl="1"/>
            <a:r>
              <a:rPr lang="en-US" dirty="0" smtClean="0"/>
              <a:t>Scripture </a:t>
            </a:r>
            <a:r>
              <a:rPr lang="en-US" dirty="0"/>
              <a:t>teaches that salvation is “</a:t>
            </a:r>
            <a:r>
              <a:rPr lang="en-US" u="sng" dirty="0"/>
              <a:t>by works</a:t>
            </a:r>
            <a:r>
              <a:rPr lang="en-US" dirty="0" smtClean="0"/>
              <a:t>.”</a:t>
            </a:r>
            <a:endParaRPr lang="en-US" sz="2000" dirty="0"/>
          </a:p>
        </p:txBody>
      </p:sp>
    </p:spTree>
    <p:extLst>
      <p:ext uri="{BB962C8B-B14F-4D97-AF65-F5344CB8AC3E}">
        <p14:creationId xmlns:p14="http://schemas.microsoft.com/office/powerpoint/2010/main" val="16425877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left)">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ipe(left)">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wipe(left)">
                                      <p:cBhvr>
                                        <p:cTn id="3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902</TotalTime>
  <Words>1639</Words>
  <Application>Microsoft Office PowerPoint</Application>
  <PresentationFormat>On-screen Show (4:3)</PresentationFormat>
  <Paragraphs>114</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The Doctrine of Salvation</vt:lpstr>
      <vt:lpstr>The Doctrine of Salvation</vt:lpstr>
      <vt:lpstr>The Doctrine of Salvation</vt:lpstr>
      <vt:lpstr>The Doctrine of Salvation</vt:lpstr>
      <vt:lpstr>The Doctrine of Salvation</vt:lpstr>
      <vt:lpstr>The Doctrine of Salvation</vt:lpstr>
      <vt:lpstr>The Doctrine of Salvation</vt:lpstr>
      <vt:lpstr>The Doctrine of Salvation</vt:lpstr>
      <vt:lpstr>The Doctrine of Salvation</vt:lpstr>
      <vt:lpstr>The Doctrine of Salvation</vt:lpstr>
      <vt:lpstr>The Doctrine of Salvation</vt:lpstr>
      <vt:lpstr>The Doctrine of Salvation</vt:lpstr>
      <vt:lpstr>The Doctrine of Salvation</vt:lpstr>
    </vt:vector>
  </TitlesOfParts>
  <Company>Palm Beach Lakes church of Christ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Sproule</dc:creator>
  <cp:lastModifiedBy>David Sproule</cp:lastModifiedBy>
  <cp:revision>107</cp:revision>
  <dcterms:created xsi:type="dcterms:W3CDTF">2017-01-01T19:17:35Z</dcterms:created>
  <dcterms:modified xsi:type="dcterms:W3CDTF">2017-09-03T20:50:39Z</dcterms:modified>
</cp:coreProperties>
</file>