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</a:t>
            </a:r>
            <a:r>
              <a:rPr lang="en-US" sz="2800" b="1" u="sng" dirty="0" smtClean="0"/>
              <a:t>17</a:t>
            </a:r>
            <a:r>
              <a:rPr lang="en-US" sz="2800" b="1" dirty="0" smtClean="0"/>
              <a:t>:</a:t>
            </a:r>
            <a:endParaRPr lang="en-US" sz="2800" b="1" dirty="0" smtClean="0"/>
          </a:p>
          <a:p>
            <a:r>
              <a:rPr lang="en-US" sz="3200" b="1" dirty="0" smtClean="0"/>
              <a:t>Music in the Worship of the Church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in the Worship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All Worship Must Be </a:t>
            </a:r>
            <a:r>
              <a:rPr lang="en-US" u="sng" dirty="0"/>
              <a:t>Authorized</a:t>
            </a:r>
            <a:r>
              <a:rPr lang="en-US" dirty="0"/>
              <a:t> By God to Be Acceptable to Him!</a:t>
            </a:r>
            <a:endParaRPr lang="en-US" sz="2000" dirty="0"/>
          </a:p>
          <a:p>
            <a:pPr lvl="0"/>
            <a:r>
              <a:rPr lang="en-US" dirty="0" smtClean="0"/>
              <a:t>All </a:t>
            </a:r>
            <a:r>
              <a:rPr lang="en-US" dirty="0"/>
              <a:t>Worship Today Must Be Authorized By </a:t>
            </a:r>
            <a:r>
              <a:rPr lang="en-US" u="sng" dirty="0"/>
              <a:t>the </a:t>
            </a:r>
            <a:r>
              <a:rPr lang="en-US" u="sng" dirty="0" smtClean="0"/>
              <a:t>New Testament</a:t>
            </a:r>
            <a:r>
              <a:rPr lang="en-US" dirty="0" smtClean="0"/>
              <a:t>!</a:t>
            </a:r>
            <a:endParaRPr lang="en-US" sz="20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in the Worship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 smtClean="0"/>
              <a:t>God </a:t>
            </a:r>
            <a:r>
              <a:rPr lang="en-US" dirty="0"/>
              <a:t>Desires and Has Authorized </a:t>
            </a:r>
            <a:r>
              <a:rPr lang="en-US" u="sng" dirty="0"/>
              <a:t>Congregational Singing</a:t>
            </a:r>
            <a:r>
              <a:rPr lang="en-US" dirty="0"/>
              <a:t> in Worship!</a:t>
            </a:r>
            <a:endParaRPr lang="en-US" sz="2000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N.T. </a:t>
            </a:r>
            <a:r>
              <a:rPr lang="en-US" dirty="0"/>
              <a:t>identifies and authorizes the type of music in worship—</a:t>
            </a:r>
            <a:r>
              <a:rPr lang="en-US" u="sng" dirty="0"/>
              <a:t>singing</a:t>
            </a:r>
            <a:r>
              <a:rPr lang="en-US" dirty="0"/>
              <a:t>.</a:t>
            </a:r>
            <a:endParaRPr lang="en-US" sz="2000" dirty="0"/>
          </a:p>
          <a:p>
            <a:pPr lvl="2"/>
            <a:r>
              <a:rPr lang="en-US" sz="2200" dirty="0"/>
              <a:t>Music in worship in the </a:t>
            </a:r>
            <a:r>
              <a:rPr lang="en-US" sz="2200" dirty="0" smtClean="0"/>
              <a:t>N.T. </a:t>
            </a:r>
            <a:r>
              <a:rPr lang="en-US" sz="2200" dirty="0"/>
              <a:t>was only </a:t>
            </a:r>
            <a:r>
              <a:rPr lang="en-US" sz="2200" u="sng" dirty="0"/>
              <a:t>singing</a:t>
            </a:r>
            <a:r>
              <a:rPr lang="en-US" sz="2200" dirty="0"/>
              <a:t>.  </a:t>
            </a:r>
          </a:p>
          <a:p>
            <a:pPr lvl="2"/>
            <a:r>
              <a:rPr lang="en-US" sz="2200" dirty="0"/>
              <a:t>Every </a:t>
            </a:r>
            <a:r>
              <a:rPr lang="en-US" sz="2200" dirty="0" smtClean="0"/>
              <a:t>N.T. </a:t>
            </a:r>
            <a:r>
              <a:rPr lang="en-US" sz="2200" dirty="0"/>
              <a:t>verse referencing music in worship is always </a:t>
            </a:r>
            <a:r>
              <a:rPr lang="en-US" sz="2200" u="sng" dirty="0"/>
              <a:t>singing</a:t>
            </a:r>
            <a:r>
              <a:rPr lang="en-US" sz="2200" dirty="0" smtClean="0"/>
              <a:t>.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N.T. </a:t>
            </a:r>
            <a:r>
              <a:rPr lang="en-US" dirty="0"/>
              <a:t>identifies and authorizes the object of singing in worship—</a:t>
            </a:r>
            <a:r>
              <a:rPr lang="en-US" u="sng" dirty="0"/>
              <a:t>God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The N.T. </a:t>
            </a:r>
            <a:r>
              <a:rPr lang="en-US" dirty="0"/>
              <a:t>identifies and authorizes the </a:t>
            </a:r>
            <a:r>
              <a:rPr lang="en-US" u="sng" dirty="0"/>
              <a:t>two-fold purpose</a:t>
            </a:r>
            <a:r>
              <a:rPr lang="en-US" dirty="0"/>
              <a:t> of singing.</a:t>
            </a:r>
            <a:endParaRPr lang="en-US" sz="2000" dirty="0"/>
          </a:p>
          <a:p>
            <a:pPr lvl="1"/>
            <a:r>
              <a:rPr lang="en-US" dirty="0" smtClean="0"/>
              <a:t>The N.T. </a:t>
            </a:r>
            <a:r>
              <a:rPr lang="en-US" dirty="0"/>
              <a:t>identifies and authorizes the </a:t>
            </a:r>
            <a:r>
              <a:rPr lang="en-US" u="sng" dirty="0"/>
              <a:t>manner</a:t>
            </a:r>
            <a:r>
              <a:rPr lang="en-US" dirty="0"/>
              <a:t> in which to sing.</a:t>
            </a:r>
            <a:endParaRPr lang="en-US" sz="2000" dirty="0"/>
          </a:p>
          <a:p>
            <a:pPr lvl="1"/>
            <a:r>
              <a:rPr lang="en-US" dirty="0" smtClean="0"/>
              <a:t>The N.T. </a:t>
            </a:r>
            <a:r>
              <a:rPr lang="en-US" dirty="0"/>
              <a:t>identifies and authorizes the </a:t>
            </a:r>
            <a:r>
              <a:rPr lang="en-US" u="sng" dirty="0"/>
              <a:t>instrument</a:t>
            </a:r>
            <a:r>
              <a:rPr lang="en-US" dirty="0"/>
              <a:t> to be used in singing.</a:t>
            </a:r>
            <a:endParaRPr lang="en-US" sz="20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0880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in the Worship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God Is </a:t>
            </a:r>
            <a:r>
              <a:rPr lang="en-US" u="sng" dirty="0"/>
              <a:t>Specific (Not Generic)</a:t>
            </a:r>
            <a:r>
              <a:rPr lang="en-US" dirty="0"/>
              <a:t> About Singing in Worship.</a:t>
            </a:r>
            <a:endParaRPr lang="en-US" sz="2000" dirty="0"/>
          </a:p>
          <a:p>
            <a:pPr lvl="1">
              <a:buFont typeface="+mj-lt"/>
              <a:buAutoNum type="alphaUcPeriod" startAt="2"/>
            </a:pPr>
            <a:r>
              <a:rPr lang="en-US" dirty="0" smtClean="0"/>
              <a:t>God </a:t>
            </a:r>
            <a:r>
              <a:rPr lang="en-US" dirty="0"/>
              <a:t>authorizes through both generic authority and specific authority.</a:t>
            </a:r>
            <a:endParaRPr lang="en-US" sz="2000" dirty="0"/>
          </a:p>
          <a:p>
            <a:pPr lvl="1">
              <a:buAutoNum type="alphaUcPeriod" startAt="2"/>
            </a:pPr>
            <a:r>
              <a:rPr lang="en-US" dirty="0" smtClean="0"/>
              <a:t>It </a:t>
            </a:r>
            <a:r>
              <a:rPr lang="en-US" dirty="0"/>
              <a:t>is vital to understand the difference between generic authority and specific authority, and to understand how each includes </a:t>
            </a:r>
            <a:r>
              <a:rPr lang="en-US" u="sng" dirty="0"/>
              <a:t>inclusive</a:t>
            </a:r>
            <a:r>
              <a:rPr lang="en-US" dirty="0"/>
              <a:t> and </a:t>
            </a:r>
            <a:r>
              <a:rPr lang="en-US" u="sng" dirty="0"/>
              <a:t>exclusive</a:t>
            </a:r>
            <a:r>
              <a:rPr lang="en-US" dirty="0"/>
              <a:t> elements.</a:t>
            </a:r>
            <a:endParaRPr lang="en-US" sz="2000" dirty="0"/>
          </a:p>
          <a:p>
            <a:pPr lvl="1">
              <a:buAutoNum type="alphaUcPeriod" startAt="2"/>
            </a:pPr>
            <a:r>
              <a:rPr lang="en-US" dirty="0" smtClean="0"/>
              <a:t>God </a:t>
            </a:r>
            <a:r>
              <a:rPr lang="en-US" dirty="0"/>
              <a:t>utilized Generic Authority and Specific Authority in the commands of the Bible.</a:t>
            </a:r>
            <a:endParaRPr lang="en-US" sz="2000" dirty="0"/>
          </a:p>
          <a:p>
            <a:pPr lvl="1">
              <a:buAutoNum type="alphaUcPeriod" startAt="2"/>
            </a:pPr>
            <a:r>
              <a:rPr lang="en-US" dirty="0" smtClean="0"/>
              <a:t>Regarding </a:t>
            </a:r>
            <a:r>
              <a:rPr lang="en-US" dirty="0"/>
              <a:t>music in worship, God </a:t>
            </a:r>
            <a:r>
              <a:rPr lang="en-US" u="sng" dirty="0"/>
              <a:t>specified singing</a:t>
            </a:r>
            <a:r>
              <a:rPr lang="en-US" dirty="0"/>
              <a:t>:  “…singing and making melody in your heart to the Lord” (Eph. 5:19).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580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in the Worship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God Is </a:t>
            </a:r>
            <a:r>
              <a:rPr lang="en-US" u="sng" dirty="0"/>
              <a:t>Silent</a:t>
            </a:r>
            <a:r>
              <a:rPr lang="en-US" dirty="0"/>
              <a:t> About Instrumental Music in Worship.</a:t>
            </a:r>
            <a:endParaRPr lang="en-US" sz="2000" dirty="0"/>
          </a:p>
          <a:p>
            <a:pPr lvl="1"/>
            <a:r>
              <a:rPr lang="en-US" dirty="0"/>
              <a:t>A favorite argument in favor of instrumental music in worship is, “There isn’t a verse in the Bible that says, ‘Thou shalt not use instrumental music in worship.’”</a:t>
            </a:r>
            <a:endParaRPr lang="en-US" sz="2000" dirty="0"/>
          </a:p>
          <a:p>
            <a:pPr lvl="1"/>
            <a:r>
              <a:rPr lang="en-US" dirty="0" smtClean="0"/>
              <a:t>So</a:t>
            </a:r>
            <a:r>
              <a:rPr lang="en-US" dirty="0"/>
              <a:t>, how is one to properly handle the silence of the Scriptures?</a:t>
            </a:r>
            <a:endParaRPr lang="en-US" sz="2000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not a hard issue, for we readily understand “silence” in </a:t>
            </a:r>
            <a:r>
              <a:rPr lang="en-US" u="sng" dirty="0"/>
              <a:t>everyday life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God understands the significance of silence and </a:t>
            </a:r>
            <a:r>
              <a:rPr lang="en-US" u="sng" dirty="0" smtClean="0"/>
              <a:t>makes arguments</a:t>
            </a:r>
            <a:r>
              <a:rPr lang="en-US" dirty="0" smtClean="0"/>
              <a:t> based upon it.</a:t>
            </a:r>
          </a:p>
          <a:p>
            <a:pPr lvl="2"/>
            <a:r>
              <a:rPr lang="en-US" sz="2400" dirty="0" smtClean="0"/>
              <a:t>The superiority of Jesus </a:t>
            </a:r>
            <a:r>
              <a:rPr lang="en-US" sz="2400" u="sng" dirty="0" smtClean="0"/>
              <a:t>over angels</a:t>
            </a:r>
            <a:r>
              <a:rPr lang="en-US" sz="2400" dirty="0" smtClean="0"/>
              <a:t> is argued from silence (Heb. 1:4-5, 13).</a:t>
            </a:r>
            <a:endParaRPr lang="en-US" dirty="0" smtClean="0"/>
          </a:p>
          <a:p>
            <a:pPr lvl="2"/>
            <a:r>
              <a:rPr lang="en-US" sz="2400" dirty="0" smtClean="0"/>
              <a:t>The superiority of Jesus </a:t>
            </a:r>
            <a:r>
              <a:rPr lang="en-US" sz="2400" u="sng" dirty="0" smtClean="0"/>
              <a:t>as High Priest</a:t>
            </a:r>
            <a:r>
              <a:rPr lang="en-US" sz="2400" dirty="0" smtClean="0"/>
              <a:t> and the necessity of the change of the law is argued from silence (Heb. 7:11-15).</a:t>
            </a:r>
            <a:endParaRPr lang="en-US" dirty="0" smtClean="0"/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573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in the Worship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God Is </a:t>
            </a:r>
            <a:r>
              <a:rPr lang="en-US" u="sng" dirty="0"/>
              <a:t>Silent</a:t>
            </a:r>
            <a:r>
              <a:rPr lang="en-US" dirty="0"/>
              <a:t> About Instrumental Music in Worship.</a:t>
            </a:r>
            <a:endParaRPr lang="en-US" sz="2000" dirty="0"/>
          </a:p>
          <a:p>
            <a:pPr lvl="1">
              <a:buFont typeface="+mj-lt"/>
              <a:buAutoNum type="alphaUcPeriod" startAt="5"/>
            </a:pPr>
            <a:r>
              <a:rPr lang="en-US" dirty="0" smtClean="0"/>
              <a:t>God’s </a:t>
            </a:r>
            <a:r>
              <a:rPr lang="en-US" dirty="0"/>
              <a:t>“silence” regarding instrumental music in worship is </a:t>
            </a:r>
            <a:r>
              <a:rPr lang="en-US" u="sng" dirty="0"/>
              <a:t>prohibitive</a:t>
            </a:r>
            <a:r>
              <a:rPr lang="en-US" dirty="0"/>
              <a:t>, not permissive!</a:t>
            </a:r>
            <a:endParaRPr lang="en-US" sz="2000" dirty="0"/>
          </a:p>
          <a:p>
            <a:pPr lvl="1">
              <a:buAutoNum type="alphaUcPeriod" startAt="5"/>
            </a:pPr>
            <a:r>
              <a:rPr lang="en-US" u="sng" dirty="0" smtClean="0"/>
              <a:t>Severe </a:t>
            </a:r>
            <a:r>
              <a:rPr lang="en-US" u="sng" dirty="0"/>
              <a:t>consequences</a:t>
            </a:r>
            <a:r>
              <a:rPr lang="en-US" dirty="0"/>
              <a:t> await those who do not respect the silence of the Scriptures</a:t>
            </a:r>
            <a:r>
              <a:rPr lang="en-US" dirty="0" smtClean="0"/>
              <a:t>.</a:t>
            </a:r>
          </a:p>
          <a:p>
            <a:pPr lvl="1">
              <a:buAutoNum type="alphaUcPeriod" startAt="5"/>
            </a:pPr>
            <a:r>
              <a:rPr lang="en-US" dirty="0" smtClean="0"/>
              <a:t>Conclusion: To </a:t>
            </a:r>
            <a:r>
              <a:rPr lang="en-US" dirty="0"/>
              <a:t>act in a realm where the Lord is silent is prohibitive and sinful!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4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in the Worship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Answering Some Common Arguments Made to Support Instrumental Music in Worship.</a:t>
            </a:r>
            <a:endParaRPr lang="en-US" sz="2000" dirty="0"/>
          </a:p>
          <a:p>
            <a:pPr lvl="1"/>
            <a:r>
              <a:rPr lang="en-US" dirty="0"/>
              <a:t>Some argue that instruments are permissible because God accepted them in the </a:t>
            </a:r>
            <a:r>
              <a:rPr lang="en-US" u="sng" dirty="0"/>
              <a:t>O.T.</a:t>
            </a:r>
            <a:endParaRPr lang="en-US" sz="2000" u="sng" dirty="0"/>
          </a:p>
          <a:p>
            <a:pPr lvl="1"/>
            <a:r>
              <a:rPr lang="en-US" dirty="0" smtClean="0"/>
              <a:t>Some </a:t>
            </a:r>
            <a:r>
              <a:rPr lang="en-US" dirty="0"/>
              <a:t>argue that instruments are permissible because they are found in </a:t>
            </a:r>
            <a:r>
              <a:rPr lang="en-US" u="sng" dirty="0"/>
              <a:t>heaven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Some </a:t>
            </a:r>
            <a:r>
              <a:rPr lang="en-US" dirty="0"/>
              <a:t>argue that instruments are just an </a:t>
            </a:r>
            <a:r>
              <a:rPr lang="en-US" u="sng" dirty="0"/>
              <a:t>aid</a:t>
            </a:r>
            <a:r>
              <a:rPr lang="en-US" dirty="0"/>
              <a:t>, like a tuning fork or pitch pipe.</a:t>
            </a:r>
            <a:endParaRPr lang="en-US" sz="2000" dirty="0"/>
          </a:p>
          <a:p>
            <a:pPr lvl="1"/>
            <a:r>
              <a:rPr lang="en-US" dirty="0" smtClean="0"/>
              <a:t>Some </a:t>
            </a:r>
            <a:r>
              <a:rPr lang="en-US" dirty="0"/>
              <a:t>argue that the Greek word </a:t>
            </a:r>
            <a:r>
              <a:rPr lang="en-US" i="1" u="sng" dirty="0" err="1"/>
              <a:t>psallo</a:t>
            </a:r>
            <a:r>
              <a:rPr lang="en-US" dirty="0"/>
              <a:t> means “to play.”</a:t>
            </a:r>
            <a:endParaRPr lang="en-US" sz="2000" dirty="0"/>
          </a:p>
          <a:p>
            <a:pPr lvl="1"/>
            <a:r>
              <a:rPr lang="en-US" dirty="0" smtClean="0"/>
              <a:t>Some </a:t>
            </a:r>
            <a:r>
              <a:rPr lang="en-US" dirty="0"/>
              <a:t>argue that they have a “God-given talent” for playing, so it must be acceptable.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219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in the Worship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7"/>
            </a:pPr>
            <a:r>
              <a:rPr lang="en-US" dirty="0"/>
              <a:t>Many Do Not Realize That Instrumental Music in Worship Is a </a:t>
            </a:r>
            <a:r>
              <a:rPr lang="en-US" u="sng" dirty="0"/>
              <a:t>Relatively New Addition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Mechanical instruments were </a:t>
            </a:r>
            <a:r>
              <a:rPr lang="en-US" u="sng" dirty="0"/>
              <a:t>not used</a:t>
            </a:r>
            <a:r>
              <a:rPr lang="en-US" dirty="0"/>
              <a:t> in the first-century church.  </a:t>
            </a:r>
            <a:endParaRPr lang="en-US" sz="2000" dirty="0"/>
          </a:p>
          <a:p>
            <a:pPr lvl="1"/>
            <a:r>
              <a:rPr lang="en-US" dirty="0" smtClean="0"/>
              <a:t>Mechanical </a:t>
            </a:r>
            <a:r>
              <a:rPr lang="en-US" dirty="0"/>
              <a:t>instruments began to be introduced into worship by </a:t>
            </a:r>
            <a:r>
              <a:rPr lang="en-US" u="sng" dirty="0"/>
              <a:t>the Roman Catholic</a:t>
            </a:r>
            <a:r>
              <a:rPr lang="en-US" dirty="0"/>
              <a:t> and </a:t>
            </a:r>
            <a:r>
              <a:rPr lang="en-US" u="sng" dirty="0"/>
              <a:t>Latin</a:t>
            </a:r>
            <a:r>
              <a:rPr lang="en-US" dirty="0"/>
              <a:t> churches, but not until several centuries after the establishment of the church.</a:t>
            </a:r>
            <a:endParaRPr lang="en-US" sz="2000" dirty="0"/>
          </a:p>
          <a:p>
            <a:pPr lvl="1"/>
            <a:r>
              <a:rPr lang="en-US" dirty="0" smtClean="0"/>
              <a:t>Mechanical </a:t>
            </a:r>
            <a:r>
              <a:rPr lang="en-US" dirty="0"/>
              <a:t>instruments were </a:t>
            </a:r>
            <a:r>
              <a:rPr lang="en-US" u="sng" dirty="0"/>
              <a:t>not</a:t>
            </a:r>
            <a:r>
              <a:rPr lang="en-US" dirty="0"/>
              <a:t> part of worship in protestant denominations when they first began (which is a surprise for many to hear).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58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in the Worship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8"/>
            </a:pPr>
            <a:r>
              <a:rPr lang="en-US" dirty="0"/>
              <a:t>Conclusion</a:t>
            </a:r>
            <a:endParaRPr lang="en-US" sz="2000" dirty="0"/>
          </a:p>
          <a:p>
            <a:pPr lvl="1"/>
            <a:r>
              <a:rPr lang="en-US" dirty="0"/>
              <a:t>In the New Testament, God specifies, authorizes and commands singing in worship.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New Testament does not authorize the use of mechanical instruments in worship.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is the object of our worship (John 4:24).</a:t>
            </a:r>
            <a:endParaRPr lang="en-US" sz="2000" dirty="0"/>
          </a:p>
          <a:p>
            <a:pPr lvl="1"/>
            <a:r>
              <a:rPr lang="en-US" dirty="0" smtClean="0"/>
              <a:t>True </a:t>
            </a:r>
            <a:r>
              <a:rPr lang="en-US" dirty="0"/>
              <a:t>worship is TO God as authorized BY God!  </a:t>
            </a:r>
            <a:endParaRPr lang="en-US" sz="2000" dirty="0"/>
          </a:p>
          <a:p>
            <a:pPr lvl="1"/>
            <a:r>
              <a:rPr lang="en-US" dirty="0"/>
              <a:t>May we obey His will, in order to please Him!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229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686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Music in the Worship of the Church</vt:lpstr>
      <vt:lpstr>Music in the Worship of the Church</vt:lpstr>
      <vt:lpstr>Music in the Worship of the Church</vt:lpstr>
      <vt:lpstr>Music in the Worship of the Church</vt:lpstr>
      <vt:lpstr>Music in the Worship of the Church</vt:lpstr>
      <vt:lpstr>Music in the Worship of the Church</vt:lpstr>
      <vt:lpstr>Music in the Worship of the Church</vt:lpstr>
      <vt:lpstr>Music in the Worship of the Church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96</cp:revision>
  <dcterms:created xsi:type="dcterms:W3CDTF">2017-01-01T19:17:35Z</dcterms:created>
  <dcterms:modified xsi:type="dcterms:W3CDTF">2017-06-25T00:34:42Z</dcterms:modified>
</cp:coreProperties>
</file>