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6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2" autoAdjust="0"/>
    <p:restoredTop sz="94660"/>
  </p:normalViewPr>
  <p:slideViewPr>
    <p:cSldViewPr snapToGrid="0">
      <p:cViewPr varScale="1">
        <p:scale>
          <a:sx n="108" d="100"/>
          <a:sy n="108" d="100"/>
        </p:scale>
        <p:origin x="81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933596-6DA7-479C-A4D1-713A75167D90}"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4DAC4-4195-470F-A116-4E0B74F99CFB}"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02584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933596-6DA7-479C-A4D1-713A75167D90}"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2181617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933596-6DA7-479C-A4D1-713A75167D90}"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268645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07076" y="789709"/>
            <a:ext cx="8154786" cy="714895"/>
          </a:xfrm>
        </p:spPr>
        <p:txBody>
          <a:bodyPr>
            <a:normAutofit/>
          </a:bodyPr>
          <a:lstStyle>
            <a:lvl1pPr algn="ctr">
              <a:defRPr sz="4000" b="1">
                <a:solidFill>
                  <a:srgbClr val="060657"/>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7943" y="1645920"/>
            <a:ext cx="8911242" cy="5212079"/>
          </a:xfrm>
        </p:spPr>
        <p:txBody>
          <a:bodyPr/>
          <a:lstStyle>
            <a:lvl1pPr marL="341313" indent="-341313">
              <a:spcBef>
                <a:spcPts val="500"/>
              </a:spcBef>
              <a:buFont typeface="+mj-lt"/>
              <a:buAutoNum type="romanUcPeriod"/>
              <a:defRPr sz="2400" b="1"/>
            </a:lvl1pPr>
            <a:lvl2pPr marL="690563" indent="-341313">
              <a:buFont typeface="+mj-lt"/>
              <a:buAutoNum type="alphaUcPeriod"/>
              <a:defRPr b="1"/>
            </a:lvl2pPr>
            <a:lvl3pPr marL="973138" indent="-282575">
              <a:buFont typeface="+mj-lt"/>
              <a:buAutoNum type="arabicPeriod"/>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728615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933596-6DA7-479C-A4D1-713A75167D90}"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806918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933596-6DA7-479C-A4D1-713A75167D90}"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645062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933596-6DA7-479C-A4D1-713A75167D90}" type="datetimeFigureOut">
              <a:rPr lang="en-US" smtClean="0"/>
              <a:t>6/11/2017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625994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933596-6DA7-479C-A4D1-713A75167D90}" type="datetimeFigureOut">
              <a:rPr lang="en-US" smtClean="0"/>
              <a:t>6/11/2017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906868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33596-6DA7-479C-A4D1-713A75167D90}" type="datetimeFigureOut">
              <a:rPr lang="en-US" smtClean="0"/>
              <a:t>6/11/2017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738287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33596-6DA7-479C-A4D1-713A75167D90}"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1168374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33596-6DA7-479C-A4D1-713A75167D90}"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2863943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33596-6DA7-479C-A4D1-713A75167D90}" type="datetimeFigureOut">
              <a:rPr lang="en-US" smtClean="0"/>
              <a:t>6/11/2017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E4DAC4-4195-470F-A116-4E0B74F99CFB}" type="slidenum">
              <a:rPr lang="en-US" smtClean="0"/>
              <a:t>‹#›</a:t>
            </a:fld>
            <a:endParaRPr lang="en-US"/>
          </a:p>
        </p:txBody>
      </p:sp>
    </p:spTree>
    <p:extLst>
      <p:ext uri="{BB962C8B-B14F-4D97-AF65-F5344CB8AC3E}">
        <p14:creationId xmlns:p14="http://schemas.microsoft.com/office/powerpoint/2010/main" val="4282182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613" y="5838737"/>
            <a:ext cx="8162488" cy="1015663"/>
          </a:xfrm>
          <a:prstGeom prst="rect">
            <a:avLst/>
          </a:prstGeom>
          <a:noFill/>
        </p:spPr>
        <p:txBody>
          <a:bodyPr wrap="square" rtlCol="0">
            <a:spAutoFit/>
          </a:bodyPr>
          <a:lstStyle/>
          <a:p>
            <a:r>
              <a:rPr lang="en-US" sz="2800" b="1" u="sng" dirty="0" smtClean="0"/>
              <a:t>Lesson </a:t>
            </a:r>
            <a:r>
              <a:rPr lang="en-US" sz="2800" b="1" u="sng" dirty="0" smtClean="0"/>
              <a:t>16</a:t>
            </a:r>
            <a:r>
              <a:rPr lang="en-US" sz="2800" b="1" dirty="0" smtClean="0"/>
              <a:t>:</a:t>
            </a:r>
            <a:endParaRPr lang="en-US" sz="2800" b="1" dirty="0" smtClean="0"/>
          </a:p>
          <a:p>
            <a:r>
              <a:rPr lang="en-US" sz="3200" b="1" dirty="0" smtClean="0"/>
              <a:t>The Lord’s Supper</a:t>
            </a:r>
            <a:endParaRPr lang="en-US" sz="3200" b="1" dirty="0"/>
          </a:p>
        </p:txBody>
      </p:sp>
    </p:spTree>
    <p:extLst>
      <p:ext uri="{BB962C8B-B14F-4D97-AF65-F5344CB8AC3E}">
        <p14:creationId xmlns:p14="http://schemas.microsoft.com/office/powerpoint/2010/main" val="32495833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Lord’s Supper</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3"/>
            </a:pPr>
            <a:r>
              <a:rPr lang="en-US" dirty="0"/>
              <a:t>Jesus Instituted the Lord’s Supper to Be Observed By the Church </a:t>
            </a:r>
            <a:r>
              <a:rPr lang="en-US" u="sng" dirty="0"/>
              <a:t>Every First Day of the Week</a:t>
            </a:r>
            <a:r>
              <a:rPr lang="en-US" dirty="0"/>
              <a:t>.</a:t>
            </a:r>
            <a:endParaRPr lang="en-US" sz="2000" dirty="0"/>
          </a:p>
          <a:p>
            <a:pPr lvl="1">
              <a:buFont typeface="+mj-lt"/>
              <a:buAutoNum type="alphaUcPeriod" startAt="7"/>
            </a:pPr>
            <a:r>
              <a:rPr lang="en-US" dirty="0" smtClean="0"/>
              <a:t>There </a:t>
            </a:r>
            <a:r>
              <a:rPr lang="en-US" dirty="0"/>
              <a:t>is </a:t>
            </a:r>
            <a:r>
              <a:rPr lang="en-US" u="sng" dirty="0"/>
              <a:t>no Biblical authority</a:t>
            </a:r>
            <a:r>
              <a:rPr lang="en-US" dirty="0"/>
              <a:t> for partaking of the Lord’s Supper on any other day other than the first day of the week.</a:t>
            </a:r>
            <a:endParaRPr lang="en-US" sz="2000" dirty="0"/>
          </a:p>
          <a:p>
            <a:pPr lvl="2"/>
            <a:r>
              <a:rPr lang="en-US" sz="2400" dirty="0"/>
              <a:t>By apostolic </a:t>
            </a:r>
            <a:r>
              <a:rPr lang="en-US" sz="2400" u="sng" dirty="0"/>
              <a:t>example</a:t>
            </a:r>
            <a:r>
              <a:rPr lang="en-US" sz="2400" dirty="0"/>
              <a:t>, the church is only authorized to partake on the first day of the week, when the disciples come together (Acts 20:7).</a:t>
            </a:r>
            <a:endParaRPr lang="en-US" dirty="0"/>
          </a:p>
          <a:p>
            <a:pPr lvl="2"/>
            <a:r>
              <a:rPr lang="en-US" sz="2400" dirty="0"/>
              <a:t>By apostolic </a:t>
            </a:r>
            <a:r>
              <a:rPr lang="en-US" sz="2400" u="sng" dirty="0"/>
              <a:t>direction</a:t>
            </a:r>
            <a:r>
              <a:rPr lang="en-US" sz="2400" dirty="0"/>
              <a:t>, the church is only authorized to partake on the first day of every week, when the church is to come together (1 Cor. 11:17, 20; 16:1-2).</a:t>
            </a:r>
            <a:endParaRPr lang="en-US" dirty="0"/>
          </a:p>
          <a:p>
            <a:pPr lvl="1">
              <a:buAutoNum type="alphaUcPeriod" startAt="7"/>
            </a:pPr>
            <a:endParaRPr lang="en-US" sz="2000" dirty="0"/>
          </a:p>
        </p:txBody>
      </p:sp>
    </p:spTree>
    <p:extLst>
      <p:ext uri="{BB962C8B-B14F-4D97-AF65-F5344CB8AC3E}">
        <p14:creationId xmlns:p14="http://schemas.microsoft.com/office/powerpoint/2010/main" val="19110589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Lord’s Supper</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4"/>
            </a:pPr>
            <a:r>
              <a:rPr lang="en-US" dirty="0"/>
              <a:t>Jesus Instituted the Lord’s Supper to Be a </a:t>
            </a:r>
            <a:r>
              <a:rPr lang="en-US" u="sng" dirty="0"/>
              <a:t>Special Feast for His Children</a:t>
            </a:r>
            <a:r>
              <a:rPr lang="en-US" dirty="0"/>
              <a:t>.</a:t>
            </a:r>
            <a:endParaRPr lang="en-US" sz="2000" dirty="0"/>
          </a:p>
          <a:p>
            <a:pPr lvl="1"/>
            <a:r>
              <a:rPr lang="en-US" dirty="0"/>
              <a:t>The Lord makes a definite distinction between the Lord’s Supper and </a:t>
            </a:r>
            <a:r>
              <a:rPr lang="en-US" u="sng" dirty="0"/>
              <a:t>a common meal</a:t>
            </a:r>
            <a:r>
              <a:rPr lang="en-US" dirty="0"/>
              <a:t>.</a:t>
            </a:r>
            <a:endParaRPr lang="en-US" sz="2000" dirty="0"/>
          </a:p>
          <a:p>
            <a:pPr lvl="1"/>
            <a:r>
              <a:rPr lang="en-US" dirty="0" smtClean="0"/>
              <a:t>The </a:t>
            </a:r>
            <a:r>
              <a:rPr lang="en-US" dirty="0"/>
              <a:t>Lord identifies those for whom the Lord’s Supper is intended.</a:t>
            </a:r>
            <a:endParaRPr lang="en-US" sz="2000" dirty="0"/>
          </a:p>
          <a:p>
            <a:pPr lvl="2"/>
            <a:r>
              <a:rPr lang="en-US" sz="2400" dirty="0"/>
              <a:t>Jesus promised to partake in the Lord’s Supper “in the kingdom of God” (Mk. 14:25).</a:t>
            </a:r>
            <a:endParaRPr lang="en-US" dirty="0"/>
          </a:p>
          <a:p>
            <a:pPr lvl="2"/>
            <a:r>
              <a:rPr lang="en-US" sz="2400" dirty="0"/>
              <a:t>Jesus observes the communion “with” those in His “Father’s kingdom” (Matt. 26:29).</a:t>
            </a:r>
            <a:endParaRPr lang="en-US" dirty="0"/>
          </a:p>
          <a:p>
            <a:pPr lvl="2"/>
            <a:r>
              <a:rPr lang="en-US" sz="2400" dirty="0"/>
              <a:t>Therefore, the Lord’s Supper is for </a:t>
            </a:r>
            <a:r>
              <a:rPr lang="en-US" sz="2400" u="sng" dirty="0"/>
              <a:t>citizens in the kingdom of God</a:t>
            </a:r>
            <a:r>
              <a:rPr lang="en-US" sz="2400" dirty="0"/>
              <a:t> (John 3:5).</a:t>
            </a:r>
            <a:endParaRPr lang="en-US" dirty="0"/>
          </a:p>
          <a:p>
            <a:pPr lvl="2"/>
            <a:r>
              <a:rPr lang="en-US" sz="2400" dirty="0" smtClean="0"/>
              <a:t>Jesus </a:t>
            </a:r>
            <a:r>
              <a:rPr lang="en-US" sz="2400" dirty="0"/>
              <a:t>intended for “</a:t>
            </a:r>
            <a:r>
              <a:rPr lang="en-US" sz="2400" u="sng" dirty="0"/>
              <a:t>all</a:t>
            </a:r>
            <a:r>
              <a:rPr lang="en-US" sz="2400" dirty="0"/>
              <a:t>” Christians to partake of the entire feast.</a:t>
            </a:r>
            <a:endParaRPr lang="en-US" dirty="0"/>
          </a:p>
        </p:txBody>
      </p:sp>
    </p:spTree>
    <p:extLst>
      <p:ext uri="{BB962C8B-B14F-4D97-AF65-F5344CB8AC3E}">
        <p14:creationId xmlns:p14="http://schemas.microsoft.com/office/powerpoint/2010/main" val="165224603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left)">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Lord’s Supper</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r>
              <a:rPr lang="en-US" dirty="0"/>
              <a:t>Jesus Instituted the Lord’s Supper on the Night </a:t>
            </a:r>
            <a:r>
              <a:rPr lang="en-US" u="sng" dirty="0"/>
              <a:t>Before His Crucifixion</a:t>
            </a:r>
            <a:r>
              <a:rPr lang="en-US" dirty="0"/>
              <a:t>.</a:t>
            </a:r>
            <a:endParaRPr lang="en-US" sz="2000" dirty="0"/>
          </a:p>
          <a:p>
            <a:pPr lvl="1"/>
            <a:r>
              <a:rPr lang="en-US" dirty="0"/>
              <a:t>The institution of the Lord’s Supper is recorded in four </a:t>
            </a:r>
            <a:r>
              <a:rPr lang="en-US" dirty="0" smtClean="0"/>
              <a:t>passages: Matthew </a:t>
            </a:r>
            <a:r>
              <a:rPr lang="en-US" dirty="0"/>
              <a:t>26:26-29; Mark 14:22-25; Luke 22:17-20; 1 Corinthians 11:23-26.</a:t>
            </a:r>
            <a:endParaRPr lang="en-US" sz="2000" dirty="0"/>
          </a:p>
          <a:p>
            <a:pPr lvl="1"/>
            <a:r>
              <a:rPr lang="en-US" dirty="0"/>
              <a:t>Scripture never uses the words “Eucharist” or “Sacrament.”</a:t>
            </a:r>
            <a:endParaRPr lang="en-US" sz="2000" dirty="0"/>
          </a:p>
          <a:p>
            <a:pPr lvl="1"/>
            <a:r>
              <a:rPr lang="en-US" dirty="0" smtClean="0"/>
              <a:t>Jesus </a:t>
            </a:r>
            <a:r>
              <a:rPr lang="en-US" dirty="0"/>
              <a:t>instituted the Lord’s Supper after observing the Jewish Passover with His apostles.</a:t>
            </a:r>
            <a:endParaRPr lang="en-US" sz="2000" dirty="0"/>
          </a:p>
        </p:txBody>
      </p:sp>
    </p:spTree>
    <p:extLst>
      <p:ext uri="{BB962C8B-B14F-4D97-AF65-F5344CB8AC3E}">
        <p14:creationId xmlns:p14="http://schemas.microsoft.com/office/powerpoint/2010/main" val="13483352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Lord’s Supper</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r>
              <a:rPr lang="en-US" dirty="0"/>
              <a:t>Jesus Instituted the Lord’s Supper on the Night </a:t>
            </a:r>
            <a:r>
              <a:rPr lang="en-US" u="sng" dirty="0"/>
              <a:t>Before His Crucifixion</a:t>
            </a:r>
            <a:r>
              <a:rPr lang="en-US" dirty="0"/>
              <a:t>.</a:t>
            </a:r>
            <a:endParaRPr lang="en-US" sz="2000" dirty="0"/>
          </a:p>
          <a:p>
            <a:pPr lvl="1">
              <a:buFont typeface="+mj-lt"/>
              <a:buAutoNum type="alphaUcPeriod" startAt="4"/>
            </a:pPr>
            <a:r>
              <a:rPr lang="en-US" dirty="0"/>
              <a:t>When instituting His feast, Jesus emphasized that it was “</a:t>
            </a:r>
            <a:r>
              <a:rPr lang="en-US" u="sng" dirty="0"/>
              <a:t>new</a:t>
            </a:r>
            <a:r>
              <a:rPr lang="en-US" dirty="0"/>
              <a:t>.”</a:t>
            </a:r>
            <a:endParaRPr lang="en-US" sz="2000" dirty="0"/>
          </a:p>
          <a:p>
            <a:pPr lvl="2"/>
            <a:r>
              <a:rPr lang="en-US" sz="2400" dirty="0"/>
              <a:t>“I will no longer drink of the fruit of the vine until that day when I drink it new in the kingdom of God” (Mark 14:25).  What was “new”?</a:t>
            </a:r>
            <a:endParaRPr lang="en-US" dirty="0"/>
          </a:p>
          <a:p>
            <a:pPr lvl="2"/>
            <a:r>
              <a:rPr lang="en-US" sz="2400" dirty="0"/>
              <a:t>The Lord’s Supper was a “new” </a:t>
            </a:r>
            <a:r>
              <a:rPr lang="en-US" sz="2400" u="sng" dirty="0"/>
              <a:t>feast/memorial</a:t>
            </a:r>
            <a:r>
              <a:rPr lang="en-US" sz="2400" dirty="0"/>
              <a:t>.</a:t>
            </a:r>
            <a:endParaRPr lang="en-US" dirty="0"/>
          </a:p>
          <a:p>
            <a:pPr lvl="2"/>
            <a:r>
              <a:rPr lang="en-US" sz="2400" dirty="0" smtClean="0"/>
              <a:t>The </a:t>
            </a:r>
            <a:r>
              <a:rPr lang="en-US" sz="2400" dirty="0"/>
              <a:t>Lord’s Supper was in a “new” </a:t>
            </a:r>
            <a:r>
              <a:rPr lang="en-US" sz="2400" u="sng" dirty="0"/>
              <a:t>kingdom</a:t>
            </a:r>
            <a:r>
              <a:rPr lang="en-US" sz="2400" dirty="0"/>
              <a:t>.</a:t>
            </a:r>
            <a:endParaRPr lang="en-US" dirty="0"/>
          </a:p>
          <a:p>
            <a:pPr lvl="2"/>
            <a:r>
              <a:rPr lang="en-US" sz="2400" dirty="0" smtClean="0"/>
              <a:t>The </a:t>
            </a:r>
            <a:r>
              <a:rPr lang="en-US" sz="2400" dirty="0"/>
              <a:t>Lord’s Supper was of a “new” </a:t>
            </a:r>
            <a:r>
              <a:rPr lang="en-US" sz="2400" u="sng" dirty="0"/>
              <a:t>covenant</a:t>
            </a:r>
            <a:r>
              <a:rPr lang="en-US" sz="2400" dirty="0"/>
              <a:t>.</a:t>
            </a:r>
            <a:endParaRPr lang="en-US" dirty="0"/>
          </a:p>
          <a:p>
            <a:pPr lvl="2"/>
            <a:r>
              <a:rPr lang="en-US" sz="2400" dirty="0" smtClean="0"/>
              <a:t>The </a:t>
            </a:r>
            <a:r>
              <a:rPr lang="en-US" sz="2400" dirty="0"/>
              <a:t>Lord’s Supper was on a “new” </a:t>
            </a:r>
            <a:r>
              <a:rPr lang="en-US" sz="2400" u="sng" dirty="0" smtClean="0"/>
              <a:t>day</a:t>
            </a:r>
            <a:r>
              <a:rPr lang="en-US" sz="2400" dirty="0" smtClean="0"/>
              <a:t>.</a:t>
            </a:r>
          </a:p>
          <a:p>
            <a:pPr lvl="2"/>
            <a:r>
              <a:rPr lang="en-US" sz="2400" dirty="0"/>
              <a:t>The Lord’s Supper was “new” – a new feast, of a new memorial, of a new deliverance, in a new kingdom, by a new covenant, on a new day, for a new </a:t>
            </a:r>
            <a:r>
              <a:rPr lang="en-US" sz="2400" dirty="0" smtClean="0"/>
              <a:t>people.</a:t>
            </a:r>
          </a:p>
        </p:txBody>
      </p:sp>
    </p:spTree>
    <p:extLst>
      <p:ext uri="{BB962C8B-B14F-4D97-AF65-F5344CB8AC3E}">
        <p14:creationId xmlns:p14="http://schemas.microsoft.com/office/powerpoint/2010/main" val="8707855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charRg st="72" end="136"/>
                                            </p:txEl>
                                          </p:spTgt>
                                        </p:tgtEl>
                                        <p:attrNameLst>
                                          <p:attrName>style.visibility</p:attrName>
                                        </p:attrNameLst>
                                      </p:cBhvr>
                                      <p:to>
                                        <p:strVal val="visible"/>
                                      </p:to>
                                    </p:set>
                                    <p:animEffect transition="in" filter="wipe(left)">
                                      <p:cBhvr>
                                        <p:cTn id="7" dur="500"/>
                                        <p:tgtEl>
                                          <p:spTgt spid="3">
                                            <p:txEl>
                                              <p:charRg st="72" end="136"/>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charRg st="136" end="274"/>
                                            </p:txEl>
                                          </p:spTgt>
                                        </p:tgtEl>
                                        <p:attrNameLst>
                                          <p:attrName>style.visibility</p:attrName>
                                        </p:attrNameLst>
                                      </p:cBhvr>
                                      <p:to>
                                        <p:strVal val="visible"/>
                                      </p:to>
                                    </p:set>
                                    <p:animEffect transition="in" filter="wipe(left)">
                                      <p:cBhvr>
                                        <p:cTn id="11" dur="500"/>
                                        <p:tgtEl>
                                          <p:spTgt spid="3">
                                            <p:txEl>
                                              <p:charRg st="136" end="27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charRg st="274" end="320"/>
                                            </p:txEl>
                                          </p:spTgt>
                                        </p:tgtEl>
                                        <p:attrNameLst>
                                          <p:attrName>style.visibility</p:attrName>
                                        </p:attrNameLst>
                                      </p:cBhvr>
                                      <p:to>
                                        <p:strVal val="visible"/>
                                      </p:to>
                                    </p:set>
                                    <p:animEffect transition="in" filter="wipe(left)">
                                      <p:cBhvr>
                                        <p:cTn id="16" dur="500"/>
                                        <p:tgtEl>
                                          <p:spTgt spid="3">
                                            <p:txEl>
                                              <p:charRg st="274" end="32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Lord’s Supper</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2"/>
            </a:pPr>
            <a:r>
              <a:rPr lang="en-US" dirty="0"/>
              <a:t>Jesus Instituted the Lord’s Supper to Be </a:t>
            </a:r>
            <a:r>
              <a:rPr lang="en-US" u="sng" dirty="0"/>
              <a:t>Extraordinarily Significant</a:t>
            </a:r>
            <a:r>
              <a:rPr lang="en-US" dirty="0"/>
              <a:t> for the Church.</a:t>
            </a:r>
            <a:endParaRPr lang="en-US" sz="2000" dirty="0"/>
          </a:p>
          <a:p>
            <a:pPr lvl="1"/>
            <a:r>
              <a:rPr lang="en-US" dirty="0"/>
              <a:t>Jesus instituted the Lord’s Supper as a time for </a:t>
            </a:r>
            <a:r>
              <a:rPr lang="en-US" u="sng" dirty="0"/>
              <a:t>communion</a:t>
            </a:r>
            <a:r>
              <a:rPr lang="en-US" dirty="0"/>
              <a:t> (1 Cor. 10:15-22).</a:t>
            </a:r>
            <a:endParaRPr lang="en-US" sz="2000" dirty="0"/>
          </a:p>
          <a:p>
            <a:pPr lvl="2"/>
            <a:r>
              <a:rPr lang="en-US" sz="2400" dirty="0"/>
              <a:t>“Communion” is not just what it is called; “communion” is what is happening.</a:t>
            </a:r>
            <a:endParaRPr lang="en-US" dirty="0"/>
          </a:p>
          <a:p>
            <a:pPr lvl="2"/>
            <a:r>
              <a:rPr lang="en-US" sz="2400" dirty="0"/>
              <a:t>“The cup of blessing which we bless, is it not the communion of the blood of Christ? The bread which we break, is it not the communion of the body of Christ?” (1 Cor. 10:16).</a:t>
            </a:r>
            <a:endParaRPr lang="en-US" dirty="0"/>
          </a:p>
          <a:p>
            <a:pPr lvl="2"/>
            <a:r>
              <a:rPr lang="en-US" sz="2400" dirty="0" smtClean="0"/>
              <a:t>The </a:t>
            </a:r>
            <a:r>
              <a:rPr lang="en-US" sz="2400" dirty="0"/>
              <a:t>Greek word for “communion” in this passage is </a:t>
            </a:r>
            <a:r>
              <a:rPr lang="en-US" sz="2400" i="1" dirty="0" err="1"/>
              <a:t>koinonia</a:t>
            </a:r>
            <a:r>
              <a:rPr lang="en-US" sz="2400" i="1" dirty="0"/>
              <a:t>, </a:t>
            </a:r>
            <a:r>
              <a:rPr lang="en-US" sz="2400" dirty="0"/>
              <a:t>which is the word for “fellowship, participation, partnership, sharing.”  </a:t>
            </a:r>
            <a:endParaRPr lang="en-US" dirty="0"/>
          </a:p>
          <a:p>
            <a:pPr lvl="2"/>
            <a:r>
              <a:rPr lang="en-US" sz="2400" dirty="0" smtClean="0"/>
              <a:t>In </a:t>
            </a:r>
            <a:r>
              <a:rPr lang="en-US" sz="2400" dirty="0"/>
              <a:t>the Lord’s Supper (emphasize “Lord’s”), we commune with </a:t>
            </a:r>
            <a:r>
              <a:rPr lang="en-US" sz="2400" u="sng" dirty="0"/>
              <a:t>Christ Himself</a:t>
            </a:r>
            <a:r>
              <a:rPr lang="en-US" sz="2400" dirty="0"/>
              <a:t>.</a:t>
            </a:r>
            <a:endParaRPr lang="en-US" dirty="0"/>
          </a:p>
        </p:txBody>
      </p:sp>
    </p:spTree>
    <p:extLst>
      <p:ext uri="{BB962C8B-B14F-4D97-AF65-F5344CB8AC3E}">
        <p14:creationId xmlns:p14="http://schemas.microsoft.com/office/powerpoint/2010/main" val="313210984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Lord’s Supper</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2"/>
            </a:pPr>
            <a:r>
              <a:rPr lang="en-US" dirty="0"/>
              <a:t>Jesus Instituted the Lord’s Supper to Be </a:t>
            </a:r>
            <a:r>
              <a:rPr lang="en-US" u="sng" dirty="0"/>
              <a:t>Extraordinarily Significant</a:t>
            </a:r>
            <a:r>
              <a:rPr lang="en-US" dirty="0"/>
              <a:t> for the Church.</a:t>
            </a:r>
            <a:endParaRPr lang="en-US" sz="2000" dirty="0"/>
          </a:p>
          <a:p>
            <a:pPr lvl="1">
              <a:buFont typeface="+mj-lt"/>
              <a:buAutoNum type="alphaUcPeriod" startAt="2"/>
            </a:pPr>
            <a:r>
              <a:rPr lang="en-US" dirty="0"/>
              <a:t>Jesus instituted the Lord’s Supper as a time for </a:t>
            </a:r>
            <a:r>
              <a:rPr lang="en-US" u="sng" dirty="0"/>
              <a:t>memorial</a:t>
            </a:r>
            <a:r>
              <a:rPr lang="en-US" dirty="0"/>
              <a:t> (1 Cor. 11:23-25).</a:t>
            </a:r>
            <a:endParaRPr lang="en-US" sz="2000" dirty="0"/>
          </a:p>
          <a:p>
            <a:pPr lvl="2"/>
            <a:r>
              <a:rPr lang="en-US" sz="2400" dirty="0"/>
              <a:t>God knew that His people needed memorials, in order to remember Him and to remember what He had done for them.</a:t>
            </a:r>
            <a:endParaRPr lang="en-US" dirty="0"/>
          </a:p>
          <a:p>
            <a:pPr lvl="2"/>
            <a:r>
              <a:rPr lang="en-US" sz="2400" dirty="0" smtClean="0"/>
              <a:t>When </a:t>
            </a:r>
            <a:r>
              <a:rPr lang="en-US" sz="2400" dirty="0"/>
              <a:t>it came to the Lord’s Supper, twice Jesus commanded, “Do this in </a:t>
            </a:r>
            <a:r>
              <a:rPr lang="en-US" sz="2400" u="sng" dirty="0"/>
              <a:t>remembrance of Me</a:t>
            </a:r>
            <a:r>
              <a:rPr lang="en-US" sz="2400" dirty="0"/>
              <a:t>” (1 Cor. 11:24-25).</a:t>
            </a:r>
            <a:endParaRPr lang="en-US" dirty="0"/>
          </a:p>
          <a:p>
            <a:pPr lvl="2"/>
            <a:r>
              <a:rPr lang="en-US" sz="2400" dirty="0" smtClean="0"/>
              <a:t>The </a:t>
            </a:r>
            <a:r>
              <a:rPr lang="en-US" sz="2400" u="sng" dirty="0"/>
              <a:t>two elements</a:t>
            </a:r>
            <a:r>
              <a:rPr lang="en-US" sz="2400" dirty="0"/>
              <a:t> of the Supper themselves provide the key to the memorial.</a:t>
            </a:r>
            <a:endParaRPr lang="en-US" dirty="0"/>
          </a:p>
          <a:p>
            <a:pPr lvl="2"/>
            <a:r>
              <a:rPr lang="en-US" sz="2400" dirty="0" smtClean="0"/>
              <a:t>In </a:t>
            </a:r>
            <a:r>
              <a:rPr lang="en-US" sz="2400" dirty="0"/>
              <a:t>the Lord’s Supper, we are to be “</a:t>
            </a:r>
            <a:r>
              <a:rPr lang="en-US" sz="2400" u="sng" dirty="0"/>
              <a:t>discerning the Lord’s body</a:t>
            </a:r>
            <a:r>
              <a:rPr lang="en-US" sz="2400" dirty="0"/>
              <a:t>” (1 Cor. 11:29).</a:t>
            </a:r>
            <a:endParaRPr lang="en-US" dirty="0"/>
          </a:p>
        </p:txBody>
      </p:sp>
    </p:spTree>
    <p:extLst>
      <p:ext uri="{BB962C8B-B14F-4D97-AF65-F5344CB8AC3E}">
        <p14:creationId xmlns:p14="http://schemas.microsoft.com/office/powerpoint/2010/main" val="6690338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charRg st="85" end="162"/>
                                            </p:txEl>
                                          </p:spTgt>
                                        </p:tgtEl>
                                        <p:attrNameLst>
                                          <p:attrName>style.visibility</p:attrName>
                                        </p:attrNameLst>
                                      </p:cBhvr>
                                      <p:to>
                                        <p:strVal val="visible"/>
                                      </p:to>
                                    </p:set>
                                    <p:animEffect transition="in" filter="wipe(left)">
                                      <p:cBhvr>
                                        <p:cTn id="7" dur="500"/>
                                        <p:tgtEl>
                                          <p:spTgt spid="3">
                                            <p:txEl>
                                              <p:charRg st="85" end="16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charRg st="162" end="273"/>
                                            </p:txEl>
                                          </p:spTgt>
                                        </p:tgtEl>
                                        <p:attrNameLst>
                                          <p:attrName>style.visibility</p:attrName>
                                        </p:attrNameLst>
                                      </p:cBhvr>
                                      <p:to>
                                        <p:strVal val="visible"/>
                                      </p:to>
                                    </p:set>
                                    <p:animEffect transition="in" filter="wipe(left)">
                                      <p:cBhvr>
                                        <p:cTn id="11" dur="500"/>
                                        <p:tgtEl>
                                          <p:spTgt spid="3">
                                            <p:txEl>
                                              <p:charRg st="162" end="27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charRg st="273" end="381"/>
                                            </p:txEl>
                                          </p:spTgt>
                                        </p:tgtEl>
                                        <p:attrNameLst>
                                          <p:attrName>style.visibility</p:attrName>
                                        </p:attrNameLst>
                                      </p:cBhvr>
                                      <p:to>
                                        <p:strVal val="visible"/>
                                      </p:to>
                                    </p:set>
                                    <p:animEffect transition="in" filter="wipe(left)">
                                      <p:cBhvr>
                                        <p:cTn id="16" dur="500"/>
                                        <p:tgtEl>
                                          <p:spTgt spid="3">
                                            <p:txEl>
                                              <p:charRg st="273" end="38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charRg st="381" end="456"/>
                                            </p:txEl>
                                          </p:spTgt>
                                        </p:tgtEl>
                                        <p:attrNameLst>
                                          <p:attrName>style.visibility</p:attrName>
                                        </p:attrNameLst>
                                      </p:cBhvr>
                                      <p:to>
                                        <p:strVal val="visible"/>
                                      </p:to>
                                    </p:set>
                                    <p:animEffect transition="in" filter="wipe(left)">
                                      <p:cBhvr>
                                        <p:cTn id="21" dur="500"/>
                                        <p:tgtEl>
                                          <p:spTgt spid="3">
                                            <p:txEl>
                                              <p:charRg st="381" end="45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charRg st="456" end="536"/>
                                            </p:txEl>
                                          </p:spTgt>
                                        </p:tgtEl>
                                        <p:attrNameLst>
                                          <p:attrName>style.visibility</p:attrName>
                                        </p:attrNameLst>
                                      </p:cBhvr>
                                      <p:to>
                                        <p:strVal val="visible"/>
                                      </p:to>
                                    </p:set>
                                    <p:animEffect transition="in" filter="wipe(left)">
                                      <p:cBhvr>
                                        <p:cTn id="26" dur="500"/>
                                        <p:tgtEl>
                                          <p:spTgt spid="3">
                                            <p:txEl>
                                              <p:charRg st="456" end="53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Lord’s Supper</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2"/>
            </a:pPr>
            <a:r>
              <a:rPr lang="en-US" dirty="0"/>
              <a:t>Jesus Instituted the Lord’s Supper to Be </a:t>
            </a:r>
            <a:r>
              <a:rPr lang="en-US" u="sng" dirty="0"/>
              <a:t>Extraordinarily Significant</a:t>
            </a:r>
            <a:r>
              <a:rPr lang="en-US" dirty="0"/>
              <a:t> for the Church.</a:t>
            </a:r>
            <a:endParaRPr lang="en-US" sz="2000" dirty="0"/>
          </a:p>
          <a:p>
            <a:pPr lvl="1">
              <a:buFont typeface="+mj-lt"/>
              <a:buAutoNum type="alphaUcPeriod" startAt="3"/>
            </a:pPr>
            <a:r>
              <a:rPr lang="en-US" dirty="0"/>
              <a:t>Jesus instituted the Lord’s Supper as a time for </a:t>
            </a:r>
            <a:r>
              <a:rPr lang="en-US" u="sng" dirty="0"/>
              <a:t>self-examination</a:t>
            </a:r>
            <a:r>
              <a:rPr lang="en-US" dirty="0"/>
              <a:t> (1 Cor. 11:27-30).</a:t>
            </a:r>
            <a:endParaRPr lang="en-US" sz="2000" dirty="0"/>
          </a:p>
          <a:p>
            <a:pPr lvl="2"/>
            <a:r>
              <a:rPr lang="en-US" sz="2400" dirty="0"/>
              <a:t>“But let a man examine himself, and so let him eat of the bread and drink of the cup.”</a:t>
            </a:r>
            <a:endParaRPr lang="en-US" dirty="0"/>
          </a:p>
          <a:p>
            <a:pPr lvl="2"/>
            <a:r>
              <a:rPr lang="en-US" sz="2400" dirty="0"/>
              <a:t>While reflecting upon the sacrificial death of Christ, one must reflect on </a:t>
            </a:r>
            <a:r>
              <a:rPr lang="en-US" sz="2400" u="sng" dirty="0"/>
              <a:t>his own life</a:t>
            </a:r>
            <a:r>
              <a:rPr lang="en-US" sz="2400" dirty="0"/>
              <a:t>.</a:t>
            </a:r>
            <a:endParaRPr lang="en-US" dirty="0"/>
          </a:p>
          <a:p>
            <a:pPr lvl="1">
              <a:buAutoNum type="alphaUcPeriod" startAt="3"/>
            </a:pPr>
            <a:r>
              <a:rPr lang="en-US" dirty="0" smtClean="0"/>
              <a:t>Jesus </a:t>
            </a:r>
            <a:r>
              <a:rPr lang="en-US" dirty="0"/>
              <a:t>instituted the Lord’s Supper as a time for </a:t>
            </a:r>
            <a:r>
              <a:rPr lang="en-US" u="sng" dirty="0"/>
              <a:t>proclamation</a:t>
            </a:r>
            <a:r>
              <a:rPr lang="en-US" dirty="0"/>
              <a:t> (1 Cor. 11:26).</a:t>
            </a:r>
            <a:endParaRPr lang="en-US" sz="2000" dirty="0"/>
          </a:p>
          <a:p>
            <a:pPr lvl="1">
              <a:buAutoNum type="alphaUcPeriod" startAt="3"/>
            </a:pPr>
            <a:r>
              <a:rPr lang="en-US" dirty="0" smtClean="0"/>
              <a:t>Jesus </a:t>
            </a:r>
            <a:r>
              <a:rPr lang="en-US" dirty="0"/>
              <a:t>instituted the Lord’s Supper to be observed in a “</a:t>
            </a:r>
            <a:r>
              <a:rPr lang="en-US" u="sng" dirty="0"/>
              <a:t>worthy manne</a:t>
            </a:r>
            <a:r>
              <a:rPr lang="en-US" dirty="0"/>
              <a:t>r” (1 Cor. 11:27, 29).</a:t>
            </a:r>
            <a:endParaRPr lang="en-US" sz="2400" dirty="0"/>
          </a:p>
        </p:txBody>
      </p:sp>
    </p:spTree>
    <p:extLst>
      <p:ext uri="{BB962C8B-B14F-4D97-AF65-F5344CB8AC3E}">
        <p14:creationId xmlns:p14="http://schemas.microsoft.com/office/powerpoint/2010/main" val="221538716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charRg st="85" end="170"/>
                                            </p:txEl>
                                          </p:spTgt>
                                        </p:tgtEl>
                                        <p:attrNameLst>
                                          <p:attrName>style.visibility</p:attrName>
                                        </p:attrNameLst>
                                      </p:cBhvr>
                                      <p:to>
                                        <p:strVal val="visible"/>
                                      </p:to>
                                    </p:set>
                                    <p:animEffect transition="in" filter="wipe(left)">
                                      <p:cBhvr>
                                        <p:cTn id="7" dur="500"/>
                                        <p:tgtEl>
                                          <p:spTgt spid="3">
                                            <p:txEl>
                                              <p:charRg st="85" end="17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charRg st="170" end="257"/>
                                            </p:txEl>
                                          </p:spTgt>
                                        </p:tgtEl>
                                        <p:attrNameLst>
                                          <p:attrName>style.visibility</p:attrName>
                                        </p:attrNameLst>
                                      </p:cBhvr>
                                      <p:to>
                                        <p:strVal val="visible"/>
                                      </p:to>
                                    </p:set>
                                    <p:animEffect transition="in" filter="wipe(left)">
                                      <p:cBhvr>
                                        <p:cTn id="11" dur="500"/>
                                        <p:tgtEl>
                                          <p:spTgt spid="3">
                                            <p:txEl>
                                              <p:charRg st="170" end="257"/>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charRg st="257" end="346"/>
                                            </p:txEl>
                                          </p:spTgt>
                                        </p:tgtEl>
                                        <p:attrNameLst>
                                          <p:attrName>style.visibility</p:attrName>
                                        </p:attrNameLst>
                                      </p:cBhvr>
                                      <p:to>
                                        <p:strVal val="visible"/>
                                      </p:to>
                                    </p:set>
                                    <p:animEffect transition="in" filter="wipe(left)">
                                      <p:cBhvr>
                                        <p:cTn id="16" dur="500"/>
                                        <p:tgtEl>
                                          <p:spTgt spid="3">
                                            <p:txEl>
                                              <p:charRg st="257" end="34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Lord’s Supper</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3"/>
            </a:pPr>
            <a:r>
              <a:rPr lang="en-US" dirty="0"/>
              <a:t>Jesus Instituted the Lord’s Supper to Be Observed By the Church </a:t>
            </a:r>
            <a:r>
              <a:rPr lang="en-US" u="sng" dirty="0"/>
              <a:t>Every First Day of the Week</a:t>
            </a:r>
            <a:r>
              <a:rPr lang="en-US" dirty="0"/>
              <a:t>.</a:t>
            </a:r>
            <a:endParaRPr lang="en-US" sz="2000" dirty="0"/>
          </a:p>
          <a:p>
            <a:pPr lvl="1"/>
            <a:r>
              <a:rPr lang="en-US" dirty="0"/>
              <a:t>Division among denominations exists over the frequency of observing the Lord’s Supper.</a:t>
            </a:r>
            <a:endParaRPr lang="en-US" sz="2000" dirty="0"/>
          </a:p>
          <a:p>
            <a:pPr lvl="1"/>
            <a:r>
              <a:rPr lang="en-US" dirty="0" smtClean="0"/>
              <a:t>It </a:t>
            </a:r>
            <a:r>
              <a:rPr lang="en-US" dirty="0"/>
              <a:t>is helpful to understand that God specified the </a:t>
            </a:r>
            <a:r>
              <a:rPr lang="en-US" u="sng" dirty="0"/>
              <a:t>time and frequency</a:t>
            </a:r>
            <a:r>
              <a:rPr lang="en-US" dirty="0"/>
              <a:t> of all of His feasts</a:t>
            </a:r>
            <a:r>
              <a:rPr lang="en-US" dirty="0" smtClean="0"/>
              <a:t>.</a:t>
            </a:r>
          </a:p>
          <a:p>
            <a:pPr lvl="1"/>
            <a:r>
              <a:rPr lang="en-US" dirty="0"/>
              <a:t>God did give very clear instructions on the </a:t>
            </a:r>
            <a:r>
              <a:rPr lang="en-US" u="sng" dirty="0"/>
              <a:t>regularity and frequency</a:t>
            </a:r>
            <a:r>
              <a:rPr lang="en-US" dirty="0"/>
              <a:t> of partaking.</a:t>
            </a:r>
            <a:endParaRPr lang="en-US" sz="2000" dirty="0"/>
          </a:p>
          <a:p>
            <a:pPr lvl="1"/>
            <a:r>
              <a:rPr lang="en-US" dirty="0" smtClean="0"/>
              <a:t>The </a:t>
            </a:r>
            <a:r>
              <a:rPr lang="en-US" dirty="0"/>
              <a:t>New Testament church </a:t>
            </a:r>
            <a:r>
              <a:rPr lang="en-US" u="sng" dirty="0"/>
              <a:t>continued steadfastly</a:t>
            </a:r>
            <a:r>
              <a:rPr lang="en-US" dirty="0"/>
              <a:t> in the Lord’s Supper.</a:t>
            </a:r>
            <a:endParaRPr lang="en-US" sz="2000" dirty="0"/>
          </a:p>
          <a:p>
            <a:pPr lvl="1"/>
            <a:endParaRPr lang="en-US" sz="2000" dirty="0"/>
          </a:p>
        </p:txBody>
      </p:sp>
    </p:spTree>
    <p:extLst>
      <p:ext uri="{BB962C8B-B14F-4D97-AF65-F5344CB8AC3E}">
        <p14:creationId xmlns:p14="http://schemas.microsoft.com/office/powerpoint/2010/main" val="1689334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Lord’s Supper</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3"/>
            </a:pPr>
            <a:r>
              <a:rPr lang="en-US" dirty="0"/>
              <a:t>Jesus Instituted the Lord’s Supper to Be Observed By the Church </a:t>
            </a:r>
            <a:r>
              <a:rPr lang="en-US" u="sng" dirty="0"/>
              <a:t>Every First Day of the Week</a:t>
            </a:r>
            <a:r>
              <a:rPr lang="en-US" dirty="0"/>
              <a:t>.</a:t>
            </a:r>
            <a:endParaRPr lang="en-US" sz="2000" dirty="0"/>
          </a:p>
          <a:p>
            <a:pPr lvl="1">
              <a:buFont typeface="+mj-lt"/>
              <a:buAutoNum type="alphaUcPeriod" startAt="5"/>
            </a:pPr>
            <a:r>
              <a:rPr lang="en-US" dirty="0"/>
              <a:t>The New Testament church came together </a:t>
            </a:r>
            <a:r>
              <a:rPr lang="en-US" u="sng" dirty="0"/>
              <a:t>to eat the Lord’s Supper</a:t>
            </a:r>
            <a:r>
              <a:rPr lang="en-US" dirty="0"/>
              <a:t> (on Sunday).</a:t>
            </a:r>
            <a:endParaRPr lang="en-US" sz="2000" dirty="0"/>
          </a:p>
          <a:p>
            <a:pPr lvl="2"/>
            <a:r>
              <a:rPr lang="en-US" sz="2400" dirty="0"/>
              <a:t>In </a:t>
            </a:r>
            <a:r>
              <a:rPr lang="en-US" sz="2400" u="sng" dirty="0"/>
              <a:t>Acts 20:7</a:t>
            </a:r>
            <a:r>
              <a:rPr lang="en-US" sz="2400" dirty="0"/>
              <a:t> is an apostolic example of the church coming together to eat the Lord’s Supper every week.</a:t>
            </a:r>
            <a:endParaRPr lang="en-US" dirty="0"/>
          </a:p>
          <a:p>
            <a:pPr lvl="2"/>
            <a:r>
              <a:rPr lang="en-US" sz="2400" dirty="0" smtClean="0"/>
              <a:t>In </a:t>
            </a:r>
            <a:r>
              <a:rPr lang="en-US" sz="2400" u="sng" dirty="0"/>
              <a:t>1 Corinthians 11:17-34</a:t>
            </a:r>
            <a:r>
              <a:rPr lang="en-US" sz="2400" dirty="0"/>
              <a:t> is direction to the church to come together for the Lord’s Supper.</a:t>
            </a:r>
            <a:endParaRPr lang="en-US" dirty="0"/>
          </a:p>
        </p:txBody>
      </p:sp>
    </p:spTree>
    <p:extLst>
      <p:ext uri="{BB962C8B-B14F-4D97-AF65-F5344CB8AC3E}">
        <p14:creationId xmlns:p14="http://schemas.microsoft.com/office/powerpoint/2010/main" val="41803173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charRg st="93" end="170"/>
                                            </p:txEl>
                                          </p:spTgt>
                                        </p:tgtEl>
                                        <p:attrNameLst>
                                          <p:attrName>style.visibility</p:attrName>
                                        </p:attrNameLst>
                                      </p:cBhvr>
                                      <p:to>
                                        <p:strVal val="visible"/>
                                      </p:to>
                                    </p:set>
                                    <p:animEffect transition="in" filter="wipe(left)">
                                      <p:cBhvr>
                                        <p:cTn id="7" dur="500"/>
                                        <p:tgtEl>
                                          <p:spTgt spid="3">
                                            <p:txEl>
                                              <p:charRg st="93" end="17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charRg st="170" end="274"/>
                                            </p:txEl>
                                          </p:spTgt>
                                        </p:tgtEl>
                                        <p:attrNameLst>
                                          <p:attrName>style.visibility</p:attrName>
                                        </p:attrNameLst>
                                      </p:cBhvr>
                                      <p:to>
                                        <p:strVal val="visible"/>
                                      </p:to>
                                    </p:set>
                                    <p:animEffect transition="in" filter="wipe(left)">
                                      <p:cBhvr>
                                        <p:cTn id="11" dur="500"/>
                                        <p:tgtEl>
                                          <p:spTgt spid="3">
                                            <p:txEl>
                                              <p:charRg st="170" end="27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charRg st="274" end="367"/>
                                            </p:txEl>
                                          </p:spTgt>
                                        </p:tgtEl>
                                        <p:attrNameLst>
                                          <p:attrName>style.visibility</p:attrName>
                                        </p:attrNameLst>
                                      </p:cBhvr>
                                      <p:to>
                                        <p:strVal val="visible"/>
                                      </p:to>
                                    </p:set>
                                    <p:animEffect transition="in" filter="wipe(left)">
                                      <p:cBhvr>
                                        <p:cTn id="16" dur="500"/>
                                        <p:tgtEl>
                                          <p:spTgt spid="3">
                                            <p:txEl>
                                              <p:charRg st="274" end="36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Lord’s Supper</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3"/>
            </a:pPr>
            <a:r>
              <a:rPr lang="en-US" dirty="0"/>
              <a:t>Jesus Instituted the Lord’s Supper to Be Observed By the Church </a:t>
            </a:r>
            <a:r>
              <a:rPr lang="en-US" u="sng" dirty="0"/>
              <a:t>Every First Day of the Week</a:t>
            </a:r>
            <a:r>
              <a:rPr lang="en-US" dirty="0"/>
              <a:t>.</a:t>
            </a:r>
            <a:endParaRPr lang="en-US" sz="2000" dirty="0"/>
          </a:p>
          <a:p>
            <a:pPr lvl="1">
              <a:buFont typeface="+mj-lt"/>
              <a:buAutoNum type="alphaUcPeriod" startAt="6"/>
            </a:pPr>
            <a:r>
              <a:rPr lang="en-US" dirty="0"/>
              <a:t>The New Testament church came together </a:t>
            </a:r>
            <a:r>
              <a:rPr lang="en-US" u="sng" dirty="0"/>
              <a:t>every first day of the week</a:t>
            </a:r>
            <a:r>
              <a:rPr lang="en-US" dirty="0"/>
              <a:t>.</a:t>
            </a:r>
            <a:endParaRPr lang="en-US" sz="2000" dirty="0"/>
          </a:p>
          <a:p>
            <a:pPr lvl="2"/>
            <a:r>
              <a:rPr lang="en-US" sz="2400" dirty="0"/>
              <a:t>When God instructed Israel, “Remember the Sabbath day, to keep it holy” (Ex. 20:8), which Sabbath do you suppose they understood God to be identifying?</a:t>
            </a:r>
            <a:endParaRPr lang="en-US" dirty="0"/>
          </a:p>
          <a:p>
            <a:pPr lvl="2"/>
            <a:r>
              <a:rPr lang="en-US" sz="2400" dirty="0" smtClean="0"/>
              <a:t>In </a:t>
            </a:r>
            <a:r>
              <a:rPr lang="en-US" sz="2400" u="sng" dirty="0"/>
              <a:t>1 Corinthians 16:1-2</a:t>
            </a:r>
            <a:r>
              <a:rPr lang="en-US" sz="2400" dirty="0"/>
              <a:t> is instruction for Christians to gather every first day of the week.</a:t>
            </a:r>
            <a:endParaRPr lang="en-US" dirty="0"/>
          </a:p>
          <a:p>
            <a:pPr lvl="1">
              <a:buAutoNum type="alphaUcPeriod" startAt="6"/>
            </a:pPr>
            <a:endParaRPr lang="en-US" sz="2000" dirty="0"/>
          </a:p>
        </p:txBody>
      </p:sp>
    </p:spTree>
    <p:extLst>
      <p:ext uri="{BB962C8B-B14F-4D97-AF65-F5344CB8AC3E}">
        <p14:creationId xmlns:p14="http://schemas.microsoft.com/office/powerpoint/2010/main" val="117230745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784</TotalTime>
  <Words>1038</Words>
  <Application>Microsoft Office PowerPoint</Application>
  <PresentationFormat>On-screen Show (4:3)</PresentationFormat>
  <Paragraphs>66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The Lord’s Supper</vt:lpstr>
      <vt:lpstr>The Lord’s Supper</vt:lpstr>
      <vt:lpstr>The Lord’s Supper</vt:lpstr>
      <vt:lpstr>The Lord’s Supper</vt:lpstr>
      <vt:lpstr>The Lord’s Supper</vt:lpstr>
      <vt:lpstr>The Lord’s Supper</vt:lpstr>
      <vt:lpstr>The Lord’s Supper</vt:lpstr>
      <vt:lpstr>The Lord’s Supper</vt:lpstr>
      <vt:lpstr>The Lord’s Supper</vt:lpstr>
      <vt:lpstr>The Lord’s Supper</vt:lpstr>
    </vt:vector>
  </TitlesOfParts>
  <Company>Palm Beach Lakes church of Christ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91</cp:revision>
  <dcterms:created xsi:type="dcterms:W3CDTF">2017-01-01T19:17:35Z</dcterms:created>
  <dcterms:modified xsi:type="dcterms:W3CDTF">2017-06-11T12:36:58Z</dcterms:modified>
</cp:coreProperties>
</file>