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54" d="100"/>
          <a:sy n="54" d="100"/>
        </p:scale>
        <p:origin x="84" y="1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5/28/2017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5/28/2017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5/28/2017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5/28/2017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162488" cy="1015663"/>
          </a:xfrm>
          <a:prstGeom prst="rect">
            <a:avLst/>
          </a:prstGeom>
          <a:noFill/>
        </p:spPr>
        <p:txBody>
          <a:bodyPr wrap="square" rtlCol="0">
            <a:spAutoFit/>
          </a:bodyPr>
          <a:lstStyle/>
          <a:p>
            <a:r>
              <a:rPr lang="en-US" sz="2800" b="1" u="sng" dirty="0" smtClean="0"/>
              <a:t>Lesson </a:t>
            </a:r>
            <a:r>
              <a:rPr lang="en-US" sz="2800" b="1" u="sng" dirty="0" smtClean="0"/>
              <a:t>15</a:t>
            </a:r>
            <a:r>
              <a:rPr lang="en-US" sz="2800" b="1" dirty="0" smtClean="0"/>
              <a:t>:</a:t>
            </a:r>
            <a:endParaRPr lang="en-US" sz="2800" b="1" dirty="0" smtClean="0"/>
          </a:p>
          <a:p>
            <a:r>
              <a:rPr lang="en-US" sz="3200" b="1" dirty="0" smtClean="0"/>
              <a:t>The </a:t>
            </a:r>
            <a:r>
              <a:rPr lang="en-US" sz="3200" b="1" dirty="0" smtClean="0"/>
              <a:t>Worship of </a:t>
            </a:r>
            <a:r>
              <a:rPr lang="en-US" sz="3200" b="1" dirty="0" smtClean="0"/>
              <a:t>the Church</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8"/>
            </a:pPr>
            <a:r>
              <a:rPr lang="en-US" dirty="0"/>
              <a:t>God Has Authorized His Church to Worship on the </a:t>
            </a:r>
            <a:r>
              <a:rPr lang="en-US" u="sng" dirty="0"/>
              <a:t>Lord’s Day (the First Day of the Week)</a:t>
            </a:r>
            <a:r>
              <a:rPr lang="en-US" dirty="0"/>
              <a:t>.</a:t>
            </a:r>
            <a:endParaRPr lang="en-US" sz="2000" dirty="0"/>
          </a:p>
          <a:p>
            <a:pPr lvl="1"/>
            <a:r>
              <a:rPr lang="en-US" dirty="0"/>
              <a:t>The day of worship, as authorized by God in the New Testament, is not </a:t>
            </a:r>
            <a:r>
              <a:rPr lang="en-US" u="sng" dirty="0"/>
              <a:t>optional</a:t>
            </a:r>
            <a:r>
              <a:rPr lang="en-US" dirty="0"/>
              <a:t>!</a:t>
            </a:r>
            <a:endParaRPr lang="en-US" sz="2000" dirty="0"/>
          </a:p>
          <a:p>
            <a:pPr lvl="1"/>
            <a:r>
              <a:rPr lang="en-US" dirty="0" smtClean="0"/>
              <a:t>Under </a:t>
            </a:r>
            <a:r>
              <a:rPr lang="en-US" dirty="0"/>
              <a:t>the new covenant, the Lord established a new religion, a new institution, new commandments, a new feast, and a new day to worship—“</a:t>
            </a:r>
            <a:r>
              <a:rPr lang="en-US" u="sng" dirty="0"/>
              <a:t>the Lord’s Day</a:t>
            </a:r>
            <a:r>
              <a:rPr lang="en-US" dirty="0"/>
              <a:t>” (Rev. 1:10).</a:t>
            </a:r>
            <a:endParaRPr lang="en-US" sz="2000" dirty="0"/>
          </a:p>
          <a:p>
            <a:pPr lvl="1"/>
            <a:r>
              <a:rPr lang="en-US" dirty="0" smtClean="0"/>
              <a:t>The </a:t>
            </a:r>
            <a:r>
              <a:rPr lang="en-US" u="sng" dirty="0"/>
              <a:t>first day of the week</a:t>
            </a:r>
            <a:r>
              <a:rPr lang="en-US" dirty="0"/>
              <a:t> has great significance to Christians because of what happened.</a:t>
            </a:r>
            <a:endParaRPr lang="en-US" sz="2000" dirty="0"/>
          </a:p>
          <a:p>
            <a:pPr lvl="1"/>
            <a:r>
              <a:rPr lang="en-US" dirty="0" smtClean="0"/>
              <a:t>The </a:t>
            </a:r>
            <a:r>
              <a:rPr lang="en-US" dirty="0"/>
              <a:t>first day of the week has great significance to Christians because it does to </a:t>
            </a:r>
            <a:r>
              <a:rPr lang="en-US" u="sng" dirty="0"/>
              <a:t>the Lord</a:t>
            </a:r>
            <a:r>
              <a:rPr lang="en-US" dirty="0"/>
              <a:t>!</a:t>
            </a:r>
            <a:endParaRPr lang="en-US" sz="2000" dirty="0"/>
          </a:p>
        </p:txBody>
      </p:sp>
    </p:spTree>
    <p:extLst>
      <p:ext uri="{BB962C8B-B14F-4D97-AF65-F5344CB8AC3E}">
        <p14:creationId xmlns:p14="http://schemas.microsoft.com/office/powerpoint/2010/main" val="39299964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r>
              <a:rPr lang="en-US" dirty="0"/>
              <a:t>God Created Man with an Instinctive Need to </a:t>
            </a:r>
            <a:r>
              <a:rPr lang="en-US" u="sng" dirty="0"/>
              <a:t>Worship</a:t>
            </a:r>
            <a:r>
              <a:rPr lang="en-US" dirty="0"/>
              <a:t>.</a:t>
            </a:r>
            <a:endParaRPr lang="en-US" sz="2000" dirty="0"/>
          </a:p>
          <a:p>
            <a:pPr lvl="1"/>
            <a:r>
              <a:rPr lang="en-US" dirty="0"/>
              <a:t>Created in God’s image, man is innately designed to seek Him (Acts 17:26-27).</a:t>
            </a:r>
            <a:endParaRPr lang="en-US" sz="2000" dirty="0"/>
          </a:p>
          <a:p>
            <a:pPr lvl="1"/>
            <a:r>
              <a:rPr lang="en-US" dirty="0" smtClean="0"/>
              <a:t>Sometimes</a:t>
            </a:r>
            <a:r>
              <a:rPr lang="en-US" dirty="0"/>
              <a:t>, when there is no proper instruction, this instinct will lead to worshiping the wrong image (Ex. 32:8; 2 Kgs. 21:3; Dan. 3:7; Acts 10:25; 14:12-18; 17:16; Rev. 22:8).</a:t>
            </a:r>
            <a:endParaRPr lang="en-US" sz="2000" dirty="0"/>
          </a:p>
          <a:p>
            <a:pPr lvl="1"/>
            <a:r>
              <a:rPr lang="en-US" dirty="0"/>
              <a:t>By following proper instruction, there is something intensely thrilling and satisfying about worshiping God (Psa. 26:8; 27:4-6; </a:t>
            </a:r>
            <a:r>
              <a:rPr lang="en-US" dirty="0" smtClean="0"/>
              <a:t>42:1-2; Psa</a:t>
            </a:r>
            <a:r>
              <a:rPr lang="en-US" dirty="0"/>
              <a:t>. 122:1).</a:t>
            </a:r>
            <a:endParaRPr lang="en-US" sz="2000" dirty="0"/>
          </a:p>
          <a:p>
            <a:pPr lvl="1"/>
            <a:r>
              <a:rPr lang="en-US" dirty="0"/>
              <a:t>One of the first recorded activities of man in the Bible was worship (Gen. 4:3-5).</a:t>
            </a:r>
            <a:endParaRPr lang="en-US" sz="2000" dirty="0"/>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God Has Always Provided Mankind with </a:t>
            </a:r>
            <a:r>
              <a:rPr lang="en-US" u="sng" dirty="0"/>
              <a:t>Instruction</a:t>
            </a:r>
            <a:r>
              <a:rPr lang="en-US" dirty="0"/>
              <a:t> Regarding Acceptable Worship.</a:t>
            </a:r>
            <a:endParaRPr lang="en-US" sz="2000" dirty="0"/>
          </a:p>
          <a:p>
            <a:pPr lvl="1"/>
            <a:r>
              <a:rPr lang="en-US" dirty="0"/>
              <a:t>The first record of worship in the Bible (in Genesis 4:3-5) shows there is such a thing as </a:t>
            </a:r>
            <a:r>
              <a:rPr lang="en-US" u="sng" dirty="0"/>
              <a:t>acceptable</a:t>
            </a:r>
            <a:r>
              <a:rPr lang="en-US" dirty="0"/>
              <a:t> worship and such a thing as </a:t>
            </a:r>
            <a:r>
              <a:rPr lang="en-US" u="sng" dirty="0"/>
              <a:t>unacceptable</a:t>
            </a:r>
            <a:r>
              <a:rPr lang="en-US" dirty="0"/>
              <a:t> worship.</a:t>
            </a:r>
            <a:endParaRPr lang="en-US" sz="2000" dirty="0"/>
          </a:p>
          <a:p>
            <a:pPr lvl="1"/>
            <a:r>
              <a:rPr lang="en-US" dirty="0" smtClean="0"/>
              <a:t>God </a:t>
            </a:r>
            <a:r>
              <a:rPr lang="en-US" dirty="0"/>
              <a:t>continued to provide instruction through the Mosaic and Christian Dispensations.</a:t>
            </a:r>
            <a:endParaRPr lang="en-US" sz="2000" dirty="0"/>
          </a:p>
          <a:p>
            <a:pPr lvl="1"/>
            <a:r>
              <a:rPr lang="en-US" dirty="0" smtClean="0"/>
              <a:t>It </a:t>
            </a:r>
            <a:r>
              <a:rPr lang="en-US" dirty="0"/>
              <a:t>is essential that worshipers understand and offer acceptable worship to God!</a:t>
            </a:r>
            <a:endParaRPr lang="en-US" sz="2000" dirty="0"/>
          </a:p>
        </p:txBody>
      </p:sp>
    </p:spTree>
    <p:extLst>
      <p:ext uri="{BB962C8B-B14F-4D97-AF65-F5344CB8AC3E}">
        <p14:creationId xmlns:p14="http://schemas.microsoft.com/office/powerpoint/2010/main" val="20986027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God Has Warned Christians About Worship That Is </a:t>
            </a:r>
            <a:r>
              <a:rPr lang="en-US" u="sng" dirty="0"/>
              <a:t>Not Acceptable</a:t>
            </a:r>
            <a:r>
              <a:rPr lang="en-US" dirty="0"/>
              <a:t>.</a:t>
            </a:r>
            <a:endParaRPr lang="en-US" sz="2000" dirty="0"/>
          </a:p>
          <a:p>
            <a:pPr lvl="1"/>
            <a:r>
              <a:rPr lang="en-US" u="sng" dirty="0"/>
              <a:t>Idol</a:t>
            </a:r>
            <a:r>
              <a:rPr lang="en-US" dirty="0"/>
              <a:t> worship is not acceptable to God (1 Cor. 10:14).</a:t>
            </a:r>
            <a:endParaRPr lang="en-US" sz="2000" dirty="0"/>
          </a:p>
          <a:p>
            <a:pPr lvl="1"/>
            <a:r>
              <a:rPr lang="en-US" u="sng" dirty="0" smtClean="0"/>
              <a:t>Ignorant</a:t>
            </a:r>
            <a:r>
              <a:rPr lang="en-US" dirty="0" smtClean="0"/>
              <a:t> </a:t>
            </a:r>
            <a:r>
              <a:rPr lang="en-US" dirty="0"/>
              <a:t>worship is not acceptable to God (Acts 17:23).</a:t>
            </a:r>
            <a:endParaRPr lang="en-US" sz="2000" dirty="0"/>
          </a:p>
          <a:p>
            <a:pPr lvl="1"/>
            <a:r>
              <a:rPr lang="en-US" u="sng" dirty="0" smtClean="0"/>
              <a:t>Vain</a:t>
            </a:r>
            <a:r>
              <a:rPr lang="en-US" dirty="0" smtClean="0"/>
              <a:t> </a:t>
            </a:r>
            <a:r>
              <a:rPr lang="en-US" dirty="0"/>
              <a:t>worship is not acceptable to God (Matt. 15:8-9).</a:t>
            </a:r>
            <a:endParaRPr lang="en-US" sz="2000" dirty="0"/>
          </a:p>
          <a:p>
            <a:pPr lvl="1"/>
            <a:r>
              <a:rPr lang="en-US" u="sng" dirty="0" smtClean="0"/>
              <a:t>Will-worship</a:t>
            </a:r>
            <a:r>
              <a:rPr lang="en-US" dirty="0" smtClean="0"/>
              <a:t> </a:t>
            </a:r>
            <a:r>
              <a:rPr lang="en-US" dirty="0"/>
              <a:t>is not acceptable to God (Col. 2:23).</a:t>
            </a:r>
            <a:endParaRPr lang="en-US" sz="2000" dirty="0"/>
          </a:p>
          <a:p>
            <a:pPr lvl="1"/>
            <a:r>
              <a:rPr lang="en-US" dirty="0" smtClean="0"/>
              <a:t>Since </a:t>
            </a:r>
            <a:r>
              <a:rPr lang="en-US" dirty="0"/>
              <a:t>Scripture devotes so much space to addressing worship that is not acceptable to God</a:t>
            </a:r>
            <a:r>
              <a:rPr lang="en-US" dirty="0" smtClean="0"/>
              <a:t>:</a:t>
            </a:r>
          </a:p>
          <a:p>
            <a:pPr lvl="2"/>
            <a:r>
              <a:rPr lang="en-US" dirty="0" smtClean="0"/>
              <a:t>Man must be diligent to investigate Scripture for what is acceptable to God.</a:t>
            </a:r>
            <a:endParaRPr lang="en-US" sz="1800" dirty="0" smtClean="0"/>
          </a:p>
          <a:p>
            <a:pPr lvl="2"/>
            <a:r>
              <a:rPr lang="en-US" dirty="0" smtClean="0"/>
              <a:t>Man must be vigilant to inspect his worship and ensure it is God-approved.</a:t>
            </a:r>
            <a:endParaRPr lang="en-US" sz="1800" dirty="0"/>
          </a:p>
        </p:txBody>
      </p:sp>
    </p:spTree>
    <p:extLst>
      <p:ext uri="{BB962C8B-B14F-4D97-AF65-F5344CB8AC3E}">
        <p14:creationId xmlns:p14="http://schemas.microsoft.com/office/powerpoint/2010/main" val="27192860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4"/>
            </a:pPr>
            <a:r>
              <a:rPr lang="en-US" dirty="0"/>
              <a:t>God Has Clearly Defined </a:t>
            </a:r>
            <a:r>
              <a:rPr lang="en-US" u="sng" dirty="0"/>
              <a:t>True</a:t>
            </a:r>
            <a:r>
              <a:rPr lang="en-US" dirty="0"/>
              <a:t> and </a:t>
            </a:r>
            <a:r>
              <a:rPr lang="en-US" u="sng" dirty="0"/>
              <a:t>Acceptable</a:t>
            </a:r>
            <a:r>
              <a:rPr lang="en-US" dirty="0"/>
              <a:t> Worship for Christians.</a:t>
            </a:r>
            <a:endParaRPr lang="en-US" sz="2000" dirty="0"/>
          </a:p>
          <a:p>
            <a:pPr lvl="1"/>
            <a:r>
              <a:rPr lang="en-US" dirty="0"/>
              <a:t>The primary Greek word for “worship” is a compound word, </a:t>
            </a:r>
            <a:r>
              <a:rPr lang="en-US" i="1" dirty="0" err="1"/>
              <a:t>proskuneo</a:t>
            </a:r>
            <a:r>
              <a:rPr lang="en-US" i="1" dirty="0"/>
              <a:t>.</a:t>
            </a:r>
            <a:endParaRPr lang="en-US" sz="2000" dirty="0"/>
          </a:p>
          <a:p>
            <a:pPr lvl="1"/>
            <a:r>
              <a:rPr lang="en-US" dirty="0" smtClean="0"/>
              <a:t>True </a:t>
            </a:r>
            <a:r>
              <a:rPr lang="en-US" dirty="0"/>
              <a:t>and acceptable worship is a definite act that:</a:t>
            </a:r>
            <a:endParaRPr lang="en-US" sz="2000" dirty="0"/>
          </a:p>
          <a:p>
            <a:pPr lvl="2"/>
            <a:r>
              <a:rPr lang="en-US" sz="2400" dirty="0"/>
              <a:t>One performs, with a </a:t>
            </a:r>
            <a:r>
              <a:rPr lang="en-US" sz="2400" u="sng" dirty="0"/>
              <a:t>start</a:t>
            </a:r>
            <a:r>
              <a:rPr lang="en-US" sz="2400" dirty="0"/>
              <a:t> and a </a:t>
            </a:r>
            <a:r>
              <a:rPr lang="en-US" sz="2400" u="sng" dirty="0"/>
              <a:t>finish</a:t>
            </a:r>
            <a:r>
              <a:rPr lang="en-US" sz="2400" dirty="0"/>
              <a:t> to it.</a:t>
            </a:r>
            <a:endParaRPr lang="en-US" dirty="0"/>
          </a:p>
          <a:p>
            <a:pPr lvl="2"/>
            <a:r>
              <a:rPr lang="en-US" sz="2400" dirty="0" smtClean="0"/>
              <a:t>Requires </a:t>
            </a:r>
            <a:r>
              <a:rPr lang="en-US" sz="2400" dirty="0"/>
              <a:t>one’s </a:t>
            </a:r>
            <a:r>
              <a:rPr lang="en-US" sz="2400" u="sng" dirty="0"/>
              <a:t>full participation</a:t>
            </a:r>
            <a:r>
              <a:rPr lang="en-US" sz="2400" dirty="0"/>
              <a:t> to accomplish it fully.</a:t>
            </a:r>
            <a:endParaRPr lang="en-US" dirty="0"/>
          </a:p>
          <a:p>
            <a:pPr lvl="2"/>
            <a:r>
              <a:rPr lang="en-US" sz="2400" dirty="0" smtClean="0"/>
              <a:t>These </a:t>
            </a:r>
            <a:r>
              <a:rPr lang="en-US" sz="2400" dirty="0"/>
              <a:t>passages also help us to understand that “</a:t>
            </a:r>
            <a:r>
              <a:rPr lang="en-US" sz="2400" u="sng" dirty="0"/>
              <a:t>all of life</a:t>
            </a:r>
            <a:r>
              <a:rPr lang="en-US" sz="2400" dirty="0"/>
              <a:t>” is not worship, as some have attempted to teach.  All that we do as a Christian is not worship!</a:t>
            </a:r>
            <a:endParaRPr lang="en-US" dirty="0"/>
          </a:p>
          <a:p>
            <a:pPr lvl="1"/>
            <a:r>
              <a:rPr lang="en-US" dirty="0" smtClean="0"/>
              <a:t>True </a:t>
            </a:r>
            <a:r>
              <a:rPr lang="en-US" dirty="0"/>
              <a:t>and acceptable worship is a solemn, sacred and holy act!</a:t>
            </a:r>
            <a:endParaRPr lang="en-US" sz="2000" dirty="0"/>
          </a:p>
        </p:txBody>
      </p:sp>
    </p:spTree>
    <p:extLst>
      <p:ext uri="{BB962C8B-B14F-4D97-AF65-F5344CB8AC3E}">
        <p14:creationId xmlns:p14="http://schemas.microsoft.com/office/powerpoint/2010/main" val="25450286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5"/>
            </a:pPr>
            <a:r>
              <a:rPr lang="en-US" dirty="0"/>
              <a:t>God Has Clearly Detailed the </a:t>
            </a:r>
            <a:r>
              <a:rPr lang="en-US" u="sng" dirty="0"/>
              <a:t>Proper Elements</a:t>
            </a:r>
            <a:r>
              <a:rPr lang="en-US" dirty="0"/>
              <a:t> for True and Acceptable Worship.</a:t>
            </a:r>
            <a:endParaRPr lang="en-US" sz="2000" dirty="0"/>
          </a:p>
          <a:p>
            <a:pPr lvl="1"/>
            <a:r>
              <a:rPr lang="en-US" dirty="0"/>
              <a:t>“</a:t>
            </a:r>
            <a:r>
              <a:rPr lang="en-US" u="sng" dirty="0"/>
              <a:t>True worship</a:t>
            </a:r>
            <a:r>
              <a:rPr lang="en-US" dirty="0"/>
              <a:t>” is an expression used by Jesus, not invented by man.</a:t>
            </a:r>
            <a:endParaRPr lang="en-US" sz="2000" dirty="0"/>
          </a:p>
          <a:p>
            <a:pPr lvl="1"/>
            <a:r>
              <a:rPr lang="en-US" dirty="0" smtClean="0"/>
              <a:t>True </a:t>
            </a:r>
            <a:r>
              <a:rPr lang="en-US" dirty="0"/>
              <a:t>worship must be directed </a:t>
            </a:r>
            <a:r>
              <a:rPr lang="en-US" u="sng" dirty="0"/>
              <a:t>TOWARD</a:t>
            </a:r>
            <a:r>
              <a:rPr lang="en-US" dirty="0"/>
              <a:t> the proper </a:t>
            </a:r>
            <a:r>
              <a:rPr lang="en-US" u="sng" dirty="0"/>
              <a:t>object</a:t>
            </a:r>
            <a:r>
              <a:rPr lang="en-US" dirty="0"/>
              <a:t> – </a:t>
            </a:r>
            <a:r>
              <a:rPr lang="en-US" u="sng" dirty="0"/>
              <a:t>GOD</a:t>
            </a:r>
            <a:r>
              <a:rPr lang="en-US" dirty="0"/>
              <a:t>.</a:t>
            </a:r>
            <a:endParaRPr lang="en-US" sz="2000" dirty="0"/>
          </a:p>
          <a:p>
            <a:pPr lvl="1"/>
            <a:r>
              <a:rPr lang="en-US" dirty="0" smtClean="0"/>
              <a:t>True </a:t>
            </a:r>
            <a:r>
              <a:rPr lang="en-US" dirty="0"/>
              <a:t>worship must be directed </a:t>
            </a:r>
            <a:r>
              <a:rPr lang="en-US" u="sng" dirty="0"/>
              <a:t>FROM</a:t>
            </a:r>
            <a:r>
              <a:rPr lang="en-US" dirty="0"/>
              <a:t> the proper </a:t>
            </a:r>
            <a:r>
              <a:rPr lang="en-US" u="sng" dirty="0"/>
              <a:t>attitude</a:t>
            </a:r>
            <a:r>
              <a:rPr lang="en-US" dirty="0"/>
              <a:t> – </a:t>
            </a:r>
            <a:r>
              <a:rPr lang="en-US" dirty="0" smtClean="0"/>
              <a:t/>
            </a:r>
            <a:br>
              <a:rPr lang="en-US" dirty="0" smtClean="0"/>
            </a:br>
            <a:r>
              <a:rPr lang="en-US" dirty="0" smtClean="0"/>
              <a:t>IN </a:t>
            </a:r>
            <a:r>
              <a:rPr lang="en-US" u="sng" dirty="0"/>
              <a:t>SPIRIT</a:t>
            </a:r>
            <a:r>
              <a:rPr lang="en-US" dirty="0"/>
              <a:t>.</a:t>
            </a:r>
            <a:endParaRPr lang="en-US" sz="2000" dirty="0"/>
          </a:p>
          <a:p>
            <a:pPr lvl="1"/>
            <a:r>
              <a:rPr lang="en-US" dirty="0" smtClean="0"/>
              <a:t>True </a:t>
            </a:r>
            <a:r>
              <a:rPr lang="en-US" dirty="0"/>
              <a:t>worship must be directed </a:t>
            </a:r>
            <a:r>
              <a:rPr lang="en-US" u="sng" dirty="0"/>
              <a:t>BY</a:t>
            </a:r>
            <a:r>
              <a:rPr lang="en-US" dirty="0"/>
              <a:t> the proper </a:t>
            </a:r>
            <a:r>
              <a:rPr lang="en-US" u="sng" dirty="0"/>
              <a:t>standard</a:t>
            </a:r>
            <a:r>
              <a:rPr lang="en-US" dirty="0"/>
              <a:t> – </a:t>
            </a:r>
            <a:r>
              <a:rPr lang="en-US" dirty="0" smtClean="0"/>
              <a:t/>
            </a:r>
            <a:br>
              <a:rPr lang="en-US" dirty="0" smtClean="0"/>
            </a:br>
            <a:r>
              <a:rPr lang="en-US" dirty="0" smtClean="0"/>
              <a:t>IN </a:t>
            </a:r>
            <a:r>
              <a:rPr lang="en-US" u="sng" dirty="0"/>
              <a:t>TRUTH</a:t>
            </a:r>
            <a:r>
              <a:rPr lang="en-US" dirty="0"/>
              <a:t>.</a:t>
            </a:r>
            <a:endParaRPr lang="en-US" sz="2000" dirty="0"/>
          </a:p>
          <a:p>
            <a:pPr lvl="1"/>
            <a:r>
              <a:rPr lang="en-US" dirty="0" smtClean="0"/>
              <a:t>True </a:t>
            </a:r>
            <a:r>
              <a:rPr lang="en-US" dirty="0"/>
              <a:t>worship—to God in spirit and in truth—is a </a:t>
            </a:r>
            <a:r>
              <a:rPr lang="en-US" u="sng" dirty="0"/>
              <a:t>MUST</a:t>
            </a:r>
            <a:r>
              <a:rPr lang="en-US" dirty="0"/>
              <a:t>. </a:t>
            </a:r>
            <a:endParaRPr lang="en-US" sz="2000" dirty="0"/>
          </a:p>
        </p:txBody>
      </p:sp>
    </p:spTree>
    <p:extLst>
      <p:ext uri="{BB962C8B-B14F-4D97-AF65-F5344CB8AC3E}">
        <p14:creationId xmlns:p14="http://schemas.microsoft.com/office/powerpoint/2010/main" val="42747281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lnSpcReduction="10000"/>
          </a:bodyPr>
          <a:lstStyle/>
          <a:p>
            <a:pPr lvl="0">
              <a:buFont typeface="+mj-lt"/>
              <a:buAutoNum type="romanUcPeriod" startAt="6"/>
            </a:pPr>
            <a:r>
              <a:rPr lang="en-US" dirty="0"/>
              <a:t>God Has Authorized </a:t>
            </a:r>
            <a:r>
              <a:rPr lang="en-US" u="sng" dirty="0"/>
              <a:t>Five Avenues</a:t>
            </a:r>
            <a:r>
              <a:rPr lang="en-US" dirty="0"/>
              <a:t> for Worship in the New Testament Church.</a:t>
            </a:r>
            <a:endParaRPr lang="en-US" sz="2000" dirty="0"/>
          </a:p>
          <a:p>
            <a:pPr lvl="1"/>
            <a:r>
              <a:rPr lang="en-US" dirty="0"/>
              <a:t>When the church was established in Acts 2, Scripture records for us that “they continued steadfastly in the apostles’ doctrine and fellowship, in the breaking of bread, and in prayers…praising God and having favor with all the people” (Acts 2:42, 47).</a:t>
            </a:r>
            <a:endParaRPr lang="en-US" sz="2000" dirty="0"/>
          </a:p>
          <a:p>
            <a:pPr lvl="1"/>
            <a:r>
              <a:rPr lang="en-US" dirty="0" smtClean="0"/>
              <a:t>God </a:t>
            </a:r>
            <a:r>
              <a:rPr lang="en-US" dirty="0"/>
              <a:t>has authorized </a:t>
            </a:r>
            <a:r>
              <a:rPr lang="en-US" u="sng" dirty="0"/>
              <a:t>preaching the Word of God</a:t>
            </a:r>
            <a:r>
              <a:rPr lang="en-US" dirty="0"/>
              <a:t> as an avenue of worship.</a:t>
            </a:r>
            <a:endParaRPr lang="en-US" sz="2000" dirty="0"/>
          </a:p>
          <a:p>
            <a:pPr lvl="1"/>
            <a:r>
              <a:rPr lang="en-US" dirty="0" smtClean="0"/>
              <a:t>God </a:t>
            </a:r>
            <a:r>
              <a:rPr lang="en-US" dirty="0"/>
              <a:t>has authorized </a:t>
            </a:r>
            <a:r>
              <a:rPr lang="en-US" u="sng" dirty="0"/>
              <a:t>giving of our means</a:t>
            </a:r>
            <a:r>
              <a:rPr lang="en-US" dirty="0"/>
              <a:t> as an avenue of worship.</a:t>
            </a:r>
            <a:endParaRPr lang="en-US" sz="2000" dirty="0"/>
          </a:p>
          <a:p>
            <a:pPr lvl="1"/>
            <a:r>
              <a:rPr lang="en-US" dirty="0" smtClean="0"/>
              <a:t>God </a:t>
            </a:r>
            <a:r>
              <a:rPr lang="en-US" dirty="0"/>
              <a:t>has authorized </a:t>
            </a:r>
            <a:r>
              <a:rPr lang="en-US" u="sng" dirty="0"/>
              <a:t>the observance of the Lord’s Supper</a:t>
            </a:r>
            <a:r>
              <a:rPr lang="en-US" dirty="0"/>
              <a:t> as an avenue of worship.</a:t>
            </a:r>
            <a:endParaRPr lang="en-US" sz="2000" dirty="0"/>
          </a:p>
          <a:p>
            <a:pPr lvl="1"/>
            <a:r>
              <a:rPr lang="en-US" dirty="0" smtClean="0"/>
              <a:t>God </a:t>
            </a:r>
            <a:r>
              <a:rPr lang="en-US" dirty="0"/>
              <a:t>has authorized </a:t>
            </a:r>
            <a:r>
              <a:rPr lang="en-US" u="sng" dirty="0"/>
              <a:t>praying to God</a:t>
            </a:r>
            <a:r>
              <a:rPr lang="en-US" dirty="0"/>
              <a:t> as an avenue of worship.</a:t>
            </a:r>
            <a:endParaRPr lang="en-US" sz="2000" dirty="0"/>
          </a:p>
          <a:p>
            <a:pPr lvl="1"/>
            <a:r>
              <a:rPr lang="en-US" dirty="0" smtClean="0"/>
              <a:t>God </a:t>
            </a:r>
            <a:r>
              <a:rPr lang="en-US" dirty="0"/>
              <a:t>has authorized </a:t>
            </a:r>
            <a:r>
              <a:rPr lang="en-US" u="sng" dirty="0"/>
              <a:t>singing together as a congregation</a:t>
            </a:r>
            <a:r>
              <a:rPr lang="en-US" dirty="0"/>
              <a:t> as an avenue of worship.</a:t>
            </a:r>
            <a:endParaRPr lang="en-US" sz="2000" dirty="0"/>
          </a:p>
        </p:txBody>
      </p:sp>
    </p:spTree>
    <p:extLst>
      <p:ext uri="{BB962C8B-B14F-4D97-AF65-F5344CB8AC3E}">
        <p14:creationId xmlns:p14="http://schemas.microsoft.com/office/powerpoint/2010/main" val="20679035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7"/>
            </a:pPr>
            <a:r>
              <a:rPr lang="en-US" dirty="0"/>
              <a:t>God Has NOT Authorized His Church to Worship on the </a:t>
            </a:r>
            <a:r>
              <a:rPr lang="en-US" u="sng" dirty="0"/>
              <a:t>Sabbath Day (Saturday)</a:t>
            </a:r>
            <a:r>
              <a:rPr lang="en-US" dirty="0"/>
              <a:t>.</a:t>
            </a:r>
            <a:endParaRPr lang="en-US" sz="2000" dirty="0"/>
          </a:p>
          <a:p>
            <a:pPr lvl="1"/>
            <a:r>
              <a:rPr lang="en-US" dirty="0"/>
              <a:t>There are some who contend that the church must worship on the Sabbath (Saturday).</a:t>
            </a:r>
            <a:endParaRPr lang="en-US" sz="2000" dirty="0"/>
          </a:p>
          <a:p>
            <a:pPr lvl="1"/>
            <a:r>
              <a:rPr lang="en-US" dirty="0" smtClean="0"/>
              <a:t>The </a:t>
            </a:r>
            <a:r>
              <a:rPr lang="en-US" dirty="0"/>
              <a:t>teaching of the Bible regarding </a:t>
            </a:r>
            <a:r>
              <a:rPr lang="en-US" u="sng" dirty="0"/>
              <a:t>Sabbath observance</a:t>
            </a:r>
            <a:r>
              <a:rPr lang="en-US" dirty="0"/>
              <a:t> is very clear.</a:t>
            </a:r>
            <a:endParaRPr lang="en-US" sz="2000" dirty="0"/>
          </a:p>
          <a:p>
            <a:pPr lvl="2"/>
            <a:r>
              <a:rPr lang="en-US" sz="2400" dirty="0"/>
              <a:t>In Genesis 2:2-3, “the seventh day” is referenced three times, but not “the Sabbath.”</a:t>
            </a:r>
            <a:endParaRPr lang="en-US" dirty="0"/>
          </a:p>
          <a:p>
            <a:pPr lvl="2"/>
            <a:r>
              <a:rPr lang="en-US" sz="2400" dirty="0" smtClean="0"/>
              <a:t>The </a:t>
            </a:r>
            <a:r>
              <a:rPr lang="en-US" sz="2400" dirty="0"/>
              <a:t>Sabbath is not mentioned for the first </a:t>
            </a:r>
            <a:r>
              <a:rPr lang="en-US" sz="2400" u="sng" dirty="0"/>
              <a:t>2,500 years</a:t>
            </a:r>
            <a:r>
              <a:rPr lang="en-US" sz="2400" dirty="0"/>
              <a:t> of Bible history (65 chapters</a:t>
            </a:r>
            <a:r>
              <a:rPr lang="en-US" sz="2400" dirty="0" smtClean="0"/>
              <a:t>).</a:t>
            </a:r>
          </a:p>
        </p:txBody>
      </p:sp>
    </p:spTree>
    <p:extLst>
      <p:ext uri="{BB962C8B-B14F-4D97-AF65-F5344CB8AC3E}">
        <p14:creationId xmlns:p14="http://schemas.microsoft.com/office/powerpoint/2010/main" val="28813508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Worship of </a:t>
            </a:r>
            <a:r>
              <a:rPr lang="en-US" dirty="0" smtClean="0"/>
              <a:t>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7"/>
            </a:pPr>
            <a:r>
              <a:rPr lang="en-US" dirty="0"/>
              <a:t>God Has NOT Authorized His Church to Worship on the </a:t>
            </a:r>
            <a:r>
              <a:rPr lang="en-US" u="sng" dirty="0"/>
              <a:t>Sabbath Day (Saturday)</a:t>
            </a:r>
            <a:r>
              <a:rPr lang="en-US" dirty="0"/>
              <a:t>.</a:t>
            </a:r>
            <a:endParaRPr lang="en-US" sz="2000" dirty="0"/>
          </a:p>
          <a:p>
            <a:pPr lvl="1">
              <a:buFont typeface="+mj-lt"/>
              <a:buAutoNum type="alphaUcPeriod" startAt="3"/>
            </a:pPr>
            <a:r>
              <a:rPr lang="en-US" dirty="0" smtClean="0"/>
              <a:t>The </a:t>
            </a:r>
            <a:r>
              <a:rPr lang="en-US" dirty="0"/>
              <a:t>covenant/law that God made at Mt. Sinai included the </a:t>
            </a:r>
            <a:r>
              <a:rPr lang="en-US" u="sng" dirty="0"/>
              <a:t>Ten </a:t>
            </a:r>
            <a:r>
              <a:rPr lang="en-US" u="sng" dirty="0" smtClean="0"/>
              <a:t>Commandments</a:t>
            </a:r>
            <a:r>
              <a:rPr lang="en-US" dirty="0" smtClean="0"/>
              <a:t>.</a:t>
            </a:r>
            <a:endParaRPr lang="en-US" sz="2000" dirty="0"/>
          </a:p>
          <a:p>
            <a:pPr lvl="1">
              <a:buAutoNum type="alphaUcPeriod" startAt="3"/>
            </a:pPr>
            <a:r>
              <a:rPr lang="en-US" dirty="0"/>
              <a:t>The covenant/law that God made at Mt. Sinai was abrogated by </a:t>
            </a:r>
            <a:r>
              <a:rPr lang="en-US" u="sng" dirty="0"/>
              <a:t>God Himself</a:t>
            </a:r>
            <a:r>
              <a:rPr lang="en-US" dirty="0"/>
              <a:t>.</a:t>
            </a:r>
            <a:endParaRPr lang="en-US" sz="2000" dirty="0"/>
          </a:p>
          <a:p>
            <a:pPr lvl="2"/>
            <a:r>
              <a:rPr lang="en-US" dirty="0"/>
              <a:t>God foretold and fulfilled the making of a “new </a:t>
            </a:r>
            <a:r>
              <a:rPr lang="en-US" dirty="0" smtClean="0"/>
              <a:t>covenant.”</a:t>
            </a:r>
            <a:endParaRPr lang="en-US" sz="1800" dirty="0"/>
          </a:p>
          <a:p>
            <a:pPr lvl="2"/>
            <a:r>
              <a:rPr lang="en-US" dirty="0" smtClean="0"/>
              <a:t>The </a:t>
            </a:r>
            <a:r>
              <a:rPr lang="en-US" dirty="0"/>
              <a:t>covenant/law that was abrogated included the </a:t>
            </a:r>
            <a:r>
              <a:rPr lang="en-US" u="sng" dirty="0"/>
              <a:t>Ten </a:t>
            </a:r>
            <a:r>
              <a:rPr lang="en-US" u="sng" dirty="0" smtClean="0"/>
              <a:t>Commandments</a:t>
            </a:r>
            <a:r>
              <a:rPr lang="en-US" dirty="0" smtClean="0"/>
              <a:t>.</a:t>
            </a:r>
            <a:endParaRPr lang="en-US" sz="1800" dirty="0"/>
          </a:p>
          <a:p>
            <a:pPr lvl="1">
              <a:buAutoNum type="alphaUcPeriod" startAt="3"/>
            </a:pPr>
            <a:r>
              <a:rPr lang="en-US" dirty="0" smtClean="0"/>
              <a:t>The </a:t>
            </a:r>
            <a:r>
              <a:rPr lang="en-US" dirty="0"/>
              <a:t>covenant (including the Ten Commandments) was only “forever” in the sense that it was not to cease within the timeframe for which it was intended.</a:t>
            </a:r>
            <a:endParaRPr lang="en-US" sz="2000" dirty="0"/>
          </a:p>
          <a:p>
            <a:pPr lvl="1">
              <a:buAutoNum type="alphaUcPeriod" startAt="3"/>
            </a:pPr>
            <a:r>
              <a:rPr lang="en-US" dirty="0" smtClean="0"/>
              <a:t>Anyone </a:t>
            </a:r>
            <a:r>
              <a:rPr lang="en-US" dirty="0"/>
              <a:t>seeking to be justified by the law of Mt. Sinai (which would include adhering to that old law of “the Sabbath”) is “estranged </a:t>
            </a:r>
            <a:r>
              <a:rPr lang="en-US" u="sng" dirty="0"/>
              <a:t>from Christ</a:t>
            </a:r>
            <a:r>
              <a:rPr lang="en-US" dirty="0"/>
              <a:t>” (Gal. 5:4).</a:t>
            </a:r>
            <a:endParaRPr lang="en-US" sz="2000" dirty="0"/>
          </a:p>
        </p:txBody>
      </p:sp>
    </p:spTree>
    <p:extLst>
      <p:ext uri="{BB962C8B-B14F-4D97-AF65-F5344CB8AC3E}">
        <p14:creationId xmlns:p14="http://schemas.microsoft.com/office/powerpoint/2010/main" val="41051276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947</Words>
  <Application>Microsoft Office PowerPoint</Application>
  <PresentationFormat>On-screen Show (4:3)</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The Worship of the Church</vt:lpstr>
      <vt:lpstr>The Worship of the Church</vt:lpstr>
      <vt:lpstr>The Worship of the Church</vt:lpstr>
      <vt:lpstr>The Worship of the Church</vt:lpstr>
      <vt:lpstr>The Worship of the Church</vt:lpstr>
      <vt:lpstr>The Worship of the Church</vt:lpstr>
      <vt:lpstr>The Worship of the Church</vt:lpstr>
      <vt:lpstr>The Worship of the Church</vt:lpstr>
      <vt:lpstr>The Worship of the Church</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88</cp:revision>
  <dcterms:created xsi:type="dcterms:W3CDTF">2017-01-01T19:17:35Z</dcterms:created>
  <dcterms:modified xsi:type="dcterms:W3CDTF">2017-05-28T19:08:44Z</dcterms:modified>
</cp:coreProperties>
</file>