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108" d="100"/>
          <a:sy n="108" d="100"/>
        </p:scale>
        <p:origin x="8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5/21/2017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162488" cy="1015663"/>
          </a:xfrm>
          <a:prstGeom prst="rect">
            <a:avLst/>
          </a:prstGeom>
          <a:noFill/>
        </p:spPr>
        <p:txBody>
          <a:bodyPr wrap="square" rtlCol="0">
            <a:spAutoFit/>
          </a:bodyPr>
          <a:lstStyle/>
          <a:p>
            <a:r>
              <a:rPr lang="en-US" sz="2800" b="1" u="sng" dirty="0" smtClean="0"/>
              <a:t>Lesson </a:t>
            </a:r>
            <a:r>
              <a:rPr lang="en-US" sz="2800" b="1" u="sng" dirty="0" smtClean="0"/>
              <a:t>14</a:t>
            </a:r>
            <a:r>
              <a:rPr lang="en-US" sz="2800" b="1" dirty="0" smtClean="0"/>
              <a:t>:</a:t>
            </a:r>
            <a:endParaRPr lang="en-US" sz="2800" b="1" dirty="0" smtClean="0"/>
          </a:p>
          <a:p>
            <a:r>
              <a:rPr lang="en-US" sz="3200" b="1" dirty="0" smtClean="0"/>
              <a:t>The </a:t>
            </a:r>
            <a:r>
              <a:rPr lang="en-US" sz="3200" b="1" dirty="0" smtClean="0"/>
              <a:t>Missio</a:t>
            </a:r>
            <a:r>
              <a:rPr lang="en-US" sz="3200" b="1" dirty="0" smtClean="0"/>
              <a:t>n and Work </a:t>
            </a:r>
            <a:r>
              <a:rPr lang="en-US" sz="3200" b="1" dirty="0" smtClean="0"/>
              <a:t>of </a:t>
            </a:r>
            <a:r>
              <a:rPr lang="en-US" sz="3200" b="1" dirty="0" smtClean="0"/>
              <a:t>the Church</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7"/>
            </a:pPr>
            <a:r>
              <a:rPr lang="en-US" dirty="0"/>
              <a:t>In Its Mission of Saving Souls, the Church of Christ Is Given the Work of </a:t>
            </a:r>
            <a:r>
              <a:rPr lang="en-US" u="sng" dirty="0"/>
              <a:t>Edification</a:t>
            </a:r>
            <a:r>
              <a:rPr lang="en-US" dirty="0"/>
              <a:t>.</a:t>
            </a:r>
            <a:endParaRPr lang="en-US" sz="2000" dirty="0"/>
          </a:p>
          <a:p>
            <a:pPr lvl="1">
              <a:buFont typeface="+mj-lt"/>
              <a:buAutoNum type="alphaUcPeriod" startAt="5"/>
            </a:pPr>
            <a:r>
              <a:rPr lang="en-US" dirty="0"/>
              <a:t>While all brethren in the church need encouragement, Scripture makes special mention of:</a:t>
            </a:r>
            <a:endParaRPr lang="en-US" sz="2000" dirty="0"/>
          </a:p>
          <a:p>
            <a:pPr lvl="2"/>
            <a:r>
              <a:rPr lang="en-US" dirty="0"/>
              <a:t>Those who are younger (Tit. 2:1-8; 1 Tim. 4:12).</a:t>
            </a:r>
            <a:endParaRPr lang="en-US" sz="1800" dirty="0"/>
          </a:p>
          <a:p>
            <a:pPr lvl="2"/>
            <a:r>
              <a:rPr lang="en-US" dirty="0"/>
              <a:t>Those who are older (1 Pet. 5:5; 1 Tim. 5:1-2).</a:t>
            </a:r>
            <a:endParaRPr lang="en-US" sz="1800" dirty="0"/>
          </a:p>
          <a:p>
            <a:pPr lvl="2"/>
            <a:r>
              <a:rPr lang="en-US" dirty="0"/>
              <a:t>Those who are </a:t>
            </a:r>
            <a:r>
              <a:rPr lang="en-US" u="sng" dirty="0"/>
              <a:t>widows</a:t>
            </a:r>
            <a:r>
              <a:rPr lang="en-US" dirty="0"/>
              <a:t> and orphans (Jas. 1:27).</a:t>
            </a:r>
            <a:endParaRPr lang="en-US" sz="1800" dirty="0"/>
          </a:p>
          <a:p>
            <a:pPr lvl="2"/>
            <a:r>
              <a:rPr lang="en-US" dirty="0"/>
              <a:t>Those who are new </a:t>
            </a:r>
            <a:r>
              <a:rPr lang="en-US" u="sng" dirty="0"/>
              <a:t>converts</a:t>
            </a:r>
            <a:r>
              <a:rPr lang="en-US" dirty="0"/>
              <a:t> (Acts 11:21-24; 14:21-22).</a:t>
            </a:r>
            <a:endParaRPr lang="en-US" sz="1800" dirty="0"/>
          </a:p>
          <a:p>
            <a:pPr lvl="2"/>
            <a:r>
              <a:rPr lang="en-US" dirty="0"/>
              <a:t>Those who are </a:t>
            </a:r>
            <a:r>
              <a:rPr lang="en-US" u="sng" dirty="0"/>
              <a:t>weak</a:t>
            </a:r>
            <a:r>
              <a:rPr lang="en-US" dirty="0"/>
              <a:t> in the faith (Rom. 15:1; 1 Thess. 5:14).</a:t>
            </a:r>
            <a:endParaRPr lang="en-US" sz="1800" dirty="0"/>
          </a:p>
          <a:p>
            <a:pPr lvl="2"/>
            <a:r>
              <a:rPr lang="en-US" dirty="0"/>
              <a:t>Those who are discouraged (1 Thess. 5:14; Rom. 12:10-11).</a:t>
            </a:r>
            <a:endParaRPr lang="en-US" sz="1800" dirty="0"/>
          </a:p>
          <a:p>
            <a:pPr lvl="2"/>
            <a:r>
              <a:rPr lang="en-US" dirty="0"/>
              <a:t>Those who are wayward and need to be restored (Jas. 5:19-20; Gal. 6:1).</a:t>
            </a:r>
            <a:endParaRPr lang="en-US" sz="1800" dirty="0"/>
          </a:p>
        </p:txBody>
      </p:sp>
    </p:spTree>
    <p:extLst>
      <p:ext uri="{BB962C8B-B14F-4D97-AF65-F5344CB8AC3E}">
        <p14:creationId xmlns:p14="http://schemas.microsoft.com/office/powerpoint/2010/main" val="24307820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charRg st="87" end="176"/>
                                            </p:txEl>
                                          </p:spTgt>
                                        </p:tgtEl>
                                        <p:attrNameLst>
                                          <p:attrName>style.visibility</p:attrName>
                                        </p:attrNameLst>
                                      </p:cBhvr>
                                      <p:to>
                                        <p:strVal val="visible"/>
                                      </p:to>
                                    </p:set>
                                    <p:animEffect transition="in" filter="wipe(left)">
                                      <p:cBhvr>
                                        <p:cTn id="7" dur="500"/>
                                        <p:tgtEl>
                                          <p:spTgt spid="3">
                                            <p:txEl>
                                              <p:charRg st="87" end="17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charRg st="176" end="225"/>
                                            </p:txEl>
                                          </p:spTgt>
                                        </p:tgtEl>
                                        <p:attrNameLst>
                                          <p:attrName>style.visibility</p:attrName>
                                        </p:attrNameLst>
                                      </p:cBhvr>
                                      <p:to>
                                        <p:strVal val="visible"/>
                                      </p:to>
                                    </p:set>
                                    <p:animEffect transition="in" filter="wipe(left)">
                                      <p:cBhvr>
                                        <p:cTn id="11" dur="500"/>
                                        <p:tgtEl>
                                          <p:spTgt spid="3">
                                            <p:txEl>
                                              <p:charRg st="176" end="22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charRg st="225" end="273"/>
                                            </p:txEl>
                                          </p:spTgt>
                                        </p:tgtEl>
                                        <p:attrNameLst>
                                          <p:attrName>style.visibility</p:attrName>
                                        </p:attrNameLst>
                                      </p:cBhvr>
                                      <p:to>
                                        <p:strVal val="visible"/>
                                      </p:to>
                                    </p:set>
                                    <p:animEffect transition="in" filter="wipe(left)">
                                      <p:cBhvr>
                                        <p:cTn id="15" dur="500"/>
                                        <p:tgtEl>
                                          <p:spTgt spid="3">
                                            <p:txEl>
                                              <p:charRg st="225" end="27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charRg st="273" end="319"/>
                                            </p:txEl>
                                          </p:spTgt>
                                        </p:tgtEl>
                                        <p:attrNameLst>
                                          <p:attrName>style.visibility</p:attrName>
                                        </p:attrNameLst>
                                      </p:cBhvr>
                                      <p:to>
                                        <p:strVal val="visible"/>
                                      </p:to>
                                    </p:set>
                                    <p:animEffect transition="in" filter="wipe(left)">
                                      <p:cBhvr>
                                        <p:cTn id="19" dur="500"/>
                                        <p:tgtEl>
                                          <p:spTgt spid="3">
                                            <p:txEl>
                                              <p:charRg st="273" end="319"/>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charRg st="319" end="373"/>
                                            </p:txEl>
                                          </p:spTgt>
                                        </p:tgtEl>
                                        <p:attrNameLst>
                                          <p:attrName>style.visibility</p:attrName>
                                        </p:attrNameLst>
                                      </p:cBhvr>
                                      <p:to>
                                        <p:strVal val="visible"/>
                                      </p:to>
                                    </p:set>
                                    <p:animEffect transition="in" filter="wipe(left)">
                                      <p:cBhvr>
                                        <p:cTn id="23" dur="500"/>
                                        <p:tgtEl>
                                          <p:spTgt spid="3">
                                            <p:txEl>
                                              <p:charRg st="319" end="37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charRg st="373" end="433"/>
                                            </p:txEl>
                                          </p:spTgt>
                                        </p:tgtEl>
                                        <p:attrNameLst>
                                          <p:attrName>style.visibility</p:attrName>
                                        </p:attrNameLst>
                                      </p:cBhvr>
                                      <p:to>
                                        <p:strVal val="visible"/>
                                      </p:to>
                                    </p:set>
                                    <p:animEffect transition="in" filter="wipe(left)">
                                      <p:cBhvr>
                                        <p:cTn id="27" dur="500"/>
                                        <p:tgtEl>
                                          <p:spTgt spid="3">
                                            <p:txEl>
                                              <p:charRg st="373" end="433"/>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charRg st="433" end="491"/>
                                            </p:txEl>
                                          </p:spTgt>
                                        </p:tgtEl>
                                        <p:attrNameLst>
                                          <p:attrName>style.visibility</p:attrName>
                                        </p:attrNameLst>
                                      </p:cBhvr>
                                      <p:to>
                                        <p:strVal val="visible"/>
                                      </p:to>
                                    </p:set>
                                    <p:animEffect transition="in" filter="wipe(left)">
                                      <p:cBhvr>
                                        <p:cTn id="31" dur="500"/>
                                        <p:tgtEl>
                                          <p:spTgt spid="3">
                                            <p:txEl>
                                              <p:charRg st="433" end="491"/>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charRg st="491" end="563"/>
                                            </p:txEl>
                                          </p:spTgt>
                                        </p:tgtEl>
                                        <p:attrNameLst>
                                          <p:attrName>style.visibility</p:attrName>
                                        </p:attrNameLst>
                                      </p:cBhvr>
                                      <p:to>
                                        <p:strVal val="visible"/>
                                      </p:to>
                                    </p:set>
                                    <p:animEffect transition="in" filter="wipe(left)">
                                      <p:cBhvr>
                                        <p:cTn id="35" dur="500"/>
                                        <p:tgtEl>
                                          <p:spTgt spid="3">
                                            <p:txEl>
                                              <p:charRg st="491" end="5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2" y="1645920"/>
            <a:ext cx="8986057" cy="5212079"/>
          </a:xfrm>
        </p:spPr>
        <p:txBody>
          <a:bodyPr>
            <a:normAutofit fontScale="92500"/>
          </a:bodyPr>
          <a:lstStyle/>
          <a:p>
            <a:pPr lvl="0">
              <a:buFont typeface="+mj-lt"/>
              <a:buAutoNum type="romanUcPeriod" startAt="8"/>
            </a:pPr>
            <a:r>
              <a:rPr lang="en-US" dirty="0"/>
              <a:t>In Its Mission of Saving Souls, the Church of Christ Is Given the Work of </a:t>
            </a:r>
            <a:r>
              <a:rPr lang="en-US" u="sng" dirty="0"/>
              <a:t>Benevolence</a:t>
            </a:r>
            <a:r>
              <a:rPr lang="en-US" dirty="0"/>
              <a:t>.</a:t>
            </a:r>
            <a:endParaRPr lang="en-US" sz="2000" dirty="0"/>
          </a:p>
          <a:p>
            <a:pPr lvl="1"/>
            <a:r>
              <a:rPr lang="en-US" dirty="0"/>
              <a:t>“Benevolence” has to do with supplying </a:t>
            </a:r>
            <a:r>
              <a:rPr lang="en-US" u="sng" dirty="0"/>
              <a:t>physical</a:t>
            </a:r>
            <a:r>
              <a:rPr lang="en-US" dirty="0"/>
              <a:t>, </a:t>
            </a:r>
            <a:r>
              <a:rPr lang="en-US" u="sng" dirty="0"/>
              <a:t>material</a:t>
            </a:r>
            <a:r>
              <a:rPr lang="en-US" dirty="0"/>
              <a:t> and </a:t>
            </a:r>
            <a:r>
              <a:rPr lang="en-US" u="sng" dirty="0"/>
              <a:t>temporal</a:t>
            </a:r>
            <a:r>
              <a:rPr lang="en-US" dirty="0"/>
              <a:t> service and help to persons in need.</a:t>
            </a:r>
            <a:endParaRPr lang="en-US" sz="2000" dirty="0"/>
          </a:p>
          <a:p>
            <a:pPr lvl="1"/>
            <a:r>
              <a:rPr lang="en-US" dirty="0" smtClean="0"/>
              <a:t>Helping </a:t>
            </a:r>
            <a:r>
              <a:rPr lang="en-US" dirty="0"/>
              <a:t>and serving those in need is a </a:t>
            </a:r>
            <a:r>
              <a:rPr lang="en-US" u="sng" dirty="0"/>
              <a:t>command</a:t>
            </a:r>
            <a:r>
              <a:rPr lang="en-US" dirty="0"/>
              <a:t> (and an expectation) of God!</a:t>
            </a:r>
            <a:endParaRPr lang="en-US" sz="2000" dirty="0"/>
          </a:p>
          <a:p>
            <a:pPr lvl="1"/>
            <a:r>
              <a:rPr lang="en-US" dirty="0" smtClean="0"/>
              <a:t>Helping and serving those in need </a:t>
            </a:r>
            <a:r>
              <a:rPr lang="en-US" u="sng" dirty="0" smtClean="0"/>
              <a:t>emulates and serves</a:t>
            </a:r>
            <a:r>
              <a:rPr lang="en-US" dirty="0" smtClean="0"/>
              <a:t> Christ Himself!</a:t>
            </a:r>
            <a:endParaRPr lang="en-US" sz="2000" dirty="0" smtClean="0"/>
          </a:p>
          <a:p>
            <a:pPr lvl="1"/>
            <a:r>
              <a:rPr lang="en-US" dirty="0" smtClean="0"/>
              <a:t>Helping </a:t>
            </a:r>
            <a:r>
              <a:rPr lang="en-US" dirty="0"/>
              <a:t>and serving those in need was a </a:t>
            </a:r>
            <a:r>
              <a:rPr lang="en-US" u="sng" dirty="0"/>
              <a:t>priority</a:t>
            </a:r>
            <a:r>
              <a:rPr lang="en-US" dirty="0"/>
              <a:t> of the early church.</a:t>
            </a:r>
            <a:endParaRPr lang="en-US" sz="2000" dirty="0"/>
          </a:p>
          <a:p>
            <a:pPr lvl="1"/>
            <a:r>
              <a:rPr lang="en-US" dirty="0" smtClean="0"/>
              <a:t>Helping </a:t>
            </a:r>
            <a:r>
              <a:rPr lang="en-US" dirty="0"/>
              <a:t>and serving those in need is to be done </a:t>
            </a:r>
            <a:r>
              <a:rPr lang="en-US" u="sng" dirty="0"/>
              <a:t>by the church</a:t>
            </a:r>
            <a:r>
              <a:rPr lang="en-US" dirty="0"/>
              <a:t> (not just individuals</a:t>
            </a:r>
            <a:r>
              <a:rPr lang="en-US" dirty="0" smtClean="0"/>
              <a:t>)!</a:t>
            </a:r>
          </a:p>
          <a:p>
            <a:pPr lvl="1"/>
            <a:r>
              <a:rPr lang="en-US" dirty="0"/>
              <a:t>Helping and serving those in need includes those </a:t>
            </a:r>
            <a:r>
              <a:rPr lang="en-US" u="sng" dirty="0"/>
              <a:t>inside and outside</a:t>
            </a:r>
            <a:r>
              <a:rPr lang="en-US" dirty="0"/>
              <a:t> the church.</a:t>
            </a:r>
          </a:p>
          <a:p>
            <a:pPr lvl="1"/>
            <a:r>
              <a:rPr lang="en-US" dirty="0"/>
              <a:t>Helping and serving those in need must focus on </a:t>
            </a:r>
            <a:r>
              <a:rPr lang="en-US" u="sng" dirty="0"/>
              <a:t>souls</a:t>
            </a:r>
            <a:r>
              <a:rPr lang="en-US" dirty="0"/>
              <a:t> and getting them to </a:t>
            </a:r>
            <a:r>
              <a:rPr lang="en-US" u="sng" dirty="0"/>
              <a:t>heaven</a:t>
            </a:r>
            <a:r>
              <a:rPr lang="en-US" dirty="0" smtClean="0"/>
              <a:t>!</a:t>
            </a:r>
            <a:endParaRPr lang="en-US" dirty="0"/>
          </a:p>
        </p:txBody>
      </p:sp>
    </p:spTree>
    <p:extLst>
      <p:ext uri="{BB962C8B-B14F-4D97-AF65-F5344CB8AC3E}">
        <p14:creationId xmlns:p14="http://schemas.microsoft.com/office/powerpoint/2010/main" val="32334681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2" y="1645920"/>
            <a:ext cx="8986057" cy="5212079"/>
          </a:xfrm>
        </p:spPr>
        <p:txBody>
          <a:bodyPr>
            <a:normAutofit/>
          </a:bodyPr>
          <a:lstStyle/>
          <a:p>
            <a:pPr lvl="0">
              <a:buFont typeface="+mj-lt"/>
              <a:buAutoNum type="romanUcPeriod" startAt="9"/>
            </a:pPr>
            <a:r>
              <a:rPr lang="en-US" dirty="0"/>
              <a:t>Conclusion</a:t>
            </a:r>
            <a:endParaRPr lang="en-US" sz="2000" dirty="0"/>
          </a:p>
          <a:p>
            <a:pPr lvl="1"/>
            <a:r>
              <a:rPr lang="en-US" dirty="0"/>
              <a:t>The purpose and work of the church is NOT to:</a:t>
            </a:r>
            <a:endParaRPr lang="en-US" sz="2000" dirty="0"/>
          </a:p>
          <a:p>
            <a:pPr lvl="2"/>
            <a:r>
              <a:rPr lang="en-US" dirty="0"/>
              <a:t>Operate in the political arena or shape public policy.</a:t>
            </a:r>
            <a:endParaRPr lang="en-US" sz="1800" dirty="0"/>
          </a:p>
          <a:p>
            <a:pPr lvl="2"/>
            <a:r>
              <a:rPr lang="en-US" dirty="0"/>
              <a:t>Operate as a community center or social welfare organization.</a:t>
            </a:r>
            <a:endParaRPr lang="en-US" sz="1800" dirty="0"/>
          </a:p>
          <a:p>
            <a:pPr lvl="2"/>
            <a:r>
              <a:rPr lang="en-US" dirty="0"/>
              <a:t>Take the place of the home or the parents in the lives of children.</a:t>
            </a:r>
            <a:endParaRPr lang="en-US" sz="1800" dirty="0"/>
          </a:p>
          <a:p>
            <a:pPr lvl="2"/>
            <a:r>
              <a:rPr lang="en-US" dirty="0"/>
              <a:t>Furnish entertainment or be a recreation center.</a:t>
            </a:r>
            <a:endParaRPr lang="en-US" sz="1800" dirty="0"/>
          </a:p>
          <a:p>
            <a:pPr lvl="2"/>
            <a:r>
              <a:rPr lang="en-US" dirty="0"/>
              <a:t>Compete with other organizations of men.</a:t>
            </a:r>
            <a:endParaRPr lang="en-US" sz="1800" dirty="0"/>
          </a:p>
          <a:p>
            <a:pPr lvl="2"/>
            <a:r>
              <a:rPr lang="en-US" dirty="0"/>
              <a:t>Confuse worshiping every week with actually working for the Lord.</a:t>
            </a:r>
            <a:endParaRPr lang="en-US" sz="1800" dirty="0"/>
          </a:p>
          <a:p>
            <a:pPr lvl="2"/>
            <a:r>
              <a:rPr lang="en-US" dirty="0"/>
              <a:t>Make deposits in the bank and keep a large balance of funds.</a:t>
            </a:r>
            <a:endParaRPr lang="en-US" sz="1800" dirty="0"/>
          </a:p>
          <a:p>
            <a:pPr lvl="2"/>
            <a:r>
              <a:rPr lang="en-US" dirty="0"/>
              <a:t>Focus on the material or non-spiritual needs of members or non-members.</a:t>
            </a:r>
            <a:endParaRPr lang="en-US" sz="1800" dirty="0"/>
          </a:p>
        </p:txBody>
      </p:sp>
    </p:spTree>
    <p:extLst>
      <p:ext uri="{BB962C8B-B14F-4D97-AF65-F5344CB8AC3E}">
        <p14:creationId xmlns:p14="http://schemas.microsoft.com/office/powerpoint/2010/main" val="40451209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2" y="1645920"/>
            <a:ext cx="8986057" cy="5212079"/>
          </a:xfrm>
        </p:spPr>
        <p:txBody>
          <a:bodyPr>
            <a:normAutofit/>
          </a:bodyPr>
          <a:lstStyle/>
          <a:p>
            <a:pPr lvl="0">
              <a:buFont typeface="+mj-lt"/>
              <a:buAutoNum type="romanUcPeriod" startAt="9"/>
            </a:pPr>
            <a:r>
              <a:rPr lang="en-US" dirty="0"/>
              <a:t>Conclusion</a:t>
            </a:r>
            <a:endParaRPr lang="en-US" sz="2000" dirty="0"/>
          </a:p>
          <a:p>
            <a:pPr lvl="1">
              <a:buFont typeface="+mj-lt"/>
              <a:buAutoNum type="alphaUcPeriod" startAt="2"/>
            </a:pPr>
            <a:r>
              <a:rPr lang="en-US" dirty="0"/>
              <a:t>The purpose and work of the church IS to:</a:t>
            </a:r>
            <a:endParaRPr lang="en-US" sz="2000" dirty="0"/>
          </a:p>
          <a:p>
            <a:pPr lvl="2"/>
            <a:r>
              <a:rPr lang="en-US" dirty="0"/>
              <a:t>Glorify God and manifest His wisdom.</a:t>
            </a:r>
            <a:endParaRPr lang="en-US" sz="1800" dirty="0"/>
          </a:p>
          <a:p>
            <a:pPr lvl="2"/>
            <a:r>
              <a:rPr lang="en-US" dirty="0"/>
              <a:t>Fulfill Christ’s mission to save souls.</a:t>
            </a:r>
            <a:endParaRPr lang="en-US" sz="1800" dirty="0"/>
          </a:p>
          <a:p>
            <a:pPr lvl="2"/>
            <a:r>
              <a:rPr lang="en-US" dirty="0"/>
              <a:t>Stand firm as the pillar and ground of the truth.</a:t>
            </a:r>
            <a:endParaRPr lang="en-US" sz="1800" dirty="0"/>
          </a:p>
          <a:p>
            <a:pPr lvl="2"/>
            <a:r>
              <a:rPr lang="en-US" dirty="0"/>
              <a:t>Labor for God and with God in carrying out His work on this earth through:</a:t>
            </a:r>
            <a:endParaRPr lang="en-US" sz="1800" dirty="0"/>
          </a:p>
          <a:p>
            <a:pPr marL="1376363" lvl="3" indent="-342900">
              <a:buFont typeface="+mj-lt"/>
              <a:buAutoNum type="alphaLcParenR"/>
            </a:pPr>
            <a:r>
              <a:rPr lang="en-US" dirty="0" smtClean="0"/>
              <a:t>Evangelism.</a:t>
            </a:r>
            <a:endParaRPr lang="en-US" sz="1600" dirty="0"/>
          </a:p>
          <a:p>
            <a:pPr marL="1376363" lvl="3" indent="-342900">
              <a:buFont typeface="+mj-lt"/>
              <a:buAutoNum type="alphaLcParenR"/>
            </a:pPr>
            <a:r>
              <a:rPr lang="en-US" dirty="0" smtClean="0"/>
              <a:t>Edification.</a:t>
            </a:r>
            <a:endParaRPr lang="en-US" sz="1600" dirty="0"/>
          </a:p>
          <a:p>
            <a:pPr marL="1376363" lvl="3" indent="-342900">
              <a:buFont typeface="+mj-lt"/>
              <a:buAutoNum type="alphaLcParenR"/>
            </a:pPr>
            <a:r>
              <a:rPr lang="en-US" dirty="0" smtClean="0"/>
              <a:t>Benevolence.</a:t>
            </a:r>
            <a:endParaRPr lang="en-US" sz="1600" dirty="0"/>
          </a:p>
          <a:p>
            <a:pPr lvl="2"/>
            <a:r>
              <a:rPr lang="en-US" dirty="0"/>
              <a:t>Focus on souls and leading them to heaven.</a:t>
            </a:r>
            <a:endParaRPr lang="en-US" sz="1800" dirty="0"/>
          </a:p>
        </p:txBody>
      </p:sp>
    </p:spTree>
    <p:extLst>
      <p:ext uri="{BB962C8B-B14F-4D97-AF65-F5344CB8AC3E}">
        <p14:creationId xmlns:p14="http://schemas.microsoft.com/office/powerpoint/2010/main" val="38419916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charRg st="11" end="53"/>
                                            </p:txEl>
                                          </p:spTgt>
                                        </p:tgtEl>
                                        <p:attrNameLst>
                                          <p:attrName>style.visibility</p:attrName>
                                        </p:attrNameLst>
                                      </p:cBhvr>
                                      <p:to>
                                        <p:strVal val="visible"/>
                                      </p:to>
                                    </p:set>
                                    <p:animEffect transition="in" filter="fade">
                                      <p:cBhvr>
                                        <p:cTn id="7" dur="500"/>
                                        <p:tgtEl>
                                          <p:spTgt spid="3">
                                            <p:txEl>
                                              <p:charRg st="11" end="5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charRg st="53" end="90"/>
                                            </p:txEl>
                                          </p:spTgt>
                                        </p:tgtEl>
                                        <p:attrNameLst>
                                          <p:attrName>style.visibility</p:attrName>
                                        </p:attrNameLst>
                                      </p:cBhvr>
                                      <p:to>
                                        <p:strVal val="visible"/>
                                      </p:to>
                                    </p:set>
                                    <p:animEffect transition="in" filter="fade">
                                      <p:cBhvr>
                                        <p:cTn id="10" dur="500"/>
                                        <p:tgtEl>
                                          <p:spTgt spid="3">
                                            <p:txEl>
                                              <p:charRg st="53" end="9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charRg st="90" end="130"/>
                                            </p:txEl>
                                          </p:spTgt>
                                        </p:tgtEl>
                                        <p:attrNameLst>
                                          <p:attrName>style.visibility</p:attrName>
                                        </p:attrNameLst>
                                      </p:cBhvr>
                                      <p:to>
                                        <p:strVal val="visible"/>
                                      </p:to>
                                    </p:set>
                                    <p:animEffect transition="in" filter="fade">
                                      <p:cBhvr>
                                        <p:cTn id="13" dur="500"/>
                                        <p:tgtEl>
                                          <p:spTgt spid="3">
                                            <p:txEl>
                                              <p:charRg st="90" end="13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charRg st="130" end="180"/>
                                            </p:txEl>
                                          </p:spTgt>
                                        </p:tgtEl>
                                        <p:attrNameLst>
                                          <p:attrName>style.visibility</p:attrName>
                                        </p:attrNameLst>
                                      </p:cBhvr>
                                      <p:to>
                                        <p:strVal val="visible"/>
                                      </p:to>
                                    </p:set>
                                    <p:animEffect transition="in" filter="fade">
                                      <p:cBhvr>
                                        <p:cTn id="16" dur="500"/>
                                        <p:tgtEl>
                                          <p:spTgt spid="3">
                                            <p:txEl>
                                              <p:charRg st="130" end="18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charRg st="180" end="255"/>
                                            </p:txEl>
                                          </p:spTgt>
                                        </p:tgtEl>
                                        <p:attrNameLst>
                                          <p:attrName>style.visibility</p:attrName>
                                        </p:attrNameLst>
                                      </p:cBhvr>
                                      <p:to>
                                        <p:strVal val="visible"/>
                                      </p:to>
                                    </p:set>
                                    <p:animEffect transition="in" filter="fade">
                                      <p:cBhvr>
                                        <p:cTn id="19" dur="500"/>
                                        <p:tgtEl>
                                          <p:spTgt spid="3">
                                            <p:txEl>
                                              <p:charRg st="180" end="25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charRg st="293" end="336"/>
                                            </p:txEl>
                                          </p:spTgt>
                                        </p:tgtEl>
                                        <p:attrNameLst>
                                          <p:attrName>style.visibility</p:attrName>
                                        </p:attrNameLst>
                                      </p:cBhvr>
                                      <p:to>
                                        <p:strVal val="visible"/>
                                      </p:to>
                                    </p:set>
                                    <p:animEffect transition="in" filter="fade">
                                      <p:cBhvr>
                                        <p:cTn id="31" dur="500"/>
                                        <p:tgtEl>
                                          <p:spTgt spid="3">
                                            <p:txEl>
                                              <p:charRg st="293" end="3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2" y="1645920"/>
            <a:ext cx="8986057" cy="5212079"/>
          </a:xfrm>
        </p:spPr>
        <p:txBody>
          <a:bodyPr>
            <a:normAutofit/>
          </a:bodyPr>
          <a:lstStyle/>
          <a:p>
            <a:pPr lvl="0">
              <a:buFont typeface="+mj-lt"/>
              <a:buAutoNum type="romanUcPeriod" startAt="9"/>
            </a:pPr>
            <a:r>
              <a:rPr lang="en-US" dirty="0"/>
              <a:t>Conclusion</a:t>
            </a:r>
            <a:endParaRPr lang="en-US" sz="2000" dirty="0"/>
          </a:p>
          <a:p>
            <a:pPr lvl="1">
              <a:buFont typeface="+mj-lt"/>
              <a:buAutoNum type="alphaUcPeriod" startAt="3"/>
            </a:pPr>
            <a:r>
              <a:rPr lang="en-US" dirty="0"/>
              <a:t>The church must have authority for all that it does in the work of the Lord.</a:t>
            </a:r>
            <a:endParaRPr lang="en-US" sz="2000" dirty="0"/>
          </a:p>
          <a:p>
            <a:pPr lvl="1">
              <a:buAutoNum type="alphaUcPeriod" startAt="3"/>
            </a:pPr>
            <a:r>
              <a:rPr lang="en-US" dirty="0" smtClean="0"/>
              <a:t>The </a:t>
            </a:r>
            <a:r>
              <a:rPr lang="en-US" dirty="0"/>
              <a:t>mission and work of the church is great and glorious because the God we serve is Himself great and glorious! </a:t>
            </a:r>
            <a:endParaRPr lang="en-US" sz="2000" dirty="0"/>
          </a:p>
          <a:p>
            <a:pPr lvl="2"/>
            <a:r>
              <a:rPr lang="en-US" dirty="0"/>
              <a:t>The work of the church is a much greater work than any human organization!</a:t>
            </a:r>
            <a:endParaRPr lang="en-US" sz="1800" dirty="0"/>
          </a:p>
          <a:p>
            <a:pPr lvl="2"/>
            <a:r>
              <a:rPr lang="en-US" dirty="0"/>
              <a:t>The work of the church is of divine origin and purpose!</a:t>
            </a:r>
            <a:endParaRPr lang="en-US" sz="1800" dirty="0"/>
          </a:p>
          <a:p>
            <a:pPr lvl="2"/>
            <a:r>
              <a:rPr lang="en-US" dirty="0"/>
              <a:t>The work of the church is focused on the spiritual and eternal needs of man!</a:t>
            </a:r>
            <a:endParaRPr lang="en-US" sz="1800" dirty="0"/>
          </a:p>
          <a:p>
            <a:pPr lvl="2"/>
            <a:r>
              <a:rPr lang="en-US" dirty="0"/>
              <a:t>The work of the church is designed for one primary purpose:  save souls!</a:t>
            </a:r>
            <a:endParaRPr lang="en-US" sz="1800" dirty="0"/>
          </a:p>
          <a:p>
            <a:pPr lvl="2"/>
            <a:r>
              <a:rPr lang="en-US" dirty="0"/>
              <a:t>The work of the church is to work!</a:t>
            </a:r>
            <a:endParaRPr lang="en-US" sz="1800" dirty="0"/>
          </a:p>
        </p:txBody>
      </p:sp>
    </p:spTree>
    <p:extLst>
      <p:ext uri="{BB962C8B-B14F-4D97-AF65-F5344CB8AC3E}">
        <p14:creationId xmlns:p14="http://schemas.microsoft.com/office/powerpoint/2010/main" val="39726501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charRg st="11" end="88"/>
                                            </p:txEl>
                                          </p:spTgt>
                                        </p:tgtEl>
                                        <p:attrNameLst>
                                          <p:attrName>style.visibility</p:attrName>
                                        </p:attrNameLst>
                                      </p:cBhvr>
                                      <p:to>
                                        <p:strVal val="visible"/>
                                      </p:to>
                                    </p:set>
                                    <p:animEffect transition="in" filter="fade">
                                      <p:cBhvr>
                                        <p:cTn id="7" dur="500"/>
                                        <p:tgtEl>
                                          <p:spTgt spid="3">
                                            <p:txEl>
                                              <p:charRg st="11" end="8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charRg st="88" end="202"/>
                                            </p:txEl>
                                          </p:spTgt>
                                        </p:tgtEl>
                                        <p:attrNameLst>
                                          <p:attrName>style.visibility</p:attrName>
                                        </p:attrNameLst>
                                      </p:cBhvr>
                                      <p:to>
                                        <p:strVal val="visible"/>
                                      </p:to>
                                    </p:set>
                                    <p:animEffect transition="in" filter="fade">
                                      <p:cBhvr>
                                        <p:cTn id="10" dur="500"/>
                                        <p:tgtEl>
                                          <p:spTgt spid="3">
                                            <p:txEl>
                                              <p:charRg st="88" end="20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charRg st="202" end="277"/>
                                            </p:txEl>
                                          </p:spTgt>
                                        </p:tgtEl>
                                        <p:attrNameLst>
                                          <p:attrName>style.visibility</p:attrName>
                                        </p:attrNameLst>
                                      </p:cBhvr>
                                      <p:to>
                                        <p:strVal val="visible"/>
                                      </p:to>
                                    </p:set>
                                    <p:animEffect transition="in" filter="fade">
                                      <p:cBhvr>
                                        <p:cTn id="13" dur="500"/>
                                        <p:tgtEl>
                                          <p:spTgt spid="3">
                                            <p:txEl>
                                              <p:charRg st="202" end="27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charRg st="277" end="333"/>
                                            </p:txEl>
                                          </p:spTgt>
                                        </p:tgtEl>
                                        <p:attrNameLst>
                                          <p:attrName>style.visibility</p:attrName>
                                        </p:attrNameLst>
                                      </p:cBhvr>
                                      <p:to>
                                        <p:strVal val="visible"/>
                                      </p:to>
                                    </p:set>
                                    <p:animEffect transition="in" filter="fade">
                                      <p:cBhvr>
                                        <p:cTn id="16" dur="500"/>
                                        <p:tgtEl>
                                          <p:spTgt spid="3">
                                            <p:txEl>
                                              <p:charRg st="277" end="33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charRg st="333" end="410"/>
                                            </p:txEl>
                                          </p:spTgt>
                                        </p:tgtEl>
                                        <p:attrNameLst>
                                          <p:attrName>style.visibility</p:attrName>
                                        </p:attrNameLst>
                                      </p:cBhvr>
                                      <p:to>
                                        <p:strVal val="visible"/>
                                      </p:to>
                                    </p:set>
                                    <p:animEffect transition="in" filter="fade">
                                      <p:cBhvr>
                                        <p:cTn id="19" dur="500"/>
                                        <p:tgtEl>
                                          <p:spTgt spid="3">
                                            <p:txEl>
                                              <p:charRg st="333" end="4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charRg st="410" end="483"/>
                                            </p:txEl>
                                          </p:spTgt>
                                        </p:tgtEl>
                                        <p:attrNameLst>
                                          <p:attrName>style.visibility</p:attrName>
                                        </p:attrNameLst>
                                      </p:cBhvr>
                                      <p:to>
                                        <p:strVal val="visible"/>
                                      </p:to>
                                    </p:set>
                                    <p:animEffect transition="in" filter="fade">
                                      <p:cBhvr>
                                        <p:cTn id="22" dur="500"/>
                                        <p:tgtEl>
                                          <p:spTgt spid="3">
                                            <p:txEl>
                                              <p:charRg st="410" end="48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charRg st="483" end="518"/>
                                            </p:txEl>
                                          </p:spTgt>
                                        </p:tgtEl>
                                        <p:attrNameLst>
                                          <p:attrName>style.visibility</p:attrName>
                                        </p:attrNameLst>
                                      </p:cBhvr>
                                      <p:to>
                                        <p:strVal val="visible"/>
                                      </p:to>
                                    </p:set>
                                    <p:animEffect transition="in" filter="fade">
                                      <p:cBhvr>
                                        <p:cTn id="25" dur="500"/>
                                        <p:tgtEl>
                                          <p:spTgt spid="3">
                                            <p:txEl>
                                              <p:charRg st="483" end="5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r>
              <a:rPr lang="en-US" dirty="0"/>
              <a:t>The Church of Christ Has a Glorious </a:t>
            </a:r>
            <a:r>
              <a:rPr lang="en-US" u="sng" dirty="0"/>
              <a:t>Purpose</a:t>
            </a:r>
            <a:r>
              <a:rPr lang="en-US" dirty="0"/>
              <a:t>!</a:t>
            </a:r>
            <a:endParaRPr lang="en-US" sz="2000" dirty="0"/>
          </a:p>
          <a:p>
            <a:pPr lvl="1"/>
            <a:r>
              <a:rPr lang="en-US" dirty="0"/>
              <a:t>The church is made up of those who have been saved from their sins by Christ Jesus.</a:t>
            </a:r>
            <a:endParaRPr lang="en-US" sz="2000" dirty="0"/>
          </a:p>
          <a:p>
            <a:pPr lvl="1"/>
            <a:r>
              <a:rPr lang="en-US" dirty="0"/>
              <a:t>All the saved have been banded together in one body, with a unified purpose.</a:t>
            </a:r>
            <a:endParaRPr lang="en-US" sz="2000" dirty="0"/>
          </a:p>
          <a:p>
            <a:pPr lvl="1"/>
            <a:r>
              <a:rPr lang="en-US" dirty="0"/>
              <a:t>The ultimate and glorious purpose of the church is to </a:t>
            </a:r>
            <a:r>
              <a:rPr lang="en-US" u="sng" dirty="0"/>
              <a:t>glorify God</a:t>
            </a:r>
            <a:r>
              <a:rPr lang="en-US" dirty="0"/>
              <a:t>, its Creator and Savior!</a:t>
            </a:r>
            <a:endParaRPr lang="en-US" sz="2000" dirty="0"/>
          </a:p>
          <a:p>
            <a:pPr lvl="1"/>
            <a:r>
              <a:rPr lang="en-US" dirty="0" smtClean="0"/>
              <a:t>The </a:t>
            </a:r>
            <a:r>
              <a:rPr lang="en-US" dirty="0"/>
              <a:t>church has no other and no greater purpose than giving (and being) glory to God!</a:t>
            </a:r>
            <a:endParaRPr lang="en-US" sz="2000" dirty="0"/>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The Church of Christ Has a Glorious </a:t>
            </a:r>
            <a:r>
              <a:rPr lang="en-US" u="sng" dirty="0"/>
              <a:t>Mission</a:t>
            </a:r>
            <a:r>
              <a:rPr lang="en-US" dirty="0"/>
              <a:t>!</a:t>
            </a:r>
            <a:endParaRPr lang="en-US" sz="2000" dirty="0"/>
          </a:p>
          <a:p>
            <a:pPr lvl="1"/>
            <a:r>
              <a:rPr lang="en-US" dirty="0"/>
              <a:t>As the church “of Christ,” the church bears the </a:t>
            </a:r>
            <a:r>
              <a:rPr lang="en-US" u="sng" dirty="0"/>
              <a:t>same mission</a:t>
            </a:r>
            <a:r>
              <a:rPr lang="en-US" dirty="0"/>
              <a:t> as Christ did.</a:t>
            </a:r>
            <a:endParaRPr lang="en-US" sz="2000" dirty="0"/>
          </a:p>
          <a:p>
            <a:pPr lvl="1"/>
            <a:r>
              <a:rPr lang="en-US" dirty="0"/>
              <a:t>Christ and His church are inseparably connected.</a:t>
            </a:r>
            <a:endParaRPr lang="en-US" sz="2000" dirty="0"/>
          </a:p>
          <a:p>
            <a:pPr lvl="1"/>
            <a:r>
              <a:rPr lang="en-US" dirty="0" smtClean="0"/>
              <a:t>The </a:t>
            </a:r>
            <a:r>
              <a:rPr lang="en-US" dirty="0"/>
              <a:t>mission of Christ on earth was stated plainly, “For the Son of Man has come </a:t>
            </a:r>
            <a:r>
              <a:rPr lang="en-US" u="sng" dirty="0"/>
              <a:t>to seek</a:t>
            </a:r>
            <a:r>
              <a:rPr lang="en-US" dirty="0"/>
              <a:t> and </a:t>
            </a:r>
            <a:r>
              <a:rPr lang="en-US" u="sng" dirty="0"/>
              <a:t>to save</a:t>
            </a:r>
            <a:r>
              <a:rPr lang="en-US" dirty="0"/>
              <a:t> that which was lost” (Luke 19:10).</a:t>
            </a:r>
            <a:endParaRPr lang="en-US" sz="2000" dirty="0"/>
          </a:p>
          <a:p>
            <a:pPr lvl="1"/>
            <a:r>
              <a:rPr lang="en-US" dirty="0" smtClean="0"/>
              <a:t>The </a:t>
            </a:r>
            <a:r>
              <a:rPr lang="en-US" dirty="0"/>
              <a:t>mission of the church is </a:t>
            </a:r>
            <a:r>
              <a:rPr lang="en-US" u="sng" dirty="0"/>
              <a:t>saving souls</a:t>
            </a:r>
            <a:r>
              <a:rPr lang="en-US" dirty="0"/>
              <a:t>!</a:t>
            </a:r>
            <a:endParaRPr lang="en-US" sz="2000" dirty="0"/>
          </a:p>
          <a:p>
            <a:pPr lvl="1"/>
            <a:r>
              <a:rPr lang="en-US" dirty="0" smtClean="0"/>
              <a:t>In </a:t>
            </a:r>
            <a:r>
              <a:rPr lang="en-US" dirty="0"/>
              <a:t>order to fulfill its </a:t>
            </a:r>
            <a:r>
              <a:rPr lang="en-US" u="sng" dirty="0"/>
              <a:t>purpose</a:t>
            </a:r>
            <a:r>
              <a:rPr lang="en-US" dirty="0"/>
              <a:t> of glorifying God, the church must fulfill Christ’s </a:t>
            </a:r>
            <a:r>
              <a:rPr lang="en-US" u="sng" dirty="0"/>
              <a:t>mission</a:t>
            </a:r>
            <a:r>
              <a:rPr lang="en-US" dirty="0"/>
              <a:t>!</a:t>
            </a:r>
            <a:endParaRPr lang="en-US" sz="2000" dirty="0"/>
          </a:p>
        </p:txBody>
      </p:sp>
    </p:spTree>
    <p:extLst>
      <p:ext uri="{BB962C8B-B14F-4D97-AF65-F5344CB8AC3E}">
        <p14:creationId xmlns:p14="http://schemas.microsoft.com/office/powerpoint/2010/main" val="86352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The Church of Christ Has a Glorious </a:t>
            </a:r>
            <a:r>
              <a:rPr lang="en-US" u="sng" dirty="0"/>
              <a:t>Responsibility</a:t>
            </a:r>
            <a:r>
              <a:rPr lang="en-US" dirty="0"/>
              <a:t>!</a:t>
            </a:r>
            <a:endParaRPr lang="en-US" sz="2000" dirty="0"/>
          </a:p>
          <a:p>
            <a:pPr lvl="1"/>
            <a:r>
              <a:rPr lang="en-US" dirty="0"/>
              <a:t>In glorifying God and saving souls, the church also bears a responsibility to </a:t>
            </a:r>
            <a:r>
              <a:rPr lang="en-US" u="sng" dirty="0"/>
              <a:t>God’s truth</a:t>
            </a:r>
            <a:r>
              <a:rPr lang="en-US" dirty="0"/>
              <a:t>.</a:t>
            </a:r>
            <a:endParaRPr lang="en-US" sz="2000" dirty="0"/>
          </a:p>
          <a:p>
            <a:pPr lvl="1"/>
            <a:r>
              <a:rPr lang="en-US" dirty="0"/>
              <a:t>Paul wrote the following to Timothy:</a:t>
            </a:r>
            <a:br>
              <a:rPr lang="en-US" dirty="0"/>
            </a:br>
            <a:r>
              <a:rPr lang="en-US" dirty="0"/>
              <a:t>“I write so that you may know how you ought to conduct yourself in the house of God, which is the church of the living God, the pillar and ground of the truth” (1 Tim. 3:15).</a:t>
            </a:r>
            <a:endParaRPr lang="en-US" sz="2000" dirty="0"/>
          </a:p>
          <a:p>
            <a:pPr lvl="1"/>
            <a:r>
              <a:rPr lang="en-US" dirty="0"/>
              <a:t>Calling the church “the pillar and ground of the truth” is powerful:</a:t>
            </a:r>
            <a:endParaRPr lang="en-US" sz="2000" dirty="0"/>
          </a:p>
          <a:p>
            <a:pPr lvl="2"/>
            <a:r>
              <a:rPr lang="en-US" dirty="0"/>
              <a:t>Note the definite article “the” before truth.  The church is not just the pillar and ground of “a” truth, but of “</a:t>
            </a:r>
            <a:r>
              <a:rPr lang="en-US" u="sng" dirty="0"/>
              <a:t>the</a:t>
            </a:r>
            <a:r>
              <a:rPr lang="en-US" dirty="0"/>
              <a:t> truth”—pure, objective, absolute, singular truth (cf. John 8:32)!</a:t>
            </a:r>
            <a:endParaRPr lang="en-US" sz="1800" dirty="0"/>
          </a:p>
        </p:txBody>
      </p:sp>
    </p:spTree>
    <p:extLst>
      <p:ext uri="{BB962C8B-B14F-4D97-AF65-F5344CB8AC3E}">
        <p14:creationId xmlns:p14="http://schemas.microsoft.com/office/powerpoint/2010/main" val="37018529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4"/>
            </a:pPr>
            <a:r>
              <a:rPr lang="en-US" dirty="0"/>
              <a:t>The Church of Christ Has a Glorious </a:t>
            </a:r>
            <a:r>
              <a:rPr lang="en-US" u="sng" dirty="0"/>
              <a:t>Work</a:t>
            </a:r>
            <a:r>
              <a:rPr lang="en-US" dirty="0"/>
              <a:t>!</a:t>
            </a:r>
            <a:endParaRPr lang="en-US" sz="2000" dirty="0"/>
          </a:p>
          <a:p>
            <a:pPr lvl="1"/>
            <a:r>
              <a:rPr lang="en-US" dirty="0"/>
              <a:t>The church has </a:t>
            </a:r>
            <a:r>
              <a:rPr lang="en-US" u="sng" dirty="0"/>
              <a:t>work to do</a:t>
            </a:r>
            <a:r>
              <a:rPr lang="en-US" dirty="0"/>
              <a:t>!  </a:t>
            </a:r>
            <a:endParaRPr lang="en-US" sz="2000" dirty="0"/>
          </a:p>
          <a:p>
            <a:pPr lvl="1"/>
            <a:r>
              <a:rPr lang="en-US" dirty="0" smtClean="0"/>
              <a:t>Several </a:t>
            </a:r>
            <a:r>
              <a:rPr lang="en-US" dirty="0"/>
              <a:t>things </a:t>
            </a:r>
            <a:r>
              <a:rPr lang="en-US" dirty="0" smtClean="0"/>
              <a:t>make </a:t>
            </a:r>
            <a:r>
              <a:rPr lang="en-US" dirty="0"/>
              <a:t>the church’s work a glorious work:</a:t>
            </a:r>
            <a:endParaRPr lang="en-US" sz="2000" dirty="0"/>
          </a:p>
          <a:p>
            <a:pPr lvl="2"/>
            <a:r>
              <a:rPr lang="en-US" dirty="0"/>
              <a:t>It is the work of the Lord (1 Cor. 15:58).</a:t>
            </a:r>
            <a:endParaRPr lang="en-US" sz="1800" dirty="0"/>
          </a:p>
          <a:p>
            <a:pPr lvl="2"/>
            <a:r>
              <a:rPr lang="en-US" dirty="0"/>
              <a:t>It is work that we can and must do together (Phil. 1:27).</a:t>
            </a:r>
            <a:endParaRPr lang="en-US" sz="1800" dirty="0"/>
          </a:p>
          <a:p>
            <a:pPr lvl="2"/>
            <a:r>
              <a:rPr lang="en-US" dirty="0"/>
              <a:t>The Lord equips us to do His work (Heb. 13:21).</a:t>
            </a:r>
            <a:endParaRPr lang="en-US" sz="1800" dirty="0"/>
          </a:p>
          <a:p>
            <a:pPr lvl="2"/>
            <a:r>
              <a:rPr lang="en-US" dirty="0"/>
              <a:t>The Lord works </a:t>
            </a:r>
            <a:r>
              <a:rPr lang="en-US" u="sng" dirty="0"/>
              <a:t>with</a:t>
            </a:r>
            <a:r>
              <a:rPr lang="en-US" dirty="0"/>
              <a:t> us as we work for Him (1 Cor. 3:5-9).</a:t>
            </a:r>
            <a:endParaRPr lang="en-US" sz="1800" dirty="0"/>
          </a:p>
          <a:p>
            <a:pPr lvl="2"/>
            <a:r>
              <a:rPr lang="en-US" dirty="0"/>
              <a:t>The Lord works </a:t>
            </a:r>
            <a:r>
              <a:rPr lang="en-US" u="sng" dirty="0"/>
              <a:t>in</a:t>
            </a:r>
            <a:r>
              <a:rPr lang="en-US" dirty="0"/>
              <a:t> us as we work for Him (Phil. 2:12-13; Heb. 13:21).</a:t>
            </a:r>
            <a:endParaRPr lang="en-US" sz="1800" dirty="0"/>
          </a:p>
          <a:p>
            <a:pPr lvl="1"/>
            <a:r>
              <a:rPr lang="en-US" dirty="0"/>
              <a:t>God wanted His people to be happy, so He gave them something to do for Him!</a:t>
            </a:r>
            <a:endParaRPr lang="en-US" sz="2000" dirty="0"/>
          </a:p>
          <a:p>
            <a:pPr lvl="2"/>
            <a:r>
              <a:rPr lang="en-US" dirty="0"/>
              <a:t>The work of the Lord ought to bring us a joy and satisfaction unlike anything else on this earth!</a:t>
            </a:r>
            <a:endParaRPr lang="en-US" sz="1800" dirty="0"/>
          </a:p>
          <a:p>
            <a:pPr lvl="2"/>
            <a:r>
              <a:rPr lang="en-US" dirty="0"/>
              <a:t>The Lord’s church has been “created in Christ Jesus for good works” (Eph. 2:10).</a:t>
            </a:r>
            <a:endParaRPr lang="en-US" sz="1800" dirty="0"/>
          </a:p>
        </p:txBody>
      </p:sp>
    </p:spTree>
    <p:extLst>
      <p:ext uri="{BB962C8B-B14F-4D97-AF65-F5344CB8AC3E}">
        <p14:creationId xmlns:p14="http://schemas.microsoft.com/office/powerpoint/2010/main" val="40951062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5"/>
            </a:pPr>
            <a:r>
              <a:rPr lang="en-US" dirty="0"/>
              <a:t>The Purpose, Mission, Responsibility and Work of the Church Is Carried Out By </a:t>
            </a:r>
            <a:r>
              <a:rPr lang="en-US" u="sng" dirty="0"/>
              <a:t>Local Congregations</a:t>
            </a:r>
            <a:r>
              <a:rPr lang="en-US" dirty="0"/>
              <a:t>.</a:t>
            </a:r>
            <a:endParaRPr lang="en-US" sz="2000" dirty="0"/>
          </a:p>
          <a:p>
            <a:pPr lvl="1"/>
            <a:r>
              <a:rPr lang="en-US" dirty="0"/>
              <a:t>It is possible and practical (and Biblical) for congregations to </a:t>
            </a:r>
            <a:r>
              <a:rPr lang="en-US" u="sng" dirty="0"/>
              <a:t>cooperate</a:t>
            </a:r>
            <a:r>
              <a:rPr lang="en-US" dirty="0"/>
              <a:t> with one another and collaborate to carry out certain works, including in:</a:t>
            </a:r>
            <a:endParaRPr lang="en-US" sz="2000" dirty="0"/>
          </a:p>
          <a:p>
            <a:pPr lvl="2"/>
            <a:r>
              <a:rPr lang="en-US" dirty="0"/>
              <a:t>The area of </a:t>
            </a:r>
            <a:r>
              <a:rPr lang="en-US" dirty="0" smtClean="0"/>
              <a:t>evangelism.</a:t>
            </a:r>
            <a:endParaRPr lang="en-US" sz="1800" dirty="0"/>
          </a:p>
          <a:p>
            <a:pPr lvl="2"/>
            <a:r>
              <a:rPr lang="en-US" dirty="0"/>
              <a:t>The area of </a:t>
            </a:r>
            <a:r>
              <a:rPr lang="en-US" dirty="0" smtClean="0"/>
              <a:t>edification.</a:t>
            </a:r>
            <a:endParaRPr lang="en-US" sz="1800" dirty="0"/>
          </a:p>
          <a:p>
            <a:pPr lvl="2"/>
            <a:r>
              <a:rPr lang="en-US" dirty="0"/>
              <a:t>The area of </a:t>
            </a:r>
            <a:r>
              <a:rPr lang="en-US" dirty="0" smtClean="0"/>
              <a:t>benevolence.</a:t>
            </a:r>
            <a:endParaRPr lang="en-US" sz="1800" dirty="0"/>
          </a:p>
          <a:p>
            <a:pPr lvl="1"/>
            <a:r>
              <a:rPr lang="en-US" dirty="0"/>
              <a:t>However, the Lord holds </a:t>
            </a:r>
            <a:r>
              <a:rPr lang="en-US" u="sng" dirty="0"/>
              <a:t>individual congregations</a:t>
            </a:r>
            <a:r>
              <a:rPr lang="en-US" dirty="0"/>
              <a:t> responsible for how they carry out His work and remain faithful to His cause (Rev. 2-3</a:t>
            </a:r>
            <a:r>
              <a:rPr lang="en-US" dirty="0" smtClean="0"/>
              <a:t>).</a:t>
            </a:r>
            <a:endParaRPr lang="en-US" sz="2000" dirty="0"/>
          </a:p>
          <a:p>
            <a:pPr lvl="1"/>
            <a:r>
              <a:rPr lang="en-US" dirty="0" smtClean="0"/>
              <a:t>The </a:t>
            </a:r>
            <a:r>
              <a:rPr lang="en-US" dirty="0"/>
              <a:t>Lord established His church to have </a:t>
            </a:r>
            <a:r>
              <a:rPr lang="en-US" u="sng" dirty="0"/>
              <a:t>autonomous</a:t>
            </a:r>
            <a:r>
              <a:rPr lang="en-US" dirty="0"/>
              <a:t> (i.e., independent, self-governing) local congregations.</a:t>
            </a:r>
            <a:endParaRPr lang="en-US" sz="3600" dirty="0"/>
          </a:p>
        </p:txBody>
      </p:sp>
    </p:spTree>
    <p:extLst>
      <p:ext uri="{BB962C8B-B14F-4D97-AF65-F5344CB8AC3E}">
        <p14:creationId xmlns:p14="http://schemas.microsoft.com/office/powerpoint/2010/main" val="40245843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6"/>
            </a:pPr>
            <a:r>
              <a:rPr lang="en-US" dirty="0"/>
              <a:t>In Its Mission of Saving Souls, the Church of Christ Is Given the Work of </a:t>
            </a:r>
            <a:r>
              <a:rPr lang="en-US" u="sng" dirty="0"/>
              <a:t>Evangelism</a:t>
            </a:r>
            <a:r>
              <a:rPr lang="en-US" dirty="0"/>
              <a:t>.</a:t>
            </a:r>
            <a:endParaRPr lang="en-US" sz="2000" dirty="0"/>
          </a:p>
          <a:p>
            <a:pPr lvl="1"/>
            <a:r>
              <a:rPr lang="en-US" dirty="0"/>
              <a:t>The Greek word for “evangelism” comes from the same root as the word “</a:t>
            </a:r>
            <a:r>
              <a:rPr lang="en-US" u="sng" dirty="0"/>
              <a:t>gospel</a:t>
            </a:r>
            <a:r>
              <a:rPr lang="en-US" dirty="0"/>
              <a:t>.”</a:t>
            </a:r>
            <a:endParaRPr lang="en-US" sz="2000" dirty="0"/>
          </a:p>
          <a:p>
            <a:pPr lvl="2"/>
            <a:r>
              <a:rPr lang="en-US" dirty="0"/>
              <a:t>“Gospel” means “good news,” and “evangelism” means “bringing good news.”</a:t>
            </a:r>
            <a:endParaRPr lang="en-US" sz="1800" dirty="0"/>
          </a:p>
          <a:p>
            <a:pPr lvl="2"/>
            <a:r>
              <a:rPr lang="en-US" dirty="0"/>
              <a:t>So, evangelism involves preaching, announcing, making known </a:t>
            </a:r>
            <a:r>
              <a:rPr lang="en-US" u="sng" dirty="0"/>
              <a:t>good news</a:t>
            </a:r>
            <a:r>
              <a:rPr lang="en-US" dirty="0"/>
              <a:t>.</a:t>
            </a:r>
            <a:endParaRPr lang="en-US" sz="1800" dirty="0"/>
          </a:p>
          <a:p>
            <a:pPr lvl="2"/>
            <a:r>
              <a:rPr lang="en-US" dirty="0"/>
              <a:t>There is good news about sin and about salvation in Jesus Christ!</a:t>
            </a:r>
            <a:endParaRPr lang="en-US" sz="1800" dirty="0"/>
          </a:p>
          <a:p>
            <a:pPr lvl="2"/>
            <a:r>
              <a:rPr lang="en-US" dirty="0" smtClean="0"/>
              <a:t>Every </a:t>
            </a:r>
            <a:r>
              <a:rPr lang="en-US" u="sng" dirty="0"/>
              <a:t>accountable person</a:t>
            </a:r>
            <a:r>
              <a:rPr lang="en-US" dirty="0"/>
              <a:t> in the world needs the gospel of Christ (Mark 16:15)!</a:t>
            </a:r>
            <a:endParaRPr lang="en-US" sz="1800" dirty="0"/>
          </a:p>
          <a:p>
            <a:pPr lvl="1"/>
            <a:r>
              <a:rPr lang="en-US" dirty="0" smtClean="0"/>
              <a:t>The </a:t>
            </a:r>
            <a:r>
              <a:rPr lang="en-US" dirty="0"/>
              <a:t>church has been commissioned by </a:t>
            </a:r>
            <a:r>
              <a:rPr lang="en-US" u="sng" dirty="0"/>
              <a:t>Christ Himself</a:t>
            </a:r>
            <a:r>
              <a:rPr lang="en-US" dirty="0"/>
              <a:t>.</a:t>
            </a:r>
            <a:endParaRPr lang="en-US" sz="2000" dirty="0"/>
          </a:p>
        </p:txBody>
      </p:sp>
    </p:spTree>
    <p:extLst>
      <p:ext uri="{BB962C8B-B14F-4D97-AF65-F5344CB8AC3E}">
        <p14:creationId xmlns:p14="http://schemas.microsoft.com/office/powerpoint/2010/main" val="22702841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6"/>
            </a:pPr>
            <a:r>
              <a:rPr lang="en-US" dirty="0"/>
              <a:t>In Its Mission of Saving Souls, the Church of Christ Is Given the Work of </a:t>
            </a:r>
            <a:r>
              <a:rPr lang="en-US" u="sng" dirty="0"/>
              <a:t>Evangelism</a:t>
            </a:r>
            <a:r>
              <a:rPr lang="en-US" dirty="0"/>
              <a:t>.</a:t>
            </a:r>
            <a:endParaRPr lang="en-US" sz="2000" dirty="0"/>
          </a:p>
          <a:p>
            <a:pPr lvl="1">
              <a:buFont typeface="+mj-lt"/>
              <a:buAutoNum type="alphaUcPeriod" startAt="3"/>
            </a:pPr>
            <a:r>
              <a:rPr lang="en-US" dirty="0"/>
              <a:t>In evangelism, the church is to spread the </a:t>
            </a:r>
            <a:r>
              <a:rPr lang="en-US" u="sng" dirty="0"/>
              <a:t>good </a:t>
            </a:r>
            <a:r>
              <a:rPr lang="en-US" u="sng" dirty="0" smtClean="0"/>
              <a:t>news</a:t>
            </a:r>
            <a:r>
              <a:rPr lang="en-US" dirty="0"/>
              <a:t>.</a:t>
            </a:r>
            <a:endParaRPr lang="en-US" sz="2000" dirty="0"/>
          </a:p>
          <a:p>
            <a:pPr lvl="1">
              <a:buAutoNum type="alphaUcPeriod" startAt="3"/>
            </a:pPr>
            <a:r>
              <a:rPr lang="en-US" dirty="0" smtClean="0"/>
              <a:t>In </a:t>
            </a:r>
            <a:r>
              <a:rPr lang="en-US" dirty="0"/>
              <a:t>evangelism, the church is to spread the good news </a:t>
            </a:r>
            <a:r>
              <a:rPr lang="en-US" u="sng" dirty="0"/>
              <a:t>to </a:t>
            </a:r>
            <a:r>
              <a:rPr lang="en-US" u="sng" dirty="0" smtClean="0"/>
              <a:t>everyone</a:t>
            </a:r>
            <a:r>
              <a:rPr lang="en-US" dirty="0"/>
              <a:t>.</a:t>
            </a:r>
            <a:endParaRPr lang="en-US" sz="2000" dirty="0"/>
          </a:p>
          <a:p>
            <a:pPr lvl="1">
              <a:buAutoNum type="alphaUcPeriod" startAt="3"/>
            </a:pPr>
            <a:r>
              <a:rPr lang="en-US" dirty="0" smtClean="0"/>
              <a:t>The </a:t>
            </a:r>
            <a:r>
              <a:rPr lang="en-US" dirty="0"/>
              <a:t>church in the New Testament followed the commission and </a:t>
            </a:r>
            <a:r>
              <a:rPr lang="en-US" u="sng" dirty="0"/>
              <a:t>set an example</a:t>
            </a:r>
            <a:r>
              <a:rPr lang="en-US" dirty="0"/>
              <a:t> for us.</a:t>
            </a:r>
            <a:endParaRPr lang="en-US" sz="2000" dirty="0"/>
          </a:p>
          <a:p>
            <a:pPr lvl="1">
              <a:buAutoNum type="alphaUcPeriod" startAt="3"/>
            </a:pPr>
            <a:r>
              <a:rPr lang="en-US" dirty="0" smtClean="0"/>
              <a:t>The </a:t>
            </a:r>
            <a:r>
              <a:rPr lang="en-US" dirty="0"/>
              <a:t>work of evangelism is a </a:t>
            </a:r>
            <a:r>
              <a:rPr lang="en-US" u="sng" dirty="0"/>
              <a:t>global</a:t>
            </a:r>
            <a:r>
              <a:rPr lang="en-US" dirty="0"/>
              <a:t> and </a:t>
            </a:r>
            <a:r>
              <a:rPr lang="en-US" u="sng" dirty="0"/>
              <a:t>local</a:t>
            </a:r>
            <a:r>
              <a:rPr lang="en-US" dirty="0"/>
              <a:t> operation.</a:t>
            </a:r>
            <a:endParaRPr lang="en-US" sz="2000" dirty="0"/>
          </a:p>
          <a:p>
            <a:pPr lvl="1">
              <a:buAutoNum type="alphaUcPeriod" startAt="3"/>
            </a:pPr>
            <a:r>
              <a:rPr lang="en-US" dirty="0" smtClean="0"/>
              <a:t>The </a:t>
            </a:r>
            <a:r>
              <a:rPr lang="en-US" dirty="0"/>
              <a:t>Lord’s church is solely responsible for taking the gospel to the lost world!  It is critical that we understand the </a:t>
            </a:r>
            <a:r>
              <a:rPr lang="en-US" u="sng" dirty="0"/>
              <a:t>urgency</a:t>
            </a:r>
            <a:r>
              <a:rPr lang="en-US" dirty="0"/>
              <a:t> of the task and our own </a:t>
            </a:r>
            <a:r>
              <a:rPr lang="en-US" u="sng" dirty="0"/>
              <a:t>accountability</a:t>
            </a:r>
            <a:r>
              <a:rPr lang="en-US" dirty="0"/>
              <a:t>.</a:t>
            </a:r>
            <a:endParaRPr lang="en-US" sz="2000" dirty="0"/>
          </a:p>
          <a:p>
            <a:pPr lvl="1">
              <a:buAutoNum type="alphaUcPeriod" startAt="3"/>
            </a:pPr>
            <a:r>
              <a:rPr lang="en-US" dirty="0" smtClean="0"/>
              <a:t>The </a:t>
            </a:r>
            <a:r>
              <a:rPr lang="en-US" dirty="0"/>
              <a:t>church’s work in evangelism must be focused on saving souls.</a:t>
            </a:r>
            <a:endParaRPr lang="en-US" sz="2000" dirty="0"/>
          </a:p>
        </p:txBody>
      </p:sp>
    </p:spTree>
    <p:extLst>
      <p:ext uri="{BB962C8B-B14F-4D97-AF65-F5344CB8AC3E}">
        <p14:creationId xmlns:p14="http://schemas.microsoft.com/office/powerpoint/2010/main" val="12761532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charRg st="86" end="140"/>
                                            </p:txEl>
                                          </p:spTgt>
                                        </p:tgtEl>
                                        <p:attrNameLst>
                                          <p:attrName>style.visibility</p:attrName>
                                        </p:attrNameLst>
                                      </p:cBhvr>
                                      <p:to>
                                        <p:strVal val="visible"/>
                                      </p:to>
                                    </p:set>
                                    <p:animEffect transition="in" filter="wipe(left)">
                                      <p:cBhvr>
                                        <p:cTn id="7" dur="500"/>
                                        <p:tgtEl>
                                          <p:spTgt spid="3">
                                            <p:txEl>
                                              <p:charRg st="86" end="14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charRg st="206" end="289"/>
                                            </p:txEl>
                                          </p:spTgt>
                                        </p:tgtEl>
                                        <p:attrNameLst>
                                          <p:attrName>style.visibility</p:attrName>
                                        </p:attrNameLst>
                                      </p:cBhvr>
                                      <p:to>
                                        <p:strVal val="visible"/>
                                      </p:to>
                                    </p:set>
                                    <p:animEffect transition="in" filter="wipe(left)">
                                      <p:cBhvr>
                                        <p:cTn id="17" dur="500"/>
                                        <p:tgtEl>
                                          <p:spTgt spid="3">
                                            <p:txEl>
                                              <p:charRg st="206" end="28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charRg st="289" end="345"/>
                                            </p:txEl>
                                          </p:spTgt>
                                        </p:tgtEl>
                                        <p:attrNameLst>
                                          <p:attrName>style.visibility</p:attrName>
                                        </p:attrNameLst>
                                      </p:cBhvr>
                                      <p:to>
                                        <p:strVal val="visible"/>
                                      </p:to>
                                    </p:set>
                                    <p:animEffect transition="in" filter="wipe(left)">
                                      <p:cBhvr>
                                        <p:cTn id="22" dur="500"/>
                                        <p:tgtEl>
                                          <p:spTgt spid="3">
                                            <p:txEl>
                                              <p:charRg st="289" end="34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charRg st="345" end="513"/>
                                            </p:txEl>
                                          </p:spTgt>
                                        </p:tgtEl>
                                        <p:attrNameLst>
                                          <p:attrName>style.visibility</p:attrName>
                                        </p:attrNameLst>
                                      </p:cBhvr>
                                      <p:to>
                                        <p:strVal val="visible"/>
                                      </p:to>
                                    </p:set>
                                    <p:animEffect transition="in" filter="wipe(left)">
                                      <p:cBhvr>
                                        <p:cTn id="27" dur="500"/>
                                        <p:tgtEl>
                                          <p:spTgt spid="3">
                                            <p:txEl>
                                              <p:charRg st="345" end="513"/>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xEl>
                                              <p:charRg st="513" end="578"/>
                                            </p:txEl>
                                          </p:spTgt>
                                        </p:tgtEl>
                                        <p:attrNameLst>
                                          <p:attrName>style.visibility</p:attrName>
                                        </p:attrNameLst>
                                      </p:cBhvr>
                                      <p:to>
                                        <p:strVal val="visible"/>
                                      </p:to>
                                    </p:set>
                                    <p:animEffect transition="in" filter="wipe(left)">
                                      <p:cBhvr>
                                        <p:cTn id="31" dur="500"/>
                                        <p:tgtEl>
                                          <p:spTgt spid="3">
                                            <p:txEl>
                                              <p:charRg st="513" end="5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Mission and Work </a:t>
            </a:r>
            <a:r>
              <a:rPr lang="en-US" dirty="0" smtClean="0"/>
              <a:t>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7"/>
            </a:pPr>
            <a:r>
              <a:rPr lang="en-US" dirty="0"/>
              <a:t>In Its Mission of Saving Souls, the Church of Christ Is Given the Work of </a:t>
            </a:r>
            <a:r>
              <a:rPr lang="en-US" u="sng" dirty="0"/>
              <a:t>Edification</a:t>
            </a:r>
            <a:r>
              <a:rPr lang="en-US" dirty="0"/>
              <a:t>.</a:t>
            </a:r>
            <a:endParaRPr lang="en-US" sz="2000" dirty="0"/>
          </a:p>
          <a:p>
            <a:pPr lvl="1"/>
            <a:r>
              <a:rPr lang="en-US" dirty="0"/>
              <a:t>“Edification” has to do with </a:t>
            </a:r>
            <a:r>
              <a:rPr lang="en-US" u="sng" dirty="0"/>
              <a:t>building up</a:t>
            </a:r>
            <a:r>
              <a:rPr lang="en-US" dirty="0"/>
              <a:t> and promoting </a:t>
            </a:r>
            <a:r>
              <a:rPr lang="en-US" u="sng" dirty="0"/>
              <a:t>growth</a:t>
            </a:r>
            <a:r>
              <a:rPr lang="en-US" dirty="0"/>
              <a:t> (spiritual growth).</a:t>
            </a:r>
            <a:endParaRPr lang="en-US" sz="2000" dirty="0"/>
          </a:p>
          <a:p>
            <a:pPr lvl="1"/>
            <a:r>
              <a:rPr lang="en-US" dirty="0" smtClean="0"/>
              <a:t>It </a:t>
            </a:r>
            <a:r>
              <a:rPr lang="en-US" dirty="0"/>
              <a:t>is essential for every Christian to </a:t>
            </a:r>
            <a:r>
              <a:rPr lang="en-US" u="sng" dirty="0"/>
              <a:t>grow spiritually</a:t>
            </a:r>
            <a:r>
              <a:rPr lang="en-US" dirty="0"/>
              <a:t>!</a:t>
            </a:r>
            <a:endParaRPr lang="en-US" sz="2000" dirty="0"/>
          </a:p>
          <a:p>
            <a:pPr lvl="1"/>
            <a:r>
              <a:rPr lang="en-US" dirty="0" smtClean="0"/>
              <a:t>In </a:t>
            </a:r>
            <a:r>
              <a:rPr lang="en-US" dirty="0"/>
              <a:t>edification, the church is responsible for helping </a:t>
            </a:r>
            <a:r>
              <a:rPr lang="en-US" u="sng" dirty="0"/>
              <a:t>all members to grow</a:t>
            </a:r>
            <a:r>
              <a:rPr lang="en-US" dirty="0" smtClean="0"/>
              <a:t>.</a:t>
            </a:r>
          </a:p>
          <a:p>
            <a:pPr lvl="1"/>
            <a:r>
              <a:rPr lang="en-US" dirty="0"/>
              <a:t>Collectively, the church is edified and edifies one another through a variety of means:</a:t>
            </a:r>
            <a:endParaRPr lang="en-US" sz="2000" dirty="0"/>
          </a:p>
          <a:p>
            <a:pPr lvl="2"/>
            <a:r>
              <a:rPr lang="en-US" u="sng" dirty="0"/>
              <a:t>Encouraging one another</a:t>
            </a:r>
            <a:r>
              <a:rPr lang="en-US" dirty="0"/>
              <a:t> edifies the </a:t>
            </a:r>
            <a:r>
              <a:rPr lang="en-US" dirty="0" smtClean="0"/>
              <a:t>church.</a:t>
            </a:r>
            <a:endParaRPr lang="en-US" sz="1800" dirty="0"/>
          </a:p>
          <a:p>
            <a:pPr lvl="2"/>
            <a:r>
              <a:rPr lang="en-US" u="sng" dirty="0" smtClean="0"/>
              <a:t>Worshiping </a:t>
            </a:r>
            <a:r>
              <a:rPr lang="en-US" u="sng" dirty="0"/>
              <a:t>together</a:t>
            </a:r>
            <a:r>
              <a:rPr lang="en-US" dirty="0"/>
              <a:t> edifies the </a:t>
            </a:r>
            <a:r>
              <a:rPr lang="en-US" dirty="0" smtClean="0"/>
              <a:t>church.</a:t>
            </a:r>
            <a:endParaRPr lang="en-US" sz="1800" dirty="0"/>
          </a:p>
          <a:p>
            <a:pPr lvl="2"/>
            <a:r>
              <a:rPr lang="en-US" u="sng" dirty="0" smtClean="0"/>
              <a:t>Studying </a:t>
            </a:r>
            <a:r>
              <a:rPr lang="en-US" u="sng" dirty="0"/>
              <a:t>the Bible together</a:t>
            </a:r>
            <a:r>
              <a:rPr lang="en-US" dirty="0"/>
              <a:t> edifies the </a:t>
            </a:r>
            <a:r>
              <a:rPr lang="en-US" dirty="0" smtClean="0"/>
              <a:t>church.</a:t>
            </a:r>
            <a:endParaRPr lang="en-US" sz="1800" dirty="0"/>
          </a:p>
          <a:p>
            <a:pPr lvl="2"/>
            <a:r>
              <a:rPr lang="en-US" u="sng" dirty="0" smtClean="0"/>
              <a:t>Engaging </a:t>
            </a:r>
            <a:r>
              <a:rPr lang="en-US" u="sng" dirty="0"/>
              <a:t>in fellowship together</a:t>
            </a:r>
            <a:r>
              <a:rPr lang="en-US" dirty="0"/>
              <a:t> edifies the </a:t>
            </a:r>
            <a:r>
              <a:rPr lang="en-US" dirty="0" smtClean="0"/>
              <a:t>church.</a:t>
            </a:r>
            <a:endParaRPr lang="en-US" sz="1800" dirty="0"/>
          </a:p>
          <a:p>
            <a:pPr lvl="1"/>
            <a:endParaRPr lang="en-US" sz="2000" dirty="0"/>
          </a:p>
        </p:txBody>
      </p:sp>
    </p:spTree>
    <p:extLst>
      <p:ext uri="{BB962C8B-B14F-4D97-AF65-F5344CB8AC3E}">
        <p14:creationId xmlns:p14="http://schemas.microsoft.com/office/powerpoint/2010/main" val="4854193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TotalTime>
  <Words>1425</Words>
  <Application>Microsoft Office PowerPoint</Application>
  <PresentationFormat>On-screen Show (4:3)</PresentationFormat>
  <Paragraphs>117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lpstr>The Mission and Work of the Church</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84</cp:revision>
  <dcterms:created xsi:type="dcterms:W3CDTF">2017-01-01T19:17:35Z</dcterms:created>
  <dcterms:modified xsi:type="dcterms:W3CDTF">2017-05-21T20:47:32Z</dcterms:modified>
</cp:coreProperties>
</file>