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4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752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13</a:t>
            </a:r>
            <a:r>
              <a:rPr lang="en-US" sz="2800" b="1" dirty="0" smtClean="0"/>
              <a:t>:</a:t>
            </a:r>
          </a:p>
          <a:p>
            <a:r>
              <a:rPr lang="en-US" sz="3200" b="1" dirty="0"/>
              <a:t>Qualifications &amp; Responsibilities of </a:t>
            </a:r>
            <a:r>
              <a:rPr lang="en-US" sz="3200" b="1" dirty="0" smtClean="0"/>
              <a:t>Elders (Part 2)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There Is a </a:t>
            </a:r>
            <a:r>
              <a:rPr lang="en-US" u="sng" dirty="0"/>
              <a:t>Great Need</a:t>
            </a:r>
            <a:r>
              <a:rPr lang="en-US" dirty="0"/>
              <a:t> in the Church Today.</a:t>
            </a:r>
            <a:endParaRPr lang="en-US" sz="2000" dirty="0"/>
          </a:p>
          <a:p>
            <a:pPr lvl="1"/>
            <a:r>
              <a:rPr lang="en-US" dirty="0"/>
              <a:t>There is a great need for men who will look at the qualifications for elders and </a:t>
            </a:r>
            <a:r>
              <a:rPr lang="en-US" u="sng" dirty="0"/>
              <a:t>challenge</a:t>
            </a:r>
            <a:r>
              <a:rPr lang="en-US" dirty="0"/>
              <a:t> themselves to meet each of those qualifications.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great need for men who will </a:t>
            </a:r>
            <a:r>
              <a:rPr lang="en-US" u="sng" dirty="0"/>
              <a:t>accept</a:t>
            </a:r>
            <a:r>
              <a:rPr lang="en-US" dirty="0"/>
              <a:t> the responsibility and honor of serving the church as an elder.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 great need for members who will </a:t>
            </a:r>
            <a:r>
              <a:rPr lang="en-US" u="sng" dirty="0"/>
              <a:t>honor, submit to and obey</a:t>
            </a:r>
            <a:r>
              <a:rPr lang="en-US" dirty="0"/>
              <a:t> the elders.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148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New Testament Gives Specific </a:t>
            </a:r>
            <a:r>
              <a:rPr lang="en-US" u="sng" dirty="0"/>
              <a:t>Responsibilities</a:t>
            </a:r>
            <a:r>
              <a:rPr lang="en-US" dirty="0"/>
              <a:t> That Elders Must Fulfill in Their Work.</a:t>
            </a:r>
            <a:endParaRPr lang="en-US" sz="2000" dirty="0"/>
          </a:p>
          <a:p>
            <a:pPr lvl="1">
              <a:buFont typeface="+mj-lt"/>
              <a:buAutoNum type="alphaUcPeriod" startAt="8"/>
            </a:pPr>
            <a:r>
              <a:rPr lang="en-US" dirty="0"/>
              <a:t>Elders have the responsibility to the congregation to be “</a:t>
            </a:r>
            <a:r>
              <a:rPr lang="en-US" u="sng" dirty="0"/>
              <a:t>overseers</a:t>
            </a:r>
            <a:r>
              <a:rPr lang="en-US" dirty="0"/>
              <a:t>.”</a:t>
            </a:r>
            <a:endParaRPr lang="en-US" sz="2000" dirty="0"/>
          </a:p>
          <a:p>
            <a:pPr lvl="2"/>
            <a:r>
              <a:rPr lang="en-US" dirty="0"/>
              <a:t>The Greek verb for “oversee” </a:t>
            </a:r>
            <a:r>
              <a:rPr lang="en-US" i="1" dirty="0"/>
              <a:t>(</a:t>
            </a:r>
            <a:r>
              <a:rPr lang="en-US" i="1" dirty="0" err="1"/>
              <a:t>episkopeo</a:t>
            </a:r>
            <a:r>
              <a:rPr lang="en-US" i="1" dirty="0"/>
              <a:t>)</a:t>
            </a:r>
            <a:r>
              <a:rPr lang="en-US" dirty="0"/>
              <a:t> is used once in the New Testament to refer to the work of elders in the church (1 Pet. 5:2).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Greek noun for “overseers” </a:t>
            </a:r>
            <a:r>
              <a:rPr lang="en-US" i="1" dirty="0"/>
              <a:t>(</a:t>
            </a:r>
            <a:r>
              <a:rPr lang="en-US" i="1" dirty="0" err="1"/>
              <a:t>episkopos</a:t>
            </a:r>
            <a:r>
              <a:rPr lang="en-US" i="1" dirty="0"/>
              <a:t>)</a:t>
            </a:r>
            <a:r>
              <a:rPr lang="en-US" dirty="0"/>
              <a:t> is used four times in the New Testament to refer to elders of the church (Acts 20:28; Phil. 1:1; 1 Tim. 3:1; Tit. 1:7).</a:t>
            </a:r>
            <a:endParaRPr lang="en-US" sz="1800" dirty="0"/>
          </a:p>
          <a:p>
            <a:pPr lvl="2"/>
            <a:r>
              <a:rPr lang="en-US" dirty="0" smtClean="0"/>
              <a:t>As </a:t>
            </a:r>
            <a:r>
              <a:rPr lang="en-US" dirty="0"/>
              <a:t>“overseers,” elders inherently have authority and responsibility in the local church.</a:t>
            </a:r>
            <a:endParaRPr lang="en-US" sz="1800" dirty="0"/>
          </a:p>
          <a:p>
            <a:pPr lvl="2"/>
            <a:r>
              <a:rPr lang="en-US" dirty="0" smtClean="0"/>
              <a:t>An </a:t>
            </a:r>
            <a:r>
              <a:rPr lang="en-US" dirty="0"/>
              <a:t>elder’s primary “oversight” is of “</a:t>
            </a:r>
            <a:r>
              <a:rPr lang="en-US" u="sng" dirty="0"/>
              <a:t>souls</a:t>
            </a:r>
            <a:r>
              <a:rPr lang="en-US" dirty="0"/>
              <a:t>” and of their eternal </a:t>
            </a:r>
            <a:r>
              <a:rPr lang="en-US" dirty="0" smtClean="0"/>
              <a:t>salvation.</a:t>
            </a:r>
            <a:endParaRPr lang="en-US" sz="1800" dirty="0"/>
          </a:p>
          <a:p>
            <a:pPr lvl="2"/>
            <a:r>
              <a:rPr lang="en-US" dirty="0" smtClean="0"/>
              <a:t>An </a:t>
            </a:r>
            <a:r>
              <a:rPr lang="en-US" dirty="0"/>
              <a:t>eldership’s “oversight” also necessarily includes many </a:t>
            </a:r>
            <a:r>
              <a:rPr lang="en-US" dirty="0" smtClean="0"/>
              <a:t>responsibilities.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New Testament Gives Specific </a:t>
            </a:r>
            <a:r>
              <a:rPr lang="en-US" u="sng" dirty="0"/>
              <a:t>Responsibilities</a:t>
            </a:r>
            <a:r>
              <a:rPr lang="en-US" dirty="0"/>
              <a:t> That Elders Must Fulfill in Their Work.</a:t>
            </a:r>
            <a:endParaRPr lang="en-US" sz="2000" dirty="0"/>
          </a:p>
          <a:p>
            <a:pPr lvl="1">
              <a:buFont typeface="+mj-lt"/>
              <a:buAutoNum type="alphaUcPeriod" startAt="9"/>
            </a:pPr>
            <a:r>
              <a:rPr lang="en-US" dirty="0"/>
              <a:t>Elders have the responsibility to the congregation to “</a:t>
            </a:r>
            <a:r>
              <a:rPr lang="en-US" u="sng" dirty="0"/>
              <a:t>labor</a:t>
            </a:r>
            <a:r>
              <a:rPr lang="en-US" dirty="0"/>
              <a:t>.”</a:t>
            </a:r>
            <a:endParaRPr lang="en-US" sz="2000" dirty="0"/>
          </a:p>
          <a:p>
            <a:pPr lvl="2"/>
            <a:r>
              <a:rPr lang="en-US" dirty="0"/>
              <a:t>A Greek word commonly used for “labor” </a:t>
            </a:r>
            <a:r>
              <a:rPr lang="en-US" i="1" dirty="0"/>
              <a:t>(</a:t>
            </a:r>
            <a:r>
              <a:rPr lang="en-US" i="1" dirty="0" err="1"/>
              <a:t>kopiao</a:t>
            </a:r>
            <a:r>
              <a:rPr lang="en-US" i="1" dirty="0"/>
              <a:t>)</a:t>
            </a:r>
            <a:r>
              <a:rPr lang="en-US" dirty="0"/>
              <a:t> is used three times in the New Testament in reference to the work of elders (Acts 20:35; 1 Thess. 5:12; 1 Tim. 5:17).</a:t>
            </a:r>
            <a:endParaRPr lang="en-US" sz="1800" dirty="0"/>
          </a:p>
          <a:p>
            <a:pPr lvl="2"/>
            <a:r>
              <a:rPr lang="en-US" dirty="0" smtClean="0"/>
              <a:t>Some </a:t>
            </a:r>
            <a:r>
              <a:rPr lang="en-US" dirty="0"/>
              <a:t>first-century elders were able to “labor in the word and doctrine” (1 Tim. 5:17).</a:t>
            </a:r>
            <a:endParaRPr lang="en-US" sz="1800" dirty="0"/>
          </a:p>
          <a:p>
            <a:pPr lvl="2"/>
            <a:r>
              <a:rPr lang="en-US" dirty="0" smtClean="0"/>
              <a:t>It </a:t>
            </a:r>
            <a:r>
              <a:rPr lang="en-US" dirty="0"/>
              <a:t>is in the other two passages (Acts 20:35; 1 Thess. 5:12) where we find a fuller picture of an elder’s labor.</a:t>
            </a:r>
            <a:endParaRPr lang="en-US" sz="1800" dirty="0"/>
          </a:p>
          <a:p>
            <a:pPr lvl="2"/>
            <a:r>
              <a:rPr lang="en-US" dirty="0" smtClean="0"/>
              <a:t>When </a:t>
            </a:r>
            <a:r>
              <a:rPr lang="en-US" dirty="0"/>
              <a:t>the Bible speaks about elders and “their work” (1 Thess. 5:13), it does not focus upon a business meeting but upon personal involvement in the lives of the members and laboring to help the souls in their care to reach heaven.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50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New Testament Gives Specific </a:t>
            </a:r>
            <a:r>
              <a:rPr lang="en-US" u="sng" dirty="0"/>
              <a:t>Responsibilities</a:t>
            </a:r>
            <a:r>
              <a:rPr lang="en-US" dirty="0"/>
              <a:t> That Elders Must Fulfill in Their Work.</a:t>
            </a:r>
            <a:endParaRPr lang="en-US" sz="2000" dirty="0"/>
          </a:p>
          <a:p>
            <a:pPr lvl="1">
              <a:buFont typeface="+mj-lt"/>
              <a:buAutoNum type="alphaUcPeriod" startAt="10"/>
            </a:pPr>
            <a:r>
              <a:rPr lang="en-US" dirty="0"/>
              <a:t>Elders have the responsibility to the congregation to “</a:t>
            </a:r>
            <a:r>
              <a:rPr lang="en-US" u="sng" dirty="0"/>
              <a:t>steward</a:t>
            </a:r>
            <a:r>
              <a:rPr lang="en-US" dirty="0"/>
              <a:t>.”</a:t>
            </a:r>
            <a:endParaRPr lang="en-US" sz="2000" dirty="0"/>
          </a:p>
          <a:p>
            <a:pPr lvl="2"/>
            <a:r>
              <a:rPr lang="en-US" dirty="0"/>
              <a:t>The Greek word for “steward” literally means a “</a:t>
            </a:r>
            <a:r>
              <a:rPr lang="en-US" u="sng" dirty="0"/>
              <a:t>house manager</a:t>
            </a:r>
            <a:r>
              <a:rPr lang="en-US" dirty="0"/>
              <a:t>.”</a:t>
            </a:r>
            <a:endParaRPr lang="en-US" sz="1800" dirty="0"/>
          </a:p>
          <a:p>
            <a:pPr lvl="2"/>
            <a:r>
              <a:rPr lang="en-US" dirty="0" smtClean="0"/>
              <a:t>An </a:t>
            </a:r>
            <a:r>
              <a:rPr lang="en-US" dirty="0"/>
              <a:t>elder in the Lord’s church is “a </a:t>
            </a:r>
            <a:r>
              <a:rPr lang="en-US" u="sng" dirty="0"/>
              <a:t>steward of God</a:t>
            </a:r>
            <a:r>
              <a:rPr lang="en-US" dirty="0"/>
              <a:t>” (Tit. 1:7).</a:t>
            </a:r>
            <a:endParaRPr lang="en-US" sz="1800" dirty="0"/>
          </a:p>
          <a:p>
            <a:pPr lvl="2"/>
            <a:r>
              <a:rPr lang="en-US" dirty="0" smtClean="0"/>
              <a:t>While </a:t>
            </a:r>
            <a:r>
              <a:rPr lang="en-US" dirty="0"/>
              <a:t>an elder’s primary stewardship is for the souls in his care, essentially every aspect of the work of the local congregation is under his stewardship.</a:t>
            </a:r>
            <a:endParaRPr lang="en-US" sz="1800" dirty="0"/>
          </a:p>
          <a:p>
            <a:pPr lvl="2"/>
            <a:r>
              <a:rPr lang="en-US" dirty="0" smtClean="0"/>
              <a:t>An </a:t>
            </a:r>
            <a:r>
              <a:rPr lang="en-US" dirty="0"/>
              <a:t>elder has the responsibility to “</a:t>
            </a:r>
            <a:r>
              <a:rPr lang="en-US" u="sng" dirty="0"/>
              <a:t>take care</a:t>
            </a:r>
            <a:r>
              <a:rPr lang="en-US" dirty="0"/>
              <a:t> of the church of God” (1 Tim. 3:5</a:t>
            </a:r>
            <a:r>
              <a:rPr lang="en-US" dirty="0" smtClean="0"/>
              <a:t>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63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New Testament Gives Specific </a:t>
            </a:r>
            <a:r>
              <a:rPr lang="en-US" u="sng" dirty="0"/>
              <a:t>Responsibilities</a:t>
            </a:r>
            <a:r>
              <a:rPr lang="en-US" dirty="0"/>
              <a:t> That Elders Must Fulfill in Their Work.</a:t>
            </a:r>
            <a:endParaRPr lang="en-US" sz="2000" dirty="0"/>
          </a:p>
          <a:p>
            <a:pPr lvl="1">
              <a:buFont typeface="+mj-lt"/>
              <a:buAutoNum type="alphaUcPeriod" startAt="11"/>
            </a:pPr>
            <a:r>
              <a:rPr lang="en-US" dirty="0"/>
              <a:t>Elders have the responsibility to the congregation to “</a:t>
            </a:r>
            <a:r>
              <a:rPr lang="en-US" u="sng" dirty="0"/>
              <a:t>lead</a:t>
            </a:r>
            <a:r>
              <a:rPr lang="en-US" dirty="0"/>
              <a:t>.”</a:t>
            </a:r>
            <a:endParaRPr lang="en-US" sz="2000" dirty="0"/>
          </a:p>
          <a:p>
            <a:pPr lvl="2"/>
            <a:r>
              <a:rPr lang="en-US" dirty="0"/>
              <a:t>The English word “</a:t>
            </a:r>
            <a:r>
              <a:rPr lang="en-US" u="sng" dirty="0"/>
              <a:t>rule</a:t>
            </a:r>
            <a:r>
              <a:rPr lang="en-US" dirty="0"/>
              <a:t>” is used at least four times in New Testament passages regarding elders, and it comes from two different Greek words.</a:t>
            </a:r>
            <a:endParaRPr lang="en-US" sz="1800" dirty="0"/>
          </a:p>
          <a:p>
            <a:pPr lvl="2"/>
            <a:r>
              <a:rPr lang="en-US" dirty="0"/>
              <a:t>The Greek word for “rule” in Hebrews 13:17 </a:t>
            </a:r>
            <a:r>
              <a:rPr lang="en-US" i="1" dirty="0"/>
              <a:t>(</a:t>
            </a:r>
            <a:r>
              <a:rPr lang="en-US" i="1" dirty="0" err="1"/>
              <a:t>hegeomai</a:t>
            </a:r>
            <a:r>
              <a:rPr lang="en-US" i="1" dirty="0"/>
              <a:t>)</a:t>
            </a:r>
            <a:r>
              <a:rPr lang="en-US" dirty="0"/>
              <a:t> indicates being in a “supervisory capacity” as one who “</a:t>
            </a:r>
            <a:r>
              <a:rPr lang="en-US" u="sng" dirty="0"/>
              <a:t>leads</a:t>
            </a:r>
            <a:r>
              <a:rPr lang="en-US" dirty="0"/>
              <a:t>” or “</a:t>
            </a:r>
            <a:r>
              <a:rPr lang="en-US" u="sng" dirty="0"/>
              <a:t>guides</a:t>
            </a:r>
            <a:r>
              <a:rPr lang="en-US" dirty="0"/>
              <a:t>.”</a:t>
            </a:r>
            <a:endParaRPr lang="en-US" sz="1800" dirty="0"/>
          </a:p>
          <a:p>
            <a:pPr lvl="2"/>
            <a:r>
              <a:rPr lang="en-US" dirty="0" smtClean="0"/>
              <a:t>Another </a:t>
            </a:r>
            <a:r>
              <a:rPr lang="en-US" dirty="0"/>
              <a:t>Greek word for “rule” used for elders </a:t>
            </a:r>
            <a:r>
              <a:rPr lang="en-US" i="1" dirty="0"/>
              <a:t>(</a:t>
            </a:r>
            <a:r>
              <a:rPr lang="en-US" i="1" dirty="0" err="1"/>
              <a:t>proistemi</a:t>
            </a:r>
            <a:r>
              <a:rPr lang="en-US" i="1" dirty="0"/>
              <a:t>)</a:t>
            </a:r>
            <a:r>
              <a:rPr lang="en-US" dirty="0"/>
              <a:t> literally means “to </a:t>
            </a:r>
            <a:r>
              <a:rPr lang="en-US" u="sng" dirty="0"/>
              <a:t>stand</a:t>
            </a:r>
            <a:r>
              <a:rPr lang="en-US" dirty="0"/>
              <a:t> before or in front of, to rule over, to </a:t>
            </a:r>
            <a:r>
              <a:rPr lang="en-US" u="sng" dirty="0"/>
              <a:t>manage</a:t>
            </a:r>
            <a:r>
              <a:rPr lang="en-US" dirty="0"/>
              <a:t>.”</a:t>
            </a:r>
            <a:endParaRPr lang="en-US" sz="1800" dirty="0"/>
          </a:p>
          <a:p>
            <a:pPr lvl="2"/>
            <a:r>
              <a:rPr lang="en-US" dirty="0" smtClean="0"/>
              <a:t>Elders </a:t>
            </a:r>
            <a:r>
              <a:rPr lang="en-US" dirty="0"/>
              <a:t>are to lead, guide, </a:t>
            </a:r>
            <a:r>
              <a:rPr lang="en-US" u="sng" dirty="0"/>
              <a:t>direct</a:t>
            </a:r>
            <a:r>
              <a:rPr lang="en-US" dirty="0"/>
              <a:t>, </a:t>
            </a:r>
            <a:r>
              <a:rPr lang="en-US" u="sng" dirty="0"/>
              <a:t>rule</a:t>
            </a:r>
            <a:r>
              <a:rPr lang="en-US" dirty="0"/>
              <a:t>, manage and </a:t>
            </a:r>
            <a:r>
              <a:rPr lang="en-US" u="sng" dirty="0"/>
              <a:t>stand before</a:t>
            </a:r>
            <a:r>
              <a:rPr lang="en-US" dirty="0"/>
              <a:t> the church.</a:t>
            </a:r>
            <a:endParaRPr lang="en-US" sz="1800" dirty="0"/>
          </a:p>
          <a:p>
            <a:pPr lvl="2"/>
            <a:r>
              <a:rPr lang="en-US" dirty="0" smtClean="0"/>
              <a:t>Elders </a:t>
            </a:r>
            <a:r>
              <a:rPr lang="en-US" dirty="0"/>
              <a:t>are responsible for leading the church in </a:t>
            </a:r>
            <a:r>
              <a:rPr lang="en-US" u="sng" dirty="0"/>
              <a:t>withdrawing of fellowship</a:t>
            </a:r>
            <a:r>
              <a:rPr lang="en-US" dirty="0"/>
              <a:t> from wayward brethren (cf. 1 Cor. 5:1-13; 2 Thess. 3:6-15; Matt. 18:15-18).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730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buFont typeface="+mj-lt"/>
              <a:buAutoNum type="romanUcPeriod" startAt="3"/>
            </a:pPr>
            <a:r>
              <a:rPr lang="en-US" dirty="0"/>
              <a:t>The New Testament Gives Specific </a:t>
            </a:r>
            <a:r>
              <a:rPr lang="en-US" u="sng" dirty="0"/>
              <a:t>Responsibilities</a:t>
            </a:r>
            <a:r>
              <a:rPr lang="en-US" dirty="0"/>
              <a:t> That Elders Must Fulfill in Their Work.</a:t>
            </a:r>
            <a:endParaRPr lang="en-US" sz="2000" dirty="0"/>
          </a:p>
          <a:p>
            <a:pPr lvl="1">
              <a:buFont typeface="+mj-lt"/>
              <a:buAutoNum type="alphaUcPeriod" startAt="12"/>
            </a:pPr>
            <a:r>
              <a:rPr lang="en-US" dirty="0"/>
              <a:t>Elders have the responsibility to the congregation to “</a:t>
            </a:r>
            <a:r>
              <a:rPr lang="en-US" u="sng" dirty="0"/>
              <a:t>pray</a:t>
            </a:r>
            <a:r>
              <a:rPr lang="en-US" dirty="0"/>
              <a:t>.”</a:t>
            </a:r>
            <a:endParaRPr lang="en-US" sz="2000" dirty="0"/>
          </a:p>
          <a:p>
            <a:pPr lvl="2"/>
            <a:r>
              <a:rPr lang="en-US" dirty="0"/>
              <a:t>The “Chief Shepherd” (1 Pet. 5:4), “who is “the Shepherd and Overseer of souls” (1 Pet. 2:25), </a:t>
            </a:r>
            <a:r>
              <a:rPr lang="en-US" u="sng" dirty="0"/>
              <a:t>prayed</a:t>
            </a:r>
            <a:r>
              <a:rPr lang="en-US" dirty="0"/>
              <a:t> for those under His charge (John 17:6-26).</a:t>
            </a:r>
            <a:endParaRPr lang="en-US" sz="1800" dirty="0"/>
          </a:p>
          <a:p>
            <a:pPr lvl="2"/>
            <a:r>
              <a:rPr lang="en-US" dirty="0"/>
              <a:t>If the Chief Shepherd and Overseer saw the urgency of such a practice, then under-shepherds and under-overseers in the church must pray for those under their charge!</a:t>
            </a:r>
            <a:endParaRPr lang="en-US" sz="1800" dirty="0"/>
          </a:p>
          <a:p>
            <a:pPr lvl="2"/>
            <a:r>
              <a:rPr lang="en-US" dirty="0"/>
              <a:t>In fact, Christians are instructed, “Is anyone among you sick?  Let him call for the elders of the church, and let them pray over him” (Jas. 5:14).</a:t>
            </a:r>
            <a:endParaRPr lang="en-US" sz="1800" dirty="0"/>
          </a:p>
          <a:p>
            <a:pPr lvl="2"/>
            <a:r>
              <a:rPr lang="en-US" dirty="0"/>
              <a:t>Elders should </a:t>
            </a:r>
            <a:r>
              <a:rPr lang="en-US" u="sng" dirty="0"/>
              <a:t>spend much time</a:t>
            </a:r>
            <a:r>
              <a:rPr lang="en-US" dirty="0"/>
              <a:t> in private prayer in their own homes and in group prayers with the eldership.</a:t>
            </a:r>
            <a:endParaRPr lang="en-US" sz="1800" dirty="0"/>
          </a:p>
          <a:p>
            <a:pPr lvl="1">
              <a:buAutoNum type="alphaUcPeriod" startAt="12"/>
            </a:pPr>
            <a:r>
              <a:rPr lang="en-US" dirty="0" smtClean="0"/>
              <a:t>In </a:t>
            </a:r>
            <a:r>
              <a:rPr lang="en-US" dirty="0"/>
              <a:t>giving specific responsibilities to elders in the church, the Lord also addressed their motivation for serving (1 Pet. 5:2-3).</a:t>
            </a:r>
            <a:endParaRPr lang="en-US" sz="2000" dirty="0"/>
          </a:p>
          <a:p>
            <a:pPr lvl="1">
              <a:buAutoNum type="alphaUcPeriod" startAt="12"/>
            </a:pPr>
            <a:r>
              <a:rPr lang="en-US" dirty="0" smtClean="0"/>
              <a:t>Faithful </a:t>
            </a:r>
            <a:r>
              <a:rPr lang="en-US" dirty="0"/>
              <a:t>shepherds of the Lord’s church are promised blessings and rewards.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81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New Testament Teaches That Elders Have </a:t>
            </a:r>
            <a:r>
              <a:rPr lang="en-US" u="sng" dirty="0"/>
              <a:t>Authority</a:t>
            </a:r>
            <a:r>
              <a:rPr lang="en-US" dirty="0"/>
              <a:t> Within the Local Congregation.</a:t>
            </a:r>
            <a:endParaRPr lang="en-US" sz="2000" dirty="0"/>
          </a:p>
          <a:p>
            <a:pPr lvl="1"/>
            <a:r>
              <a:rPr lang="en-US" dirty="0"/>
              <a:t>Some have tried to deny that elders have authority in the local congregation, but such a claim is without Biblical foundation.</a:t>
            </a:r>
            <a:endParaRPr lang="en-US" sz="2000" dirty="0"/>
          </a:p>
          <a:p>
            <a:pPr lvl="1"/>
            <a:r>
              <a:rPr lang="en-US" dirty="0"/>
              <a:t>When one surveys the </a:t>
            </a:r>
            <a:r>
              <a:rPr lang="en-US" u="sng" dirty="0"/>
              <a:t>qualifications</a:t>
            </a:r>
            <a:r>
              <a:rPr lang="en-US" dirty="0"/>
              <a:t> that the Lord gives for elders, it is obvious that He has in mind for them to have a position of “authority” within a local congregation.</a:t>
            </a:r>
            <a:endParaRPr lang="en-US" sz="2000" dirty="0"/>
          </a:p>
          <a:p>
            <a:pPr lvl="1"/>
            <a:r>
              <a:rPr lang="en-US" dirty="0"/>
              <a:t>When one surveys the </a:t>
            </a:r>
            <a:r>
              <a:rPr lang="en-US" u="sng" dirty="0"/>
              <a:t>responsibilities</a:t>
            </a:r>
            <a:r>
              <a:rPr lang="en-US" dirty="0"/>
              <a:t> that the Lord gives to elders (watching, shepherding, overseeing, leading, etc.), it is obvious that He has in mind for these men to have a position of “authority” within a local congregation.</a:t>
            </a:r>
            <a:endParaRPr lang="en-US" sz="2000" dirty="0"/>
          </a:p>
          <a:p>
            <a:pPr lvl="1"/>
            <a:r>
              <a:rPr lang="en-US" dirty="0"/>
              <a:t>In and of himself, one elder does </a:t>
            </a:r>
            <a:r>
              <a:rPr lang="en-US" u="sng" dirty="0"/>
              <a:t>not have any</a:t>
            </a:r>
            <a:r>
              <a:rPr lang="en-US" dirty="0"/>
              <a:t> authority within or over a congregation.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authority inherent within </a:t>
            </a:r>
            <a:r>
              <a:rPr lang="en-US" u="sng" dirty="0"/>
              <a:t>the eldership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321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New Testament Teaches That Elders Have </a:t>
            </a:r>
            <a:r>
              <a:rPr lang="en-US" u="sng" dirty="0"/>
              <a:t>Authority</a:t>
            </a:r>
            <a:r>
              <a:rPr lang="en-US" dirty="0"/>
              <a:t> Within the Local Congregation.</a:t>
            </a:r>
            <a:endParaRPr lang="en-US" sz="2000" dirty="0"/>
          </a:p>
          <a:p>
            <a:pPr lvl="1">
              <a:buFont typeface="+mj-lt"/>
              <a:buAutoNum type="alphaUcPeriod" startAt="6"/>
            </a:pPr>
            <a:r>
              <a:rPr lang="en-US" dirty="0" smtClean="0"/>
              <a:t>All </a:t>
            </a:r>
            <a:r>
              <a:rPr lang="en-US" dirty="0"/>
              <a:t>of this (and more) proves that the Lord Himself placed authority within the eldership.</a:t>
            </a:r>
          </a:p>
          <a:p>
            <a:pPr lvl="1">
              <a:buFont typeface="+mj-lt"/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authority that an eldership has is not the same authority that Jesus has.</a:t>
            </a:r>
          </a:p>
          <a:p>
            <a:pPr lvl="1">
              <a:buFont typeface="+mj-lt"/>
              <a:buAutoNum type="alphaUcPeriod" startAt="6"/>
            </a:pPr>
            <a:r>
              <a:rPr lang="en-US" dirty="0" smtClean="0"/>
              <a:t>An </a:t>
            </a:r>
            <a:r>
              <a:rPr lang="en-US" dirty="0"/>
              <a:t>eldership has “authority” </a:t>
            </a:r>
            <a:r>
              <a:rPr lang="en-US" i="1" u="sng" dirty="0"/>
              <a:t>under</a:t>
            </a:r>
            <a:r>
              <a:rPr lang="en-US" dirty="0"/>
              <a:t> the One who has “all authority.”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While </a:t>
            </a:r>
            <a:r>
              <a:rPr lang="en-US" dirty="0"/>
              <a:t>possessing authority within a local congregation, elders recognize that they are not to “</a:t>
            </a:r>
            <a:r>
              <a:rPr lang="en-US" u="sng" dirty="0"/>
              <a:t>lord it over</a:t>
            </a:r>
            <a:r>
              <a:rPr lang="en-US" dirty="0"/>
              <a:t> the flock” (1 Pet. 5:2-3).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44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Qualifications &amp; Responsibilities of Elders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New Testament Gives Specific Responsibilities of the </a:t>
            </a:r>
            <a:r>
              <a:rPr lang="en-US" u="sng" dirty="0"/>
              <a:t>Members Toward the Elders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There are some </a:t>
            </a:r>
            <a:r>
              <a:rPr lang="en-US" u="sng" dirty="0"/>
              <a:t>general</a:t>
            </a:r>
            <a:r>
              <a:rPr lang="en-US" dirty="0"/>
              <a:t> responsibilities that members have toward the elders.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some </a:t>
            </a:r>
            <a:r>
              <a:rPr lang="en-US" u="sng" dirty="0"/>
              <a:t>specific</a:t>
            </a:r>
            <a:r>
              <a:rPr lang="en-US" dirty="0"/>
              <a:t> responsibilities that members have toward the elders.</a:t>
            </a:r>
            <a:endParaRPr lang="en-US" sz="2000" dirty="0"/>
          </a:p>
          <a:p>
            <a:pPr lvl="1"/>
            <a:r>
              <a:rPr lang="en-US" dirty="0" smtClean="0"/>
              <a:t>Members </a:t>
            </a:r>
            <a:r>
              <a:rPr lang="en-US" dirty="0"/>
              <a:t>need to fulfill their responsibilities to the elders, just as much as the elders need to fulfill their responsibilities to the members.  For, it is all “to the Lord”!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19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842</TotalTime>
  <Words>1195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Qualifications &amp; Responsibilities of Elders</vt:lpstr>
      <vt:lpstr>Qualifications &amp; Responsibilities of Elders</vt:lpstr>
      <vt:lpstr>Qualifications &amp; Responsibilities of Elders</vt:lpstr>
      <vt:lpstr>Qualifications &amp; Responsibilities of Elders</vt:lpstr>
      <vt:lpstr>Qualifications &amp; Responsibilities of Elders</vt:lpstr>
      <vt:lpstr>Qualifications &amp; Responsibilities of Elders</vt:lpstr>
      <vt:lpstr>Qualifications &amp; Responsibilities of Elders</vt:lpstr>
      <vt:lpstr>Qualifications &amp; Responsibilities of Elders</vt:lpstr>
      <vt:lpstr>Qualifications &amp; Responsibilities of Elders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96</cp:revision>
  <dcterms:created xsi:type="dcterms:W3CDTF">2017-01-01T19:17:35Z</dcterms:created>
  <dcterms:modified xsi:type="dcterms:W3CDTF">2017-05-15T15:07:09Z</dcterms:modified>
</cp:coreProperties>
</file>