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106" d="100"/>
          <a:sy n="106" d="100"/>
        </p:scale>
        <p:origin x="16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5/1/2017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752812" cy="1015663"/>
          </a:xfrm>
          <a:prstGeom prst="rect">
            <a:avLst/>
          </a:prstGeom>
          <a:noFill/>
        </p:spPr>
        <p:txBody>
          <a:bodyPr wrap="square" rtlCol="0">
            <a:spAutoFit/>
          </a:bodyPr>
          <a:lstStyle/>
          <a:p>
            <a:r>
              <a:rPr lang="en-US" sz="2800" b="1" u="sng" dirty="0" smtClean="0"/>
              <a:t>Lesson 13</a:t>
            </a:r>
            <a:r>
              <a:rPr lang="en-US" sz="2800" b="1" dirty="0" smtClean="0"/>
              <a:t>:</a:t>
            </a:r>
          </a:p>
          <a:p>
            <a:r>
              <a:rPr lang="en-US" sz="3200" b="1" dirty="0"/>
              <a:t>Qualifications &amp; Responsibilities of </a:t>
            </a:r>
            <a:r>
              <a:rPr lang="en-US" sz="3200" b="1" dirty="0" smtClean="0"/>
              <a:t>Elders (Part 1)</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The New Testament Gives Specific </a:t>
            </a:r>
            <a:r>
              <a:rPr lang="en-US" u="sng" dirty="0"/>
              <a:t>Responsibilities</a:t>
            </a:r>
            <a:r>
              <a:rPr lang="en-US" dirty="0"/>
              <a:t> That Elders Must Fulfill in Their Work.</a:t>
            </a:r>
            <a:endParaRPr lang="en-US" sz="2000" dirty="0"/>
          </a:p>
          <a:p>
            <a:pPr lvl="1">
              <a:buFont typeface="+mj-lt"/>
              <a:buAutoNum type="alphaUcPeriod" startAt="6"/>
            </a:pPr>
            <a:r>
              <a:rPr lang="en-US" dirty="0"/>
              <a:t>Elders have the responsibility to the congregation to “</a:t>
            </a:r>
            <a:r>
              <a:rPr lang="en-US" u="sng" dirty="0"/>
              <a:t>watch</a:t>
            </a:r>
            <a:r>
              <a:rPr lang="en-US" dirty="0"/>
              <a:t>.”</a:t>
            </a:r>
            <a:endParaRPr lang="en-US" sz="2000" dirty="0"/>
          </a:p>
          <a:p>
            <a:pPr lvl="2"/>
            <a:r>
              <a:rPr lang="en-US" sz="2400" dirty="0"/>
              <a:t>The Greek word for “watch” in Acts 20:31 </a:t>
            </a:r>
            <a:r>
              <a:rPr lang="en-US" sz="2400" i="1" dirty="0"/>
              <a:t>(</a:t>
            </a:r>
            <a:r>
              <a:rPr lang="en-US" sz="2400" i="1" dirty="0" err="1"/>
              <a:t>gregoreo</a:t>
            </a:r>
            <a:r>
              <a:rPr lang="en-US" sz="2400" i="1" dirty="0"/>
              <a:t>)</a:t>
            </a:r>
            <a:r>
              <a:rPr lang="en-US" sz="2400" dirty="0"/>
              <a:t> emphasizes a “</a:t>
            </a:r>
            <a:r>
              <a:rPr lang="en-US" sz="2400" u="sng" dirty="0"/>
              <a:t>spiritual alertness</a:t>
            </a:r>
            <a:r>
              <a:rPr lang="en-US" sz="2400" dirty="0"/>
              <a:t>,” or “staying awake spiritually.”</a:t>
            </a:r>
            <a:endParaRPr lang="en-US" dirty="0"/>
          </a:p>
          <a:p>
            <a:pPr lvl="2"/>
            <a:r>
              <a:rPr lang="en-US" sz="2400" dirty="0" smtClean="0"/>
              <a:t>The </a:t>
            </a:r>
            <a:r>
              <a:rPr lang="en-US" sz="2400" dirty="0"/>
              <a:t>Greek word for “watch” in Hebrews 13:17 </a:t>
            </a:r>
            <a:r>
              <a:rPr lang="en-US" sz="2400" i="1" dirty="0"/>
              <a:t>(</a:t>
            </a:r>
            <a:r>
              <a:rPr lang="en-US" sz="2400" i="1" dirty="0" err="1"/>
              <a:t>agrupneo</a:t>
            </a:r>
            <a:r>
              <a:rPr lang="en-US" sz="2400" i="1" dirty="0"/>
              <a:t>)</a:t>
            </a:r>
            <a:r>
              <a:rPr lang="en-US" sz="2400" dirty="0"/>
              <a:t> emphasizes “to be </a:t>
            </a:r>
            <a:r>
              <a:rPr lang="en-US" sz="2400" u="sng" dirty="0"/>
              <a:t>without sleep</a:t>
            </a:r>
            <a:r>
              <a:rPr lang="en-US" sz="2400" dirty="0"/>
              <a:t>” or “to be sleepless.”</a:t>
            </a:r>
            <a:endParaRPr lang="en-US" dirty="0"/>
          </a:p>
          <a:p>
            <a:pPr lvl="2"/>
            <a:r>
              <a:rPr lang="en-US" sz="2400" dirty="0" smtClean="0"/>
              <a:t>The </a:t>
            </a:r>
            <a:r>
              <a:rPr lang="en-US" sz="2400" dirty="0"/>
              <a:t>word “watch” inherently denotes those who were “</a:t>
            </a:r>
            <a:r>
              <a:rPr lang="en-US" sz="2400" u="sng" dirty="0"/>
              <a:t>watchmen</a:t>
            </a:r>
            <a:r>
              <a:rPr lang="en-US" sz="2400" dirty="0"/>
              <a:t>” in ancient cities.</a:t>
            </a:r>
            <a:endParaRPr lang="en-US" dirty="0"/>
          </a:p>
        </p:txBody>
      </p:sp>
    </p:spTree>
    <p:extLst>
      <p:ext uri="{BB962C8B-B14F-4D97-AF65-F5344CB8AC3E}">
        <p14:creationId xmlns:p14="http://schemas.microsoft.com/office/powerpoint/2010/main" val="1356417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The New Testament Gives Specific </a:t>
            </a:r>
            <a:r>
              <a:rPr lang="en-US" u="sng" dirty="0"/>
              <a:t>Responsibilities</a:t>
            </a:r>
            <a:r>
              <a:rPr lang="en-US" dirty="0"/>
              <a:t> That Elders Must Fulfill in Their Work.</a:t>
            </a:r>
            <a:endParaRPr lang="en-US" sz="2000" dirty="0"/>
          </a:p>
          <a:p>
            <a:pPr lvl="1">
              <a:buFont typeface="+mj-lt"/>
              <a:buAutoNum type="alphaUcPeriod" startAt="7"/>
            </a:pPr>
            <a:r>
              <a:rPr lang="en-US" dirty="0"/>
              <a:t>Elders have the responsibility to the congregation to “</a:t>
            </a:r>
            <a:r>
              <a:rPr lang="en-US" u="sng" dirty="0"/>
              <a:t>shepherd</a:t>
            </a:r>
            <a:r>
              <a:rPr lang="en-US" dirty="0"/>
              <a:t>.”</a:t>
            </a:r>
            <a:endParaRPr lang="en-US" sz="2000" dirty="0"/>
          </a:p>
          <a:p>
            <a:pPr lvl="2"/>
            <a:r>
              <a:rPr lang="en-US" sz="2100" dirty="0"/>
              <a:t>The Greek noun for “shepherd” </a:t>
            </a:r>
            <a:r>
              <a:rPr lang="en-US" sz="2100" i="1" dirty="0"/>
              <a:t>(</a:t>
            </a:r>
            <a:r>
              <a:rPr lang="en-US" sz="2100" i="1" dirty="0" err="1"/>
              <a:t>poimen</a:t>
            </a:r>
            <a:r>
              <a:rPr lang="en-US" sz="2100" i="1" dirty="0"/>
              <a:t>)</a:t>
            </a:r>
            <a:r>
              <a:rPr lang="en-US" sz="2100" dirty="0"/>
              <a:t> is used once in the New Testament to refer to the elders of the church, and most versions translate it as “</a:t>
            </a:r>
            <a:r>
              <a:rPr lang="en-US" sz="2100" u="sng" dirty="0"/>
              <a:t>pastors</a:t>
            </a:r>
            <a:r>
              <a:rPr lang="en-US" sz="2100" dirty="0"/>
              <a:t>” (Eph. 4:11).</a:t>
            </a:r>
          </a:p>
          <a:p>
            <a:pPr lvl="2"/>
            <a:r>
              <a:rPr lang="en-US" sz="2100" dirty="0"/>
              <a:t>The Greek verb for “shepherd” </a:t>
            </a:r>
            <a:r>
              <a:rPr lang="en-US" sz="2100" i="1" dirty="0"/>
              <a:t>(</a:t>
            </a:r>
            <a:r>
              <a:rPr lang="en-US" sz="2100" i="1" dirty="0" err="1"/>
              <a:t>poimaino</a:t>
            </a:r>
            <a:r>
              <a:rPr lang="en-US" sz="2100" i="1" dirty="0"/>
              <a:t>) </a:t>
            </a:r>
            <a:r>
              <a:rPr lang="en-US" sz="2100" dirty="0"/>
              <a:t>is used twice in the New Testament in some very instructive passages (Acts 20:28; 1 Pet. </a:t>
            </a:r>
            <a:r>
              <a:rPr lang="en-US" sz="2100" dirty="0" smtClean="0"/>
              <a:t>5:2).</a:t>
            </a:r>
            <a:endParaRPr lang="en-US" sz="2100" dirty="0"/>
          </a:p>
          <a:p>
            <a:pPr lvl="2"/>
            <a:r>
              <a:rPr lang="en-US" sz="2100" dirty="0" smtClean="0"/>
              <a:t>Acts </a:t>
            </a:r>
            <a:r>
              <a:rPr lang="en-US" sz="2100" dirty="0"/>
              <a:t>20:28, “Therefore take heed to yourselves and to all the </a:t>
            </a:r>
            <a:r>
              <a:rPr lang="en-US" sz="2100" u="sng" dirty="0"/>
              <a:t>flock</a:t>
            </a:r>
            <a:r>
              <a:rPr lang="en-US" sz="2100" dirty="0"/>
              <a:t>, among which the Holy Spirit has made you overseers, to </a:t>
            </a:r>
            <a:r>
              <a:rPr lang="en-US" sz="2100" u="sng" dirty="0"/>
              <a:t>shepherd</a:t>
            </a:r>
            <a:r>
              <a:rPr lang="en-US" sz="2100" dirty="0"/>
              <a:t> the church of God which He purchased with His own blood.”</a:t>
            </a:r>
          </a:p>
          <a:p>
            <a:pPr lvl="2"/>
            <a:r>
              <a:rPr lang="en-US" sz="2100" dirty="0" smtClean="0"/>
              <a:t>1 </a:t>
            </a:r>
            <a:r>
              <a:rPr lang="en-US" sz="2100" dirty="0"/>
              <a:t>Peter 5:2, “</a:t>
            </a:r>
            <a:r>
              <a:rPr lang="en-US" sz="2100" u="sng" dirty="0"/>
              <a:t>Shepherd</a:t>
            </a:r>
            <a:r>
              <a:rPr lang="en-US" sz="2100" dirty="0"/>
              <a:t> the </a:t>
            </a:r>
            <a:r>
              <a:rPr lang="en-US" sz="2100" u="sng" dirty="0"/>
              <a:t>flock</a:t>
            </a:r>
            <a:r>
              <a:rPr lang="en-US" sz="2100" dirty="0"/>
              <a:t> of God which is among you, serving as overseers, not by compulsion but willingly, not for dishonest gain but eagerly.”</a:t>
            </a:r>
          </a:p>
        </p:txBody>
      </p:sp>
    </p:spTree>
    <p:extLst>
      <p:ext uri="{BB962C8B-B14F-4D97-AF65-F5344CB8AC3E}">
        <p14:creationId xmlns:p14="http://schemas.microsoft.com/office/powerpoint/2010/main" val="2279236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The New Testament Gives Specific </a:t>
            </a:r>
            <a:r>
              <a:rPr lang="en-US" u="sng" dirty="0"/>
              <a:t>Responsibilities</a:t>
            </a:r>
            <a:r>
              <a:rPr lang="en-US" dirty="0"/>
              <a:t> That Elders Must Fulfill in Their Work.</a:t>
            </a:r>
            <a:endParaRPr lang="en-US" sz="2000" dirty="0"/>
          </a:p>
          <a:p>
            <a:pPr lvl="1">
              <a:buFont typeface="+mj-lt"/>
              <a:buAutoNum type="alphaUcPeriod" startAt="7"/>
            </a:pPr>
            <a:r>
              <a:rPr lang="en-US" dirty="0"/>
              <a:t>Elders have the responsibility to the congregation to “shepherd.”</a:t>
            </a:r>
            <a:endParaRPr lang="en-US" sz="2000" dirty="0"/>
          </a:p>
          <a:p>
            <a:pPr lvl="2">
              <a:buFont typeface="+mj-lt"/>
              <a:buAutoNum type="arabicPeriod" startAt="5"/>
            </a:pPr>
            <a:r>
              <a:rPr lang="en-US" sz="2200" dirty="0"/>
              <a:t>Scripture has much to teach about the work of shepherding and often uses the word in a metaphorical sense to emphasize the special role God has given to elders</a:t>
            </a:r>
            <a:r>
              <a:rPr lang="en-US" sz="2200" dirty="0" smtClean="0"/>
              <a:t>.</a:t>
            </a:r>
          </a:p>
          <a:p>
            <a:pPr lvl="2">
              <a:buFont typeface="+mj-lt"/>
              <a:buAutoNum type="arabicPeriod" startAt="5"/>
            </a:pPr>
            <a:r>
              <a:rPr lang="en-US" sz="2200" dirty="0"/>
              <a:t>God takes the work of shepherding His people so seriously that He gave one of the strongest warnings in Scripture to shepherds who failed at shepherding God’s people (</a:t>
            </a:r>
            <a:r>
              <a:rPr lang="en-US" sz="2200" u="sng" dirty="0"/>
              <a:t>Ezek. 34</a:t>
            </a:r>
            <a:r>
              <a:rPr lang="en-US" sz="2200" dirty="0"/>
              <a:t>:1-10).</a:t>
            </a:r>
          </a:p>
          <a:p>
            <a:pPr lvl="2">
              <a:buFont typeface="+mj-lt"/>
              <a:buAutoNum type="arabicPeriod" startAt="5"/>
            </a:pPr>
            <a:r>
              <a:rPr lang="en-US" sz="2200" dirty="0"/>
              <a:t>Like “the good shepherd” (John 10:11, 14) and “the Chief Shepherd” (1 Pet. 5:4) who shepherds the “souls” (1 Pet. 2:25) of His flock, elders in the Lord’s church are “under-shepherds,” who are charged with shepherding the souls of the local congregation “among” which they serve</a:t>
            </a:r>
            <a:r>
              <a:rPr lang="en-US" sz="2200" dirty="0" smtClean="0"/>
              <a:t>.</a:t>
            </a:r>
            <a:endParaRPr lang="en-US" sz="2200" dirty="0"/>
          </a:p>
        </p:txBody>
      </p:sp>
    </p:spTree>
    <p:extLst>
      <p:ext uri="{BB962C8B-B14F-4D97-AF65-F5344CB8AC3E}">
        <p14:creationId xmlns:p14="http://schemas.microsoft.com/office/powerpoint/2010/main" val="3624921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r>
              <a:rPr lang="en-US" dirty="0"/>
              <a:t>The New Testament Church Was Designed to Have </a:t>
            </a:r>
            <a:r>
              <a:rPr lang="en-US" u="sng" dirty="0"/>
              <a:t>Elders</a:t>
            </a:r>
            <a:r>
              <a:rPr lang="en-US" dirty="0"/>
              <a:t>.</a:t>
            </a:r>
            <a:endParaRPr lang="en-US" sz="2000" dirty="0"/>
          </a:p>
          <a:p>
            <a:pPr lvl="1"/>
            <a:r>
              <a:rPr lang="en-US" dirty="0"/>
              <a:t>God’s design for His church was for </a:t>
            </a:r>
            <a:r>
              <a:rPr lang="en-US" u="sng" dirty="0"/>
              <a:t>every</a:t>
            </a:r>
            <a:r>
              <a:rPr lang="en-US" dirty="0"/>
              <a:t> congregation to have elders.</a:t>
            </a:r>
            <a:endParaRPr lang="en-US" sz="2000" dirty="0"/>
          </a:p>
          <a:p>
            <a:pPr lvl="1"/>
            <a:r>
              <a:rPr lang="en-US" dirty="0" smtClean="0"/>
              <a:t>God’s </a:t>
            </a:r>
            <a:r>
              <a:rPr lang="en-US" dirty="0"/>
              <a:t>design for His church was for a </a:t>
            </a:r>
            <a:r>
              <a:rPr lang="en-US" u="sng" dirty="0"/>
              <a:t>plurality</a:t>
            </a:r>
            <a:r>
              <a:rPr lang="en-US" dirty="0"/>
              <a:t> of men to serve as elders.</a:t>
            </a:r>
            <a:endParaRPr lang="en-US" sz="2000" dirty="0"/>
          </a:p>
          <a:p>
            <a:pPr lvl="1"/>
            <a:r>
              <a:rPr lang="en-US" dirty="0" smtClean="0"/>
              <a:t>God’s </a:t>
            </a:r>
            <a:r>
              <a:rPr lang="en-US" dirty="0"/>
              <a:t>design for His church was for only men who were </a:t>
            </a:r>
            <a:r>
              <a:rPr lang="en-US" u="sng" dirty="0"/>
              <a:t>qualified</a:t>
            </a:r>
            <a:r>
              <a:rPr lang="en-US" dirty="0"/>
              <a:t> to serve as elders.</a:t>
            </a:r>
            <a:endParaRPr lang="en-US" sz="2000" dirty="0"/>
          </a:p>
          <a:p>
            <a:pPr lvl="1"/>
            <a:r>
              <a:rPr lang="en-US" dirty="0" smtClean="0"/>
              <a:t>God’s </a:t>
            </a:r>
            <a:r>
              <a:rPr lang="en-US" dirty="0"/>
              <a:t>design for His church was for the elders to be the </a:t>
            </a:r>
            <a:r>
              <a:rPr lang="en-US" u="sng" dirty="0"/>
              <a:t>leaders</a:t>
            </a:r>
            <a:r>
              <a:rPr lang="en-US" dirty="0"/>
              <a:t> within the local congregation, to </a:t>
            </a:r>
            <a:r>
              <a:rPr lang="en-US" u="sng" dirty="0"/>
              <a:t>govern</a:t>
            </a:r>
            <a:r>
              <a:rPr lang="en-US" dirty="0"/>
              <a:t> and to supervise the work and direction of the church.</a:t>
            </a:r>
            <a:endParaRPr lang="en-US" sz="2000" dirty="0"/>
          </a:p>
          <a:p>
            <a:pPr lvl="2"/>
            <a:r>
              <a:rPr lang="en-US" sz="2400" dirty="0"/>
              <a:t>Elders have authority “</a:t>
            </a:r>
            <a:r>
              <a:rPr lang="en-US" sz="2400" u="sng" dirty="0"/>
              <a:t>over</a:t>
            </a:r>
            <a:r>
              <a:rPr lang="en-US" sz="2400" dirty="0"/>
              <a:t>” their local congregation (1 Thess. 5:12; Heb. 13:17).</a:t>
            </a:r>
            <a:endParaRPr lang="en-US" dirty="0"/>
          </a:p>
          <a:p>
            <a:pPr lvl="2"/>
            <a:r>
              <a:rPr lang="en-US" sz="2400" dirty="0"/>
              <a:t>Elders only possess authority “</a:t>
            </a:r>
            <a:r>
              <a:rPr lang="en-US" sz="2400" u="sng" dirty="0"/>
              <a:t>among</a:t>
            </a:r>
            <a:r>
              <a:rPr lang="en-US" sz="2400" dirty="0"/>
              <a:t>” their own congregation (Acts 20:28; 1 Pet. 5:2</a:t>
            </a:r>
            <a:r>
              <a:rPr lang="en-US" sz="2400" dirty="0" smtClean="0"/>
              <a:t>).</a:t>
            </a:r>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The New Testament Gives Explicit </a:t>
            </a:r>
            <a:r>
              <a:rPr lang="en-US" u="sng" dirty="0"/>
              <a:t>Qualifications</a:t>
            </a:r>
            <a:r>
              <a:rPr lang="en-US" dirty="0"/>
              <a:t> That Elders Must Meet in Order to Serve.</a:t>
            </a:r>
            <a:endParaRPr lang="en-US" sz="2000" dirty="0"/>
          </a:p>
          <a:p>
            <a:pPr lvl="1"/>
            <a:r>
              <a:rPr lang="en-US" dirty="0"/>
              <a:t>Having a knowledge of the </a:t>
            </a:r>
            <a:r>
              <a:rPr lang="en-US" dirty="0" smtClean="0"/>
              <a:t>qualifications…</a:t>
            </a:r>
            <a:endParaRPr lang="en-US" sz="2000" dirty="0"/>
          </a:p>
          <a:p>
            <a:pPr lvl="1"/>
            <a:r>
              <a:rPr lang="en-US" u="sng" dirty="0" smtClean="0"/>
              <a:t>Every </a:t>
            </a:r>
            <a:r>
              <a:rPr lang="en-US" u="sng" dirty="0"/>
              <a:t>Christian man</a:t>
            </a:r>
            <a:r>
              <a:rPr lang="en-US" dirty="0"/>
              <a:t> should strive to possess and grow in each of these areas.</a:t>
            </a:r>
            <a:endParaRPr lang="en-US" sz="2000" dirty="0"/>
          </a:p>
          <a:p>
            <a:pPr lvl="1"/>
            <a:r>
              <a:rPr lang="en-US" dirty="0" smtClean="0"/>
              <a:t>The </a:t>
            </a:r>
            <a:r>
              <a:rPr lang="en-US" dirty="0"/>
              <a:t>qualifications for elders are not:</a:t>
            </a:r>
            <a:endParaRPr lang="en-US" sz="2000" dirty="0"/>
          </a:p>
          <a:p>
            <a:pPr lvl="2"/>
            <a:r>
              <a:rPr lang="en-US" dirty="0" smtClean="0"/>
              <a:t>Arbitrary</a:t>
            </a:r>
            <a:endParaRPr lang="en-US" sz="1800" dirty="0"/>
          </a:p>
          <a:p>
            <a:pPr lvl="2"/>
            <a:r>
              <a:rPr lang="en-US" dirty="0" smtClean="0"/>
              <a:t>Optional</a:t>
            </a:r>
            <a:endParaRPr lang="en-US" sz="1800" dirty="0"/>
          </a:p>
          <a:p>
            <a:pPr lvl="2"/>
            <a:r>
              <a:rPr lang="en-US" dirty="0" smtClean="0"/>
              <a:t>Short-term</a:t>
            </a:r>
            <a:endParaRPr lang="en-US" sz="1800" dirty="0"/>
          </a:p>
          <a:p>
            <a:pPr lvl="2"/>
            <a:r>
              <a:rPr lang="en-US" dirty="0"/>
              <a:t>Multiple </a:t>
            </a:r>
            <a:r>
              <a:rPr lang="en-US" dirty="0" smtClean="0"/>
              <a:t>choice</a:t>
            </a:r>
            <a:endParaRPr lang="en-US" sz="1800" dirty="0"/>
          </a:p>
          <a:p>
            <a:pPr lvl="1"/>
            <a:r>
              <a:rPr lang="en-US" dirty="0" smtClean="0"/>
              <a:t>God </a:t>
            </a:r>
            <a:r>
              <a:rPr lang="en-US" dirty="0"/>
              <a:t>specifies His qualifications for elders in His church in 1 Timothy 3:1-7 and Titus 1:5-9.</a:t>
            </a:r>
            <a:endParaRPr lang="en-US" sz="2000" dirty="0"/>
          </a:p>
          <a:p>
            <a:pPr lvl="2"/>
            <a:r>
              <a:rPr lang="en-US" dirty="0"/>
              <a:t>Each one is absolutely essential, thus God stated that a bishop “</a:t>
            </a:r>
            <a:r>
              <a:rPr lang="en-US" u="sng" dirty="0"/>
              <a:t>must be</a:t>
            </a:r>
            <a:r>
              <a:rPr lang="en-US" dirty="0"/>
              <a:t>” (1 Tim. 3:2).</a:t>
            </a:r>
            <a:endParaRPr lang="en-US" sz="1800" dirty="0"/>
          </a:p>
          <a:p>
            <a:pPr lvl="1"/>
            <a:endParaRPr lang="en-US" sz="2200" dirty="0"/>
          </a:p>
        </p:txBody>
      </p:sp>
      <p:sp>
        <p:nvSpPr>
          <p:cNvPr id="5" name="Rectangle 4"/>
          <p:cNvSpPr/>
          <p:nvPr/>
        </p:nvSpPr>
        <p:spPr>
          <a:xfrm>
            <a:off x="2916316" y="3874423"/>
            <a:ext cx="5526347" cy="1051570"/>
          </a:xfrm>
          <a:prstGeom prst="rect">
            <a:avLst/>
          </a:prstGeom>
        </p:spPr>
        <p:txBody>
          <a:bodyPr wrap="square">
            <a:spAutoFit/>
          </a:bodyPr>
          <a:lstStyle/>
          <a:p>
            <a:pPr marL="968375" lvl="2" indent="-277813">
              <a:lnSpc>
                <a:spcPct val="90000"/>
              </a:lnSpc>
              <a:spcBef>
                <a:spcPts val="500"/>
              </a:spcBef>
              <a:buFont typeface="+mj-lt"/>
              <a:buAutoNum type="arabicPeriod" startAt="5"/>
            </a:pPr>
            <a:r>
              <a:rPr lang="en-US" sz="2000" b="1" dirty="0">
                <a:solidFill>
                  <a:prstClr val="black"/>
                </a:solidFill>
              </a:rPr>
              <a:t>Best-case scenarios</a:t>
            </a:r>
            <a:endParaRPr lang="en-US" b="1" dirty="0">
              <a:solidFill>
                <a:prstClr val="black"/>
              </a:solidFill>
            </a:endParaRPr>
          </a:p>
          <a:p>
            <a:pPr marL="973138" lvl="2" indent="-282575">
              <a:lnSpc>
                <a:spcPct val="90000"/>
              </a:lnSpc>
              <a:spcBef>
                <a:spcPts val="500"/>
              </a:spcBef>
              <a:buFont typeface="+mj-lt"/>
              <a:buAutoNum type="arabicPeriod" startAt="5"/>
            </a:pPr>
            <a:r>
              <a:rPr lang="en-US" sz="2000" b="1" dirty="0">
                <a:solidFill>
                  <a:prstClr val="black"/>
                </a:solidFill>
              </a:rPr>
              <a:t>A group effort</a:t>
            </a:r>
            <a:endParaRPr lang="en-US" b="1" dirty="0">
              <a:solidFill>
                <a:prstClr val="black"/>
              </a:solidFill>
            </a:endParaRPr>
          </a:p>
          <a:p>
            <a:pPr marL="973138" lvl="2" indent="-282575">
              <a:lnSpc>
                <a:spcPct val="90000"/>
              </a:lnSpc>
              <a:spcBef>
                <a:spcPts val="500"/>
              </a:spcBef>
              <a:buFont typeface="+mj-lt"/>
              <a:buAutoNum type="arabicPeriod" startAt="5"/>
            </a:pPr>
            <a:r>
              <a:rPr lang="en-US" sz="2000" b="1" dirty="0">
                <a:solidFill>
                  <a:prstClr val="black"/>
                </a:solidFill>
              </a:rPr>
              <a:t>Automatic appointment as an elder</a:t>
            </a:r>
          </a:p>
        </p:txBody>
      </p:sp>
    </p:spTree>
    <p:extLst>
      <p:ext uri="{BB962C8B-B14F-4D97-AF65-F5344CB8AC3E}">
        <p14:creationId xmlns:p14="http://schemas.microsoft.com/office/powerpoint/2010/main" val="4006357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left)">
                                      <p:cBhvr>
                                        <p:cTn id="41" dur="500"/>
                                        <p:tgtEl>
                                          <p:spTgt spid="5">
                                            <p:txEl>
                                              <p:pRg st="0" end="0"/>
                                            </p:txEl>
                                          </p:spTgt>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wipe(left)">
                                      <p:cBhvr>
                                        <p:cTn id="45" dur="500"/>
                                        <p:tgtEl>
                                          <p:spTgt spid="5">
                                            <p:txEl>
                                              <p:pRg st="1" end="1"/>
                                            </p:txEl>
                                          </p:spTgt>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wipe(left)">
                                      <p:cBhvr>
                                        <p:cTn id="49" dur="5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left)">
                                      <p:cBhvr>
                                        <p:cTn id="54" dur="500"/>
                                        <p:tgtEl>
                                          <p:spTgt spid="3">
                                            <p:txEl>
                                              <p:pRg st="8" end="8"/>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left)">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The New Testament Gives Explicit </a:t>
            </a:r>
            <a:r>
              <a:rPr lang="en-US" u="sng" dirty="0"/>
              <a:t>Qualifications</a:t>
            </a:r>
            <a:r>
              <a:rPr lang="en-US" dirty="0"/>
              <a:t> That Elders Must Meet in Order to Serve.</a:t>
            </a:r>
            <a:endParaRPr lang="en-US" sz="2000" dirty="0"/>
          </a:p>
          <a:p>
            <a:pPr lvl="1">
              <a:buFont typeface="+mj-lt"/>
              <a:buAutoNum type="alphaUcPeriod" startAt="5"/>
            </a:pPr>
            <a:r>
              <a:rPr lang="en-US" dirty="0"/>
              <a:t>Some qualifications for elders can be designated as “</a:t>
            </a:r>
            <a:r>
              <a:rPr lang="en-US" u="sng" dirty="0"/>
              <a:t>domestic</a:t>
            </a:r>
            <a:r>
              <a:rPr lang="en-US" dirty="0"/>
              <a:t> qualifications.”</a:t>
            </a:r>
            <a:endParaRPr lang="en-US" sz="2000" dirty="0"/>
          </a:p>
          <a:p>
            <a:pPr lvl="2"/>
            <a:r>
              <a:rPr lang="en-US" dirty="0"/>
              <a:t>“Husband of one wife” </a:t>
            </a:r>
            <a:endParaRPr lang="en-US" dirty="0" smtClean="0"/>
          </a:p>
          <a:p>
            <a:pPr lvl="2"/>
            <a:r>
              <a:rPr lang="en-US" dirty="0" smtClean="0"/>
              <a:t>“</a:t>
            </a:r>
            <a:r>
              <a:rPr lang="en-US" u="sng" dirty="0"/>
              <a:t>Rules</a:t>
            </a:r>
            <a:r>
              <a:rPr lang="en-US" dirty="0"/>
              <a:t> (or manages) his own house well</a:t>
            </a:r>
            <a:r>
              <a:rPr lang="en-US" dirty="0" smtClean="0"/>
              <a:t>”</a:t>
            </a:r>
            <a:endParaRPr lang="en-US" sz="1800" dirty="0"/>
          </a:p>
          <a:p>
            <a:pPr lvl="2"/>
            <a:r>
              <a:rPr lang="en-US" dirty="0"/>
              <a:t>“Having his children in submission with all reverence</a:t>
            </a:r>
            <a:r>
              <a:rPr lang="en-US" dirty="0" smtClean="0"/>
              <a:t>”</a:t>
            </a:r>
            <a:endParaRPr lang="en-US" sz="1800" dirty="0"/>
          </a:p>
          <a:p>
            <a:pPr lvl="2"/>
            <a:r>
              <a:rPr lang="en-US" dirty="0"/>
              <a:t>“Having faithful children” or “children who believe</a:t>
            </a:r>
            <a:r>
              <a:rPr lang="en-US" dirty="0" smtClean="0"/>
              <a:t>”</a:t>
            </a:r>
            <a:endParaRPr lang="en-US" sz="1800" dirty="0"/>
          </a:p>
          <a:p>
            <a:pPr lvl="2"/>
            <a:r>
              <a:rPr lang="en-US" dirty="0"/>
              <a:t>“Having children not accused of dissipation or insubordination (rebellion</a:t>
            </a:r>
            <a:r>
              <a:rPr lang="en-US" dirty="0" smtClean="0"/>
              <a:t>)”</a:t>
            </a:r>
            <a:endParaRPr lang="en-US" sz="1800" dirty="0"/>
          </a:p>
          <a:p>
            <a:pPr lvl="2"/>
            <a:r>
              <a:rPr lang="en-US" dirty="0"/>
              <a:t>How a man “</a:t>
            </a:r>
            <a:r>
              <a:rPr lang="en-US" u="sng" dirty="0"/>
              <a:t>rules</a:t>
            </a:r>
            <a:r>
              <a:rPr lang="en-US" dirty="0"/>
              <a:t>” his house is indicative of how he will “</a:t>
            </a:r>
            <a:r>
              <a:rPr lang="en-US" u="sng" dirty="0"/>
              <a:t>rule</a:t>
            </a:r>
            <a:r>
              <a:rPr lang="en-US" dirty="0"/>
              <a:t>” the church (1 Tim. 3:4-5).</a:t>
            </a:r>
            <a:endParaRPr lang="en-US" sz="1800" dirty="0"/>
          </a:p>
          <a:p>
            <a:pPr lvl="2"/>
            <a:r>
              <a:rPr lang="en-US" dirty="0" smtClean="0"/>
              <a:t>His </a:t>
            </a:r>
            <a:r>
              <a:rPr lang="en-US" u="sng" dirty="0"/>
              <a:t>wife</a:t>
            </a:r>
            <a:r>
              <a:rPr lang="en-US" dirty="0"/>
              <a:t> “must be” (not optional</a:t>
            </a:r>
            <a:r>
              <a:rPr lang="en-US" dirty="0" smtClean="0"/>
              <a:t>):</a:t>
            </a:r>
            <a:r>
              <a:rPr lang="en-US" sz="1800" dirty="0"/>
              <a:t> </a:t>
            </a:r>
            <a:r>
              <a:rPr lang="en-US" sz="1800" dirty="0" smtClean="0"/>
              <a:t>(a) </a:t>
            </a:r>
            <a:r>
              <a:rPr lang="en-US" dirty="0" smtClean="0"/>
              <a:t>“Reverent</a:t>
            </a:r>
            <a:r>
              <a:rPr lang="en-US" dirty="0"/>
              <a:t>” or “dignified</a:t>
            </a:r>
            <a:r>
              <a:rPr lang="en-US" dirty="0" smtClean="0"/>
              <a:t>,” (b) “</a:t>
            </a:r>
            <a:r>
              <a:rPr lang="en-US" dirty="0"/>
              <a:t>Not a slanderer” or a “malicious gossip</a:t>
            </a:r>
            <a:r>
              <a:rPr lang="en-US" dirty="0" smtClean="0"/>
              <a:t>,” (c) “</a:t>
            </a:r>
            <a:r>
              <a:rPr lang="en-US" dirty="0"/>
              <a:t>Temperate” or “sober-minded</a:t>
            </a:r>
            <a:r>
              <a:rPr lang="en-US" dirty="0" smtClean="0"/>
              <a:t>,” (d) “Faithful </a:t>
            </a:r>
            <a:r>
              <a:rPr lang="en-US" dirty="0"/>
              <a:t>in all things.”</a:t>
            </a:r>
            <a:endParaRPr lang="en-US" sz="1600" dirty="0"/>
          </a:p>
        </p:txBody>
      </p:sp>
    </p:spTree>
    <p:extLst>
      <p:ext uri="{BB962C8B-B14F-4D97-AF65-F5344CB8AC3E}">
        <p14:creationId xmlns:p14="http://schemas.microsoft.com/office/powerpoint/2010/main" val="2132908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The New Testament Gives Explicit </a:t>
            </a:r>
            <a:r>
              <a:rPr lang="en-US" u="sng" dirty="0"/>
              <a:t>Qualifications</a:t>
            </a:r>
            <a:r>
              <a:rPr lang="en-US" dirty="0"/>
              <a:t> That Elders Must Meet in Order to Serve.</a:t>
            </a:r>
            <a:endParaRPr lang="en-US" sz="2000" dirty="0"/>
          </a:p>
          <a:p>
            <a:pPr lvl="1">
              <a:buFont typeface="+mj-lt"/>
              <a:buAutoNum type="alphaUcPeriod" startAt="6"/>
            </a:pPr>
            <a:r>
              <a:rPr lang="en-US" dirty="0"/>
              <a:t>Some qualifications for elders can be designated as “</a:t>
            </a:r>
            <a:r>
              <a:rPr lang="en-US" u="sng" dirty="0"/>
              <a:t>positive</a:t>
            </a:r>
            <a:r>
              <a:rPr lang="en-US" dirty="0"/>
              <a:t> qualifications.”</a:t>
            </a:r>
            <a:endParaRPr lang="en-US" sz="2000" dirty="0"/>
          </a:p>
          <a:p>
            <a:pPr lvl="2"/>
            <a:r>
              <a:rPr lang="en-US" dirty="0"/>
              <a:t>“Blameless” or “above reproach</a:t>
            </a:r>
            <a:r>
              <a:rPr lang="en-US" dirty="0" smtClean="0"/>
              <a:t>”</a:t>
            </a:r>
            <a:endParaRPr lang="en-US" sz="1800" dirty="0"/>
          </a:p>
          <a:p>
            <a:pPr lvl="2"/>
            <a:r>
              <a:rPr lang="en-US" dirty="0"/>
              <a:t>“Temperate</a:t>
            </a:r>
            <a:r>
              <a:rPr lang="en-US" dirty="0" smtClean="0"/>
              <a:t>”</a:t>
            </a:r>
            <a:endParaRPr lang="en-US" sz="1800" dirty="0"/>
          </a:p>
          <a:p>
            <a:pPr lvl="2"/>
            <a:r>
              <a:rPr lang="en-US" dirty="0"/>
              <a:t>“Sober-minded</a:t>
            </a:r>
            <a:r>
              <a:rPr lang="en-US" dirty="0" smtClean="0"/>
              <a:t>”</a:t>
            </a:r>
            <a:endParaRPr lang="en-US" sz="1800" dirty="0"/>
          </a:p>
          <a:p>
            <a:pPr lvl="2"/>
            <a:r>
              <a:rPr lang="en-US" dirty="0"/>
              <a:t>“Of good behavior</a:t>
            </a:r>
            <a:r>
              <a:rPr lang="en-US" dirty="0" smtClean="0"/>
              <a:t>”</a:t>
            </a:r>
            <a:endParaRPr lang="en-US" sz="1800" dirty="0"/>
          </a:p>
          <a:p>
            <a:pPr lvl="2"/>
            <a:r>
              <a:rPr lang="en-US" dirty="0"/>
              <a:t>“Hospitable” </a:t>
            </a:r>
            <a:endParaRPr lang="en-US" dirty="0" smtClean="0"/>
          </a:p>
          <a:p>
            <a:pPr lvl="2"/>
            <a:r>
              <a:rPr lang="en-US" dirty="0" smtClean="0"/>
              <a:t>“</a:t>
            </a:r>
            <a:r>
              <a:rPr lang="en-US" dirty="0"/>
              <a:t>Gentle</a:t>
            </a:r>
            <a:r>
              <a:rPr lang="en-US" dirty="0" smtClean="0"/>
              <a:t>”</a:t>
            </a:r>
            <a:endParaRPr lang="en-US" sz="1800" dirty="0"/>
          </a:p>
          <a:p>
            <a:pPr lvl="2"/>
            <a:r>
              <a:rPr lang="en-US" dirty="0"/>
              <a:t>“A lover of what is good</a:t>
            </a:r>
            <a:r>
              <a:rPr lang="en-US" dirty="0" smtClean="0"/>
              <a:t>”</a:t>
            </a:r>
            <a:endParaRPr lang="en-US" sz="1800" dirty="0"/>
          </a:p>
        </p:txBody>
      </p:sp>
      <p:sp>
        <p:nvSpPr>
          <p:cNvPr id="6" name="Rectangle 5"/>
          <p:cNvSpPr/>
          <p:nvPr/>
        </p:nvSpPr>
        <p:spPr>
          <a:xfrm>
            <a:off x="4336739" y="3100053"/>
            <a:ext cx="4572000" cy="2841804"/>
          </a:xfrm>
          <a:prstGeom prst="rect">
            <a:avLst/>
          </a:prstGeom>
        </p:spPr>
        <p:txBody>
          <a:bodyPr>
            <a:spAutoFit/>
          </a:bodyPr>
          <a:lstStyle/>
          <a:p>
            <a:pPr marL="968375" lvl="2" indent="-277813">
              <a:lnSpc>
                <a:spcPct val="90000"/>
              </a:lnSpc>
              <a:spcBef>
                <a:spcPts val="500"/>
              </a:spcBef>
              <a:buFont typeface="+mj-lt"/>
              <a:buAutoNum type="arabicPeriod" startAt="8"/>
            </a:pPr>
            <a:r>
              <a:rPr lang="en-US" sz="2000" b="1" dirty="0">
                <a:solidFill>
                  <a:prstClr val="black"/>
                </a:solidFill>
              </a:rPr>
              <a:t>“</a:t>
            </a:r>
            <a:r>
              <a:rPr lang="en-US" sz="2000" b="1" u="sng" dirty="0">
                <a:solidFill>
                  <a:prstClr val="black"/>
                </a:solidFill>
              </a:rPr>
              <a:t>Just</a:t>
            </a:r>
            <a:r>
              <a:rPr lang="en-US" sz="2000" b="1" dirty="0">
                <a:solidFill>
                  <a:prstClr val="black"/>
                </a:solidFill>
              </a:rPr>
              <a:t>” </a:t>
            </a:r>
          </a:p>
          <a:p>
            <a:pPr marL="973138" lvl="2" indent="-282575">
              <a:lnSpc>
                <a:spcPct val="90000"/>
              </a:lnSpc>
              <a:spcBef>
                <a:spcPts val="500"/>
              </a:spcBef>
              <a:buFont typeface="+mj-lt"/>
              <a:buAutoNum type="arabicPeriod" startAt="8"/>
            </a:pPr>
            <a:r>
              <a:rPr lang="en-US" sz="2000" b="1" dirty="0">
                <a:solidFill>
                  <a:prstClr val="black"/>
                </a:solidFill>
              </a:rPr>
              <a:t>“</a:t>
            </a:r>
            <a:r>
              <a:rPr lang="en-US" sz="2000" b="1" u="sng" dirty="0">
                <a:solidFill>
                  <a:prstClr val="black"/>
                </a:solidFill>
              </a:rPr>
              <a:t>Holy</a:t>
            </a:r>
            <a:r>
              <a:rPr lang="en-US" sz="2000" b="1" dirty="0">
                <a:solidFill>
                  <a:prstClr val="black"/>
                </a:solidFill>
              </a:rPr>
              <a:t>” </a:t>
            </a:r>
          </a:p>
          <a:p>
            <a:pPr marL="973138" lvl="2" indent="-282575">
              <a:lnSpc>
                <a:spcPct val="90000"/>
              </a:lnSpc>
              <a:spcBef>
                <a:spcPts val="500"/>
              </a:spcBef>
              <a:buFont typeface="+mj-lt"/>
              <a:buAutoNum type="arabicPeriod" startAt="8"/>
            </a:pPr>
            <a:r>
              <a:rPr lang="en-US" sz="2000" b="1" dirty="0">
                <a:solidFill>
                  <a:prstClr val="black"/>
                </a:solidFill>
              </a:rPr>
              <a:t>“Able to </a:t>
            </a:r>
            <a:r>
              <a:rPr lang="en-US" sz="2000" b="1" u="sng" dirty="0">
                <a:solidFill>
                  <a:prstClr val="black"/>
                </a:solidFill>
              </a:rPr>
              <a:t>teach</a:t>
            </a:r>
            <a:r>
              <a:rPr lang="en-US" sz="2000" b="1" dirty="0">
                <a:solidFill>
                  <a:prstClr val="black"/>
                </a:solidFill>
              </a:rPr>
              <a:t>” </a:t>
            </a:r>
          </a:p>
          <a:p>
            <a:pPr marL="973138" lvl="2" indent="-282575">
              <a:lnSpc>
                <a:spcPct val="90000"/>
              </a:lnSpc>
              <a:spcBef>
                <a:spcPts val="500"/>
              </a:spcBef>
              <a:buFont typeface="+mj-lt"/>
              <a:buAutoNum type="arabicPeriod" startAt="8"/>
            </a:pPr>
            <a:r>
              <a:rPr lang="en-US" sz="2000" b="1" dirty="0">
                <a:solidFill>
                  <a:prstClr val="black"/>
                </a:solidFill>
              </a:rPr>
              <a:t>“</a:t>
            </a:r>
            <a:r>
              <a:rPr lang="en-US" sz="2000" b="1" u="sng" dirty="0">
                <a:solidFill>
                  <a:prstClr val="black"/>
                </a:solidFill>
              </a:rPr>
              <a:t>Holding fast</a:t>
            </a:r>
            <a:r>
              <a:rPr lang="en-US" sz="2000" b="1" dirty="0">
                <a:solidFill>
                  <a:prstClr val="black"/>
                </a:solidFill>
              </a:rPr>
              <a:t> the faithful word…able, by sound doctrine, both to exhort and convict those who contradict” </a:t>
            </a:r>
          </a:p>
          <a:p>
            <a:pPr marL="973138" lvl="2" indent="-282575">
              <a:lnSpc>
                <a:spcPct val="90000"/>
              </a:lnSpc>
              <a:spcBef>
                <a:spcPts val="500"/>
              </a:spcBef>
              <a:buFont typeface="+mj-lt"/>
              <a:buAutoNum type="arabicPeriod" startAt="8"/>
            </a:pPr>
            <a:r>
              <a:rPr lang="en-US" sz="2000" b="1" dirty="0">
                <a:solidFill>
                  <a:prstClr val="black"/>
                </a:solidFill>
              </a:rPr>
              <a:t>“A good testimony among outsiders” </a:t>
            </a:r>
            <a:endParaRPr lang="en-US" sz="4400" b="1" dirty="0">
              <a:solidFill>
                <a:prstClr val="black"/>
              </a:solidFill>
            </a:endParaRPr>
          </a:p>
        </p:txBody>
      </p:sp>
    </p:spTree>
    <p:extLst>
      <p:ext uri="{BB962C8B-B14F-4D97-AF65-F5344CB8AC3E}">
        <p14:creationId xmlns:p14="http://schemas.microsoft.com/office/powerpoint/2010/main" val="3533465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wipe(left)">
                                      <p:cBhvr>
                                        <p:cTn id="55" dur="500"/>
                                        <p:tgtEl>
                                          <p:spTgt spid="6">
                                            <p:txEl>
                                              <p:pRg st="3" end="3"/>
                                            </p:txEl>
                                          </p:spTgt>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wipe(left)">
                                      <p:cBhvr>
                                        <p:cTn id="5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The New Testament Gives Explicit </a:t>
            </a:r>
            <a:r>
              <a:rPr lang="en-US" u="sng" dirty="0"/>
              <a:t>Qualifications</a:t>
            </a:r>
            <a:r>
              <a:rPr lang="en-US" dirty="0"/>
              <a:t> That Elders Must Meet in Order to Serve.</a:t>
            </a:r>
            <a:endParaRPr lang="en-US" sz="2000" dirty="0"/>
          </a:p>
          <a:p>
            <a:pPr lvl="1">
              <a:buFont typeface="+mj-lt"/>
              <a:buAutoNum type="alphaUcPeriod" startAt="7"/>
            </a:pPr>
            <a:r>
              <a:rPr lang="en-US" dirty="0"/>
              <a:t>Some qualifications for elders can be designated as “</a:t>
            </a:r>
            <a:r>
              <a:rPr lang="en-US" u="sng" dirty="0"/>
              <a:t>negative</a:t>
            </a:r>
            <a:r>
              <a:rPr lang="en-US" dirty="0"/>
              <a:t> qualifications.”</a:t>
            </a:r>
            <a:endParaRPr lang="en-US" sz="2000" dirty="0"/>
          </a:p>
          <a:p>
            <a:pPr lvl="2"/>
            <a:r>
              <a:rPr lang="en-US" dirty="0"/>
              <a:t>“Not given to </a:t>
            </a:r>
            <a:r>
              <a:rPr lang="en-US" u="sng" dirty="0"/>
              <a:t>wine</a:t>
            </a:r>
            <a:r>
              <a:rPr lang="en-US" dirty="0" smtClean="0"/>
              <a:t>”</a:t>
            </a:r>
            <a:endParaRPr lang="en-US" sz="1800" dirty="0"/>
          </a:p>
          <a:p>
            <a:pPr lvl="2"/>
            <a:r>
              <a:rPr lang="en-US" dirty="0"/>
              <a:t>“Not covetous</a:t>
            </a:r>
            <a:r>
              <a:rPr lang="en-US" dirty="0" smtClean="0"/>
              <a:t>”</a:t>
            </a:r>
            <a:endParaRPr lang="en-US" sz="1800" dirty="0"/>
          </a:p>
          <a:p>
            <a:pPr lvl="2"/>
            <a:r>
              <a:rPr lang="en-US" dirty="0"/>
              <a:t>“Not greedy for money</a:t>
            </a:r>
            <a:r>
              <a:rPr lang="en-US" dirty="0" smtClean="0"/>
              <a:t>”</a:t>
            </a:r>
            <a:endParaRPr lang="en-US" sz="1800" dirty="0"/>
          </a:p>
          <a:p>
            <a:pPr lvl="2"/>
            <a:r>
              <a:rPr lang="en-US" dirty="0"/>
              <a:t>“Not violent</a:t>
            </a:r>
            <a:r>
              <a:rPr lang="en-US" dirty="0" smtClean="0"/>
              <a:t>”</a:t>
            </a:r>
            <a:endParaRPr lang="en-US" sz="1800" dirty="0"/>
          </a:p>
          <a:p>
            <a:pPr lvl="2"/>
            <a:r>
              <a:rPr lang="en-US" dirty="0"/>
              <a:t>“Not quarrelsome</a:t>
            </a:r>
            <a:r>
              <a:rPr lang="en-US" dirty="0" smtClean="0"/>
              <a:t>”</a:t>
            </a:r>
            <a:endParaRPr lang="en-US" sz="1800" dirty="0"/>
          </a:p>
          <a:p>
            <a:pPr lvl="2"/>
            <a:r>
              <a:rPr lang="en-US" dirty="0"/>
              <a:t>“Not </a:t>
            </a:r>
            <a:r>
              <a:rPr lang="en-US" u="sng" dirty="0"/>
              <a:t>quick-tempered</a:t>
            </a:r>
            <a:r>
              <a:rPr lang="en-US" dirty="0" smtClean="0"/>
              <a:t>”</a:t>
            </a:r>
            <a:endParaRPr lang="en-US" sz="1800" dirty="0"/>
          </a:p>
          <a:p>
            <a:pPr lvl="2"/>
            <a:r>
              <a:rPr lang="en-US" dirty="0"/>
              <a:t>“Not </a:t>
            </a:r>
            <a:r>
              <a:rPr lang="en-US" u="sng" dirty="0"/>
              <a:t>self-willed</a:t>
            </a:r>
            <a:r>
              <a:rPr lang="en-US" dirty="0" smtClean="0"/>
              <a:t>”</a:t>
            </a:r>
            <a:endParaRPr lang="en-US" sz="1800" dirty="0"/>
          </a:p>
          <a:p>
            <a:pPr lvl="2"/>
            <a:r>
              <a:rPr lang="en-US" dirty="0" smtClean="0"/>
              <a:t>“</a:t>
            </a:r>
            <a:r>
              <a:rPr lang="en-US" dirty="0"/>
              <a:t>Not a novice” or “a recent convert”</a:t>
            </a:r>
            <a:endParaRPr lang="en-US" sz="3200" dirty="0"/>
          </a:p>
        </p:txBody>
      </p:sp>
    </p:spTree>
    <p:extLst>
      <p:ext uri="{BB962C8B-B14F-4D97-AF65-F5344CB8AC3E}">
        <p14:creationId xmlns:p14="http://schemas.microsoft.com/office/powerpoint/2010/main" val="409143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2" y="1645920"/>
            <a:ext cx="8986057" cy="5212080"/>
          </a:xfrm>
        </p:spPr>
        <p:txBody>
          <a:bodyPr>
            <a:normAutofit/>
          </a:bodyPr>
          <a:lstStyle/>
          <a:p>
            <a:pPr lvl="0">
              <a:buFont typeface="+mj-lt"/>
              <a:buAutoNum type="romanUcPeriod" startAt="2"/>
            </a:pPr>
            <a:r>
              <a:rPr lang="en-US" dirty="0"/>
              <a:t>The New Testament Gives Explicit </a:t>
            </a:r>
            <a:r>
              <a:rPr lang="en-US" u="sng" dirty="0"/>
              <a:t>Qualifications</a:t>
            </a:r>
            <a:r>
              <a:rPr lang="en-US" dirty="0"/>
              <a:t> That Elders Must Meet in Order to Serve.</a:t>
            </a:r>
            <a:endParaRPr lang="en-US" sz="2000" dirty="0"/>
          </a:p>
          <a:p>
            <a:pPr lvl="1">
              <a:buFont typeface="+mj-lt"/>
              <a:buAutoNum type="alphaUcPeriod" startAt="8"/>
            </a:pPr>
            <a:r>
              <a:rPr lang="en-US" dirty="0"/>
              <a:t>In summary</a:t>
            </a:r>
            <a:r>
              <a:rPr lang="en-US" dirty="0" smtClean="0"/>
              <a:t>:  He must…</a:t>
            </a:r>
            <a:endParaRPr lang="en-US" sz="2000" dirty="0"/>
          </a:p>
          <a:p>
            <a:pPr lvl="2"/>
            <a:r>
              <a:rPr lang="en-US" dirty="0" smtClean="0"/>
              <a:t>Have </a:t>
            </a:r>
            <a:r>
              <a:rPr lang="en-US" dirty="0"/>
              <a:t>a desire to serve, rather than be served.</a:t>
            </a:r>
            <a:endParaRPr lang="en-US" sz="1800" dirty="0"/>
          </a:p>
          <a:p>
            <a:pPr lvl="2"/>
            <a:r>
              <a:rPr lang="en-US" dirty="0" smtClean="0"/>
              <a:t>Be </a:t>
            </a:r>
            <a:r>
              <a:rPr lang="en-US" dirty="0"/>
              <a:t>a man of integrity.</a:t>
            </a:r>
            <a:endParaRPr lang="en-US" sz="1800" dirty="0"/>
          </a:p>
          <a:p>
            <a:pPr lvl="2"/>
            <a:r>
              <a:rPr lang="en-US" dirty="0" smtClean="0"/>
              <a:t>Be </a:t>
            </a:r>
            <a:r>
              <a:rPr lang="en-US" dirty="0"/>
              <a:t>a man of courage.</a:t>
            </a:r>
            <a:endParaRPr lang="en-US" sz="1800" dirty="0"/>
          </a:p>
          <a:p>
            <a:pPr lvl="2"/>
            <a:r>
              <a:rPr lang="en-US" dirty="0" smtClean="0"/>
              <a:t>Be </a:t>
            </a:r>
            <a:r>
              <a:rPr lang="en-US" dirty="0"/>
              <a:t>a man of the </a:t>
            </a:r>
            <a:r>
              <a:rPr lang="en-US" dirty="0" smtClean="0"/>
              <a:t>Book</a:t>
            </a:r>
            <a:r>
              <a:rPr lang="en-US" dirty="0"/>
              <a:t>, with proven knowledge and ability</a:t>
            </a:r>
            <a:r>
              <a:rPr lang="en-US" dirty="0" smtClean="0"/>
              <a:t>.</a:t>
            </a:r>
            <a:endParaRPr lang="en-US" sz="1800" dirty="0"/>
          </a:p>
          <a:p>
            <a:pPr lvl="2"/>
            <a:r>
              <a:rPr lang="en-US" dirty="0" smtClean="0"/>
              <a:t>Be </a:t>
            </a:r>
            <a:r>
              <a:rPr lang="en-US" dirty="0"/>
              <a:t>the leader of his own </a:t>
            </a:r>
            <a:r>
              <a:rPr lang="en-US" dirty="0" smtClean="0"/>
              <a:t>home and </a:t>
            </a:r>
            <a:r>
              <a:rPr lang="en-US" dirty="0"/>
              <a:t>have proven himself therein</a:t>
            </a:r>
            <a:r>
              <a:rPr lang="en-US" dirty="0" smtClean="0"/>
              <a:t>.</a:t>
            </a:r>
            <a:endParaRPr lang="en-US" sz="1800" dirty="0"/>
          </a:p>
          <a:p>
            <a:pPr lvl="2"/>
            <a:r>
              <a:rPr lang="en-US" dirty="0" smtClean="0"/>
              <a:t>Be </a:t>
            </a:r>
            <a:r>
              <a:rPr lang="en-US" dirty="0"/>
              <a:t>mindful of spiritual things more than </a:t>
            </a:r>
            <a:r>
              <a:rPr lang="en-US" dirty="0" smtClean="0"/>
              <a:t>material </a:t>
            </a:r>
            <a:r>
              <a:rPr lang="en-US" dirty="0"/>
              <a:t>things</a:t>
            </a:r>
            <a:r>
              <a:rPr lang="en-US" dirty="0" smtClean="0"/>
              <a:t>.</a:t>
            </a:r>
            <a:endParaRPr lang="en-US" sz="1800" dirty="0"/>
          </a:p>
          <a:p>
            <a:pPr lvl="2"/>
            <a:r>
              <a:rPr lang="en-US" dirty="0" smtClean="0"/>
              <a:t>Be </a:t>
            </a:r>
            <a:r>
              <a:rPr lang="en-US" dirty="0"/>
              <a:t>able to work with others and lovingly lead others.</a:t>
            </a:r>
            <a:endParaRPr lang="en-US" sz="1800" dirty="0"/>
          </a:p>
          <a:p>
            <a:pPr lvl="2"/>
            <a:r>
              <a:rPr lang="en-US" dirty="0" smtClean="0"/>
              <a:t>Be </a:t>
            </a:r>
            <a:r>
              <a:rPr lang="en-US" dirty="0"/>
              <a:t>a people-person, love souls </a:t>
            </a:r>
            <a:r>
              <a:rPr lang="en-US" dirty="0" smtClean="0"/>
              <a:t>and want </a:t>
            </a:r>
            <a:r>
              <a:rPr lang="en-US" dirty="0"/>
              <a:t>to help others go to heaven.</a:t>
            </a:r>
            <a:endParaRPr lang="en-US" sz="1800" dirty="0"/>
          </a:p>
          <a:p>
            <a:pPr lvl="2"/>
            <a:r>
              <a:rPr lang="en-US" dirty="0" smtClean="0"/>
              <a:t>Be </a:t>
            </a:r>
            <a:r>
              <a:rPr lang="en-US" dirty="0"/>
              <a:t>strong enough to stand </a:t>
            </a:r>
            <a:r>
              <a:rPr lang="en-US" dirty="0" smtClean="0"/>
              <a:t>for and </a:t>
            </a:r>
            <a:r>
              <a:rPr lang="en-US" dirty="0"/>
              <a:t>defend truth without compromise.</a:t>
            </a:r>
            <a:endParaRPr lang="en-US" sz="1800" dirty="0"/>
          </a:p>
          <a:p>
            <a:pPr lvl="2"/>
            <a:r>
              <a:rPr lang="en-US" dirty="0" smtClean="0"/>
              <a:t>Be </a:t>
            </a:r>
            <a:r>
              <a:rPr lang="en-US" dirty="0"/>
              <a:t>willing </a:t>
            </a:r>
            <a:r>
              <a:rPr lang="en-US" dirty="0" smtClean="0"/>
              <a:t>and desirous </a:t>
            </a:r>
            <a:r>
              <a:rPr lang="en-US" dirty="0"/>
              <a:t>to continue to grow </a:t>
            </a:r>
            <a:r>
              <a:rPr lang="en-US" dirty="0" smtClean="0"/>
              <a:t>and develop </a:t>
            </a:r>
            <a:r>
              <a:rPr lang="en-US" dirty="0"/>
              <a:t>in all areas.</a:t>
            </a:r>
            <a:endParaRPr lang="en-US" sz="1800" dirty="0"/>
          </a:p>
        </p:txBody>
      </p:sp>
    </p:spTree>
    <p:extLst>
      <p:ext uri="{BB962C8B-B14F-4D97-AF65-F5344CB8AC3E}">
        <p14:creationId xmlns:p14="http://schemas.microsoft.com/office/powerpoint/2010/main" val="265562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The New Testament Gives Specific </a:t>
            </a:r>
            <a:r>
              <a:rPr lang="en-US" u="sng" dirty="0"/>
              <a:t>Responsibilities</a:t>
            </a:r>
            <a:r>
              <a:rPr lang="en-US" dirty="0"/>
              <a:t> That Elders Must Fulfill in Their Work.</a:t>
            </a:r>
            <a:endParaRPr lang="en-US" sz="2000" dirty="0"/>
          </a:p>
          <a:p>
            <a:pPr lvl="1"/>
            <a:r>
              <a:rPr lang="en-US" dirty="0"/>
              <a:t>The Lord limits those who can serve as elders because His task for them is of critical importance to the health, growth and maturing of His church.</a:t>
            </a:r>
            <a:endParaRPr lang="en-US" sz="2000" dirty="0"/>
          </a:p>
          <a:p>
            <a:pPr lvl="1"/>
            <a:r>
              <a:rPr lang="en-US" dirty="0" smtClean="0"/>
              <a:t>The </a:t>
            </a:r>
            <a:r>
              <a:rPr lang="en-US" dirty="0"/>
              <a:t>average church member may have very different ideas as to “</a:t>
            </a:r>
            <a:r>
              <a:rPr lang="en-US" u="sng" dirty="0"/>
              <a:t>what elders do</a:t>
            </a:r>
            <a:r>
              <a:rPr lang="en-US" dirty="0"/>
              <a:t>.”</a:t>
            </a:r>
            <a:endParaRPr lang="en-US" sz="2000" dirty="0"/>
          </a:p>
          <a:p>
            <a:pPr lvl="1"/>
            <a:r>
              <a:rPr lang="en-US" dirty="0" smtClean="0"/>
              <a:t>The </a:t>
            </a:r>
            <a:r>
              <a:rPr lang="en-US" dirty="0"/>
              <a:t>reality is that “elders have the most solemn and serious responsibility of any group of men on earth” (Camp, “The Bible and Elders,” p. 258).  It must not be taken lightly.</a:t>
            </a:r>
            <a:endParaRPr lang="en-US" sz="2000" dirty="0"/>
          </a:p>
          <a:p>
            <a:pPr lvl="1"/>
            <a:r>
              <a:rPr lang="en-US" dirty="0"/>
              <a:t>Let’s examine the responsibilities of elders from a Biblical perspective.</a:t>
            </a:r>
            <a:endParaRPr lang="en-US" sz="2000" dirty="0"/>
          </a:p>
        </p:txBody>
      </p:sp>
    </p:spTree>
    <p:extLst>
      <p:ext uri="{BB962C8B-B14F-4D97-AF65-F5344CB8AC3E}">
        <p14:creationId xmlns:p14="http://schemas.microsoft.com/office/powerpoint/2010/main" val="2990385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&amp; Responsibilities of Elders</a:t>
            </a:r>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The New Testament Gives Specific </a:t>
            </a:r>
            <a:r>
              <a:rPr lang="en-US" u="sng" dirty="0"/>
              <a:t>Responsibilities</a:t>
            </a:r>
            <a:r>
              <a:rPr lang="en-US" dirty="0"/>
              <a:t> That Elders Must Fulfill in Their Work.</a:t>
            </a:r>
            <a:endParaRPr lang="en-US" sz="2000" dirty="0"/>
          </a:p>
          <a:p>
            <a:pPr lvl="1">
              <a:buFont typeface="+mj-lt"/>
              <a:buAutoNum type="alphaUcPeriod" startAt="5"/>
            </a:pPr>
            <a:r>
              <a:rPr lang="en-US" dirty="0"/>
              <a:t>Elders have the responsibility to the congregation to “</a:t>
            </a:r>
            <a:r>
              <a:rPr lang="en-US" u="sng" dirty="0"/>
              <a:t>take heed</a:t>
            </a:r>
            <a:r>
              <a:rPr lang="en-US" dirty="0"/>
              <a:t>.”</a:t>
            </a:r>
            <a:endParaRPr lang="en-US" sz="2000" dirty="0"/>
          </a:p>
          <a:p>
            <a:pPr lvl="2"/>
            <a:r>
              <a:rPr lang="en-US" sz="2200" dirty="0"/>
              <a:t>The Greek word for “take heed” in Acts 20:28 </a:t>
            </a:r>
            <a:r>
              <a:rPr lang="en-US" sz="2200" i="1" dirty="0"/>
              <a:t>(</a:t>
            </a:r>
            <a:r>
              <a:rPr lang="en-US" sz="2200" i="1" dirty="0" err="1"/>
              <a:t>prosecho</a:t>
            </a:r>
            <a:r>
              <a:rPr lang="en-US" sz="2200" i="1" dirty="0"/>
              <a:t>) </a:t>
            </a:r>
            <a:r>
              <a:rPr lang="en-US" sz="2200" dirty="0"/>
              <a:t>literally means “to hold to,” signifying that one is to “hold his mind to” or “turn his attention to” something.  </a:t>
            </a:r>
          </a:p>
          <a:p>
            <a:pPr lvl="2"/>
            <a:r>
              <a:rPr lang="en-US" sz="2200" dirty="0" smtClean="0"/>
              <a:t>Other translations: </a:t>
            </a:r>
            <a:r>
              <a:rPr lang="en-US" sz="2200" dirty="0"/>
              <a:t>“be on guard </a:t>
            </a:r>
            <a:r>
              <a:rPr lang="en-US" sz="2200" dirty="0" smtClean="0"/>
              <a:t>for,” “</a:t>
            </a:r>
            <a:r>
              <a:rPr lang="en-US" sz="2200" dirty="0"/>
              <a:t>pay careful attention to</a:t>
            </a:r>
            <a:r>
              <a:rPr lang="en-US" sz="2200" dirty="0" smtClean="0"/>
              <a:t>”</a:t>
            </a:r>
            <a:endParaRPr lang="en-US" sz="2200" dirty="0"/>
          </a:p>
          <a:p>
            <a:pPr lvl="2"/>
            <a:r>
              <a:rPr lang="en-US" sz="2200" dirty="0" smtClean="0"/>
              <a:t>Present </a:t>
            </a:r>
            <a:r>
              <a:rPr lang="en-US" sz="2200" dirty="0"/>
              <a:t>imperative, commanding a continual, habitual action.</a:t>
            </a:r>
          </a:p>
          <a:p>
            <a:pPr lvl="2"/>
            <a:r>
              <a:rPr lang="en-US" sz="2200" dirty="0"/>
              <a:t>The elders’ responsibility </a:t>
            </a:r>
            <a:r>
              <a:rPr lang="en-US" sz="2200" dirty="0" smtClean="0"/>
              <a:t>is </a:t>
            </a:r>
            <a:r>
              <a:rPr lang="en-US" sz="2200" dirty="0"/>
              <a:t>“to yourselves” and “to all the flock.”</a:t>
            </a:r>
          </a:p>
          <a:p>
            <a:pPr lvl="2"/>
            <a:r>
              <a:rPr lang="en-US" sz="2200" dirty="0"/>
              <a:t>Note the word “all</a:t>
            </a:r>
            <a:r>
              <a:rPr lang="en-US" sz="2200" dirty="0" smtClean="0"/>
              <a:t>”…</a:t>
            </a:r>
            <a:endParaRPr lang="en-US" sz="2200" dirty="0"/>
          </a:p>
          <a:p>
            <a:pPr lvl="2"/>
            <a:r>
              <a:rPr lang="en-US" sz="2200" dirty="0"/>
              <a:t>Being an elder is not an honorary </a:t>
            </a:r>
            <a:r>
              <a:rPr lang="en-US" sz="2200" dirty="0" smtClean="0"/>
              <a:t>position.</a:t>
            </a:r>
            <a:endParaRPr lang="en-US" sz="2200" dirty="0"/>
          </a:p>
        </p:txBody>
      </p:sp>
    </p:spTree>
    <p:extLst>
      <p:ext uri="{BB962C8B-B14F-4D97-AF65-F5344CB8AC3E}">
        <p14:creationId xmlns:p14="http://schemas.microsoft.com/office/powerpoint/2010/main" val="3443323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1394</Words>
  <Application>Microsoft Office PowerPoint</Application>
  <PresentationFormat>On-screen Show (4:3)</PresentationFormat>
  <Paragraphs>107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Qualifications &amp; Responsibilities of Elders</vt:lpstr>
      <vt:lpstr>Qualifications &amp; Responsibilities of Elders</vt:lpstr>
      <vt:lpstr>Qualifications &amp; Responsibilities of Elders</vt:lpstr>
      <vt:lpstr>Qualifications &amp; Responsibilities of Elders</vt:lpstr>
      <vt:lpstr>Qualifications &amp; Responsibilities of Elders</vt:lpstr>
      <vt:lpstr>Qualifications &amp; Responsibilities of Elders</vt:lpstr>
      <vt:lpstr>Qualifications &amp; Responsibilities of Elders</vt:lpstr>
      <vt:lpstr>Qualifications &amp; Responsibilities of Elders</vt:lpstr>
      <vt:lpstr>Qualifications &amp; Responsibilities of Elders</vt:lpstr>
      <vt:lpstr>Qualifications &amp; Responsibilities of Elders</vt:lpstr>
      <vt:lpstr>Qualifications &amp; Responsibilities of Elders</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90</cp:revision>
  <dcterms:created xsi:type="dcterms:W3CDTF">2017-01-01T19:17:35Z</dcterms:created>
  <dcterms:modified xsi:type="dcterms:W3CDTF">2017-05-01T14:25:59Z</dcterms:modified>
</cp:coreProperties>
</file>