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8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1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5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076" y="789709"/>
            <a:ext cx="8154786" cy="714895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060657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911242" cy="5212079"/>
          </a:xfrm>
        </p:spPr>
        <p:txBody>
          <a:bodyPr/>
          <a:lstStyle>
            <a:lvl1pPr marL="341313" indent="-341313">
              <a:spcBef>
                <a:spcPts val="500"/>
              </a:spcBef>
              <a:buFont typeface="+mj-lt"/>
              <a:buAutoNum type="romanUcPeriod"/>
              <a:defRPr sz="2400" b="1"/>
            </a:lvl1pPr>
            <a:lvl2pPr marL="690563" indent="-341313">
              <a:buFont typeface="+mj-lt"/>
              <a:buAutoNum type="alphaUcPeriod"/>
              <a:defRPr b="1"/>
            </a:lvl2pPr>
            <a:lvl3pPr marL="973138" indent="-282575">
              <a:buFont typeface="+mj-lt"/>
              <a:buAutoNum type="arabicPeriod"/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286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1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6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9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68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8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74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4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33596-6DA7-479C-A4D1-713A75167D90}" type="datetimeFigureOut">
              <a:rPr lang="en-US" smtClean="0"/>
              <a:t>4/23/2017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8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613" y="5838737"/>
            <a:ext cx="816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Lesson 12</a:t>
            </a:r>
            <a:r>
              <a:rPr lang="en-US" sz="2800" b="1" dirty="0" smtClean="0"/>
              <a:t>:</a:t>
            </a:r>
          </a:p>
          <a:p>
            <a:r>
              <a:rPr lang="en-US" sz="3200" b="1" dirty="0" smtClean="0"/>
              <a:t>The Organization of the Church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4958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Organization of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4"/>
            </a:pPr>
            <a:r>
              <a:rPr lang="en-US" dirty="0"/>
              <a:t>Each Local Church/Congregation Is </a:t>
            </a:r>
            <a:r>
              <a:rPr lang="en-US" u="sng" dirty="0"/>
              <a:t>Autonomous</a:t>
            </a:r>
            <a:r>
              <a:rPr lang="en-US" dirty="0"/>
              <a:t>.</a:t>
            </a:r>
            <a:endParaRPr lang="en-US" sz="2000" dirty="0"/>
          </a:p>
          <a:p>
            <a:pPr lvl="1">
              <a:buFont typeface="+mj-lt"/>
              <a:buAutoNum type="alphaUcPeriod" startAt="3"/>
            </a:pPr>
            <a:r>
              <a:rPr lang="en-US" dirty="0"/>
              <a:t>The Bible does teach that each local congregation of the Lord’s church is autonomous (i.e., self-governing) in that:</a:t>
            </a:r>
            <a:endParaRPr lang="en-US" sz="2000" dirty="0"/>
          </a:p>
          <a:p>
            <a:pPr lvl="2"/>
            <a:r>
              <a:rPr lang="en-US" dirty="0"/>
              <a:t>They are </a:t>
            </a:r>
            <a:r>
              <a:rPr lang="en-US" u="sng" dirty="0"/>
              <a:t>independent</a:t>
            </a:r>
            <a:r>
              <a:rPr lang="en-US" dirty="0"/>
              <a:t> of and not subject to any other congregation or ecclesiastical organization/government.</a:t>
            </a:r>
            <a:endParaRPr lang="en-US" sz="1800" dirty="0"/>
          </a:p>
          <a:p>
            <a:pPr lvl="2"/>
            <a:r>
              <a:rPr lang="en-US" dirty="0"/>
              <a:t>There is no authority of an individual or body outside or above the local congregation.</a:t>
            </a:r>
            <a:endParaRPr lang="en-US" sz="1800" dirty="0"/>
          </a:p>
          <a:p>
            <a:pPr lvl="2"/>
            <a:r>
              <a:rPr lang="en-US" dirty="0"/>
              <a:t>No man or body from outside a congregation may exercise rule or authority over that congregation.</a:t>
            </a:r>
            <a:endParaRPr lang="en-US" sz="1800" dirty="0"/>
          </a:p>
          <a:p>
            <a:pPr lvl="2"/>
            <a:r>
              <a:rPr lang="en-US" dirty="0"/>
              <a:t>No congregation is over the affairs of another congregation, as a “mother” church.</a:t>
            </a:r>
            <a:endParaRPr lang="en-US" sz="1800" dirty="0"/>
          </a:p>
          <a:p>
            <a:pPr lvl="2"/>
            <a:r>
              <a:rPr lang="en-US" dirty="0" smtClean="0"/>
              <a:t>Each </a:t>
            </a:r>
            <a:r>
              <a:rPr lang="en-US" dirty="0"/>
              <a:t>congregation is to </a:t>
            </a:r>
            <a:r>
              <a:rPr lang="en-US" dirty="0" smtClean="0"/>
              <a:t>independently…</a:t>
            </a:r>
            <a:endParaRPr lang="en-US" sz="1800" dirty="0"/>
          </a:p>
          <a:p>
            <a:pPr lvl="2"/>
            <a:r>
              <a:rPr lang="en-US" dirty="0" smtClean="0"/>
              <a:t>Each </a:t>
            </a:r>
            <a:r>
              <a:rPr lang="en-US" dirty="0"/>
              <a:t>congregation has the right to decide and govern themselves in matters of </a:t>
            </a:r>
            <a:r>
              <a:rPr lang="en-US" u="sng" dirty="0"/>
              <a:t>expediency</a:t>
            </a:r>
            <a:r>
              <a:rPr lang="en-US" dirty="0"/>
              <a:t> and no other congregation has a right to interfere or seek to overrule.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6955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Organization of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4"/>
            </a:pPr>
            <a:r>
              <a:rPr lang="en-US" dirty="0"/>
              <a:t>Each Local Church/Congregation Is </a:t>
            </a:r>
            <a:r>
              <a:rPr lang="en-US" u="sng" dirty="0"/>
              <a:t>Autonomous</a:t>
            </a:r>
            <a:r>
              <a:rPr lang="en-US" dirty="0"/>
              <a:t>.</a:t>
            </a:r>
            <a:endParaRPr lang="en-US" sz="2000" dirty="0"/>
          </a:p>
          <a:p>
            <a:pPr lvl="1">
              <a:buFont typeface="+mj-lt"/>
              <a:buAutoNum type="alphaUcPeriod" startAt="4"/>
            </a:pPr>
            <a:r>
              <a:rPr lang="en-US" dirty="0"/>
              <a:t>Overseers of each congregation are permitted oversight only over the single congregation of which they are “</a:t>
            </a:r>
            <a:r>
              <a:rPr lang="en-US" u="sng" dirty="0"/>
              <a:t>among</a:t>
            </a:r>
            <a:r>
              <a:rPr lang="en-US" dirty="0"/>
              <a:t>” (Acts 20:28; 1 Pet. 5:1-2</a:t>
            </a:r>
            <a:r>
              <a:rPr lang="en-US" dirty="0" smtClean="0"/>
              <a:t>).</a:t>
            </a:r>
            <a:endParaRPr lang="en-US" sz="2000" dirty="0"/>
          </a:p>
          <a:p>
            <a:pPr lvl="1">
              <a:buAutoNum type="alphaUcPeriod" startAt="4"/>
            </a:pPr>
            <a:r>
              <a:rPr lang="en-US" dirty="0" smtClean="0"/>
              <a:t>Each </a:t>
            </a:r>
            <a:r>
              <a:rPr lang="en-US" dirty="0"/>
              <a:t>congregation of the Lord’s church is its </a:t>
            </a:r>
            <a:r>
              <a:rPr lang="en-US" u="sng" dirty="0"/>
              <a:t>own</a:t>
            </a:r>
            <a:r>
              <a:rPr lang="en-US" dirty="0"/>
              <a:t> separate body with its </a:t>
            </a:r>
            <a:r>
              <a:rPr lang="en-US" u="sng" dirty="0"/>
              <a:t>own</a:t>
            </a:r>
            <a:r>
              <a:rPr lang="en-US" dirty="0"/>
              <a:t> leadership to govern only within (or “among”) that body.</a:t>
            </a:r>
            <a:endParaRPr lang="en-US" sz="2000" dirty="0"/>
          </a:p>
          <a:p>
            <a:pPr lvl="1">
              <a:buAutoNum type="alphaUcPeriod" startAt="4"/>
            </a:pPr>
            <a:r>
              <a:rPr lang="en-US" dirty="0" smtClean="0"/>
              <a:t>Individual </a:t>
            </a:r>
            <a:r>
              <a:rPr lang="en-US" dirty="0"/>
              <a:t>local congregations are authorized in the New Testament to </a:t>
            </a:r>
            <a:r>
              <a:rPr lang="en-US" u="sng" dirty="0"/>
              <a:t>cooperate</a:t>
            </a:r>
            <a:r>
              <a:rPr lang="en-US" dirty="0"/>
              <a:t> with each other in various efforts or endeavors.</a:t>
            </a:r>
            <a:endParaRPr lang="en-US" sz="2000" dirty="0"/>
          </a:p>
          <a:p>
            <a:pPr lvl="1">
              <a:buAutoNum type="alphaUcPeriod" startAt="4"/>
            </a:pPr>
            <a:r>
              <a:rPr lang="en-US" dirty="0" smtClean="0"/>
              <a:t>The </a:t>
            </a:r>
            <a:r>
              <a:rPr lang="en-US" dirty="0"/>
              <a:t>first major departure from N.T. Christianity came in the organization of the church.</a:t>
            </a:r>
            <a:endParaRPr lang="en-US" sz="2000" dirty="0"/>
          </a:p>
          <a:p>
            <a:pPr lvl="1">
              <a:buAutoNum type="alphaUcPeriod" startAt="4"/>
            </a:pPr>
            <a:r>
              <a:rPr lang="en-US" dirty="0" smtClean="0"/>
              <a:t>The </a:t>
            </a:r>
            <a:r>
              <a:rPr lang="en-US" dirty="0"/>
              <a:t>church today must go back to the original organizational pattern for the church!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0892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Organization of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5"/>
            </a:pPr>
            <a:r>
              <a:rPr lang="en-US" dirty="0"/>
              <a:t>Each Local Church/Congregation Is to Have </a:t>
            </a:r>
            <a:r>
              <a:rPr lang="en-US" u="sng" dirty="0"/>
              <a:t>Deacons to Serve</a:t>
            </a:r>
            <a:r>
              <a:rPr lang="en-US" dirty="0"/>
              <a:t> the Church.</a:t>
            </a:r>
            <a:endParaRPr lang="en-US" sz="2000" dirty="0"/>
          </a:p>
          <a:p>
            <a:pPr lvl="1"/>
            <a:r>
              <a:rPr lang="en-US" dirty="0"/>
              <a:t>While all Christians are servants, deacons are </a:t>
            </a:r>
            <a:r>
              <a:rPr lang="en-US" u="sng" dirty="0"/>
              <a:t>special servants</a:t>
            </a:r>
            <a:r>
              <a:rPr lang="en-US" dirty="0"/>
              <a:t> with specified duties.</a:t>
            </a:r>
            <a:endParaRPr lang="en-US" sz="2000" dirty="0"/>
          </a:p>
          <a:p>
            <a:pPr lvl="1"/>
            <a:r>
              <a:rPr lang="en-US" dirty="0"/>
              <a:t>The Greek word for “deacon” is </a:t>
            </a:r>
            <a:r>
              <a:rPr lang="en-US" i="1" dirty="0" err="1"/>
              <a:t>diakonos</a:t>
            </a:r>
            <a:r>
              <a:rPr lang="en-US" dirty="0"/>
              <a:t> (Phil. 1:1).</a:t>
            </a:r>
            <a:endParaRPr lang="en-US" sz="2000" dirty="0"/>
          </a:p>
          <a:p>
            <a:pPr lvl="1"/>
            <a:r>
              <a:rPr lang="en-US" dirty="0" smtClean="0"/>
              <a:t>Scripture </a:t>
            </a:r>
            <a:r>
              <a:rPr lang="en-US" dirty="0"/>
              <a:t>gives very specific </a:t>
            </a:r>
            <a:r>
              <a:rPr lang="en-US" u="sng" dirty="0"/>
              <a:t>qualifications</a:t>
            </a:r>
            <a:r>
              <a:rPr lang="en-US" dirty="0"/>
              <a:t> that a man must meet in order to be considered for appointment as a deacon.  Read these qualifications in 1 Timothy </a:t>
            </a:r>
            <a:r>
              <a:rPr lang="en-US" dirty="0" smtClean="0"/>
              <a:t>3:8-13.</a:t>
            </a:r>
          </a:p>
          <a:p>
            <a:pPr lvl="1"/>
            <a:r>
              <a:rPr lang="en-US" dirty="0" smtClean="0"/>
              <a:t>Insight </a:t>
            </a:r>
            <a:r>
              <a:rPr lang="en-US" dirty="0"/>
              <a:t>can be gained into the work of deacons from </a:t>
            </a:r>
            <a:r>
              <a:rPr lang="en-US" u="sng" dirty="0"/>
              <a:t>Acts 6:1-7</a:t>
            </a:r>
            <a:r>
              <a:rPr lang="en-US" dirty="0"/>
              <a:t>.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work of deacons (as all works of the church) is </a:t>
            </a:r>
            <a:r>
              <a:rPr lang="en-US" u="sng" dirty="0"/>
              <a:t>overseen by the elders</a:t>
            </a:r>
            <a:r>
              <a:rPr lang="en-US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554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Organization of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6"/>
            </a:pPr>
            <a:r>
              <a:rPr lang="en-US" dirty="0"/>
              <a:t>Each Local Church/Congregation Needs to Have an </a:t>
            </a:r>
            <a:r>
              <a:rPr lang="en-US" u="sng" dirty="0"/>
              <a:t>Evangelist to Preach</a:t>
            </a:r>
            <a:r>
              <a:rPr lang="en-US" dirty="0"/>
              <a:t> the Gospel.</a:t>
            </a:r>
            <a:endParaRPr lang="en-US" sz="2000" dirty="0"/>
          </a:p>
          <a:p>
            <a:pPr lvl="1"/>
            <a:r>
              <a:rPr lang="en-US" dirty="0"/>
              <a:t>While all Christians are to preach the gospel to the lost, the church needs evangelists.</a:t>
            </a:r>
            <a:endParaRPr lang="en-US" sz="2000" dirty="0"/>
          </a:p>
          <a:p>
            <a:pPr lvl="1"/>
            <a:r>
              <a:rPr lang="en-US" dirty="0"/>
              <a:t>The Greek words used for these men emphasize their role.</a:t>
            </a:r>
            <a:endParaRPr lang="en-US" sz="2000" dirty="0"/>
          </a:p>
          <a:p>
            <a:pPr lvl="2"/>
            <a:r>
              <a:rPr lang="en-US" dirty="0"/>
              <a:t>Evangelists are to be “</a:t>
            </a:r>
            <a:r>
              <a:rPr lang="en-US" u="sng" dirty="0"/>
              <a:t>heralds</a:t>
            </a:r>
            <a:r>
              <a:rPr lang="en-US" dirty="0"/>
              <a:t>”—proclaiming the message of the King (1 Tim. 2:7).</a:t>
            </a:r>
            <a:endParaRPr lang="en-US" sz="1800" dirty="0"/>
          </a:p>
          <a:p>
            <a:pPr lvl="2"/>
            <a:r>
              <a:rPr lang="en-US" dirty="0"/>
              <a:t>Evangelists are to be “</a:t>
            </a:r>
            <a:r>
              <a:rPr lang="en-US" u="sng" dirty="0" err="1"/>
              <a:t>gospelizers</a:t>
            </a:r>
            <a:r>
              <a:rPr lang="en-US" dirty="0"/>
              <a:t>”—spreading the good news of Jesus (2 Tim. 4:5).</a:t>
            </a:r>
            <a:endParaRPr lang="en-US" sz="1800" dirty="0"/>
          </a:p>
          <a:p>
            <a:pPr lvl="1"/>
            <a:r>
              <a:rPr lang="en-US" dirty="0" smtClean="0"/>
              <a:t>In </a:t>
            </a:r>
            <a:r>
              <a:rPr lang="en-US" dirty="0"/>
              <a:t>preaching, evangelists are to (2 Tim. 4:2; 1 Cor. 14:3</a:t>
            </a:r>
            <a:r>
              <a:rPr lang="en-US" dirty="0" smtClean="0"/>
              <a:t>)… </a:t>
            </a:r>
            <a:endParaRPr lang="en-US" sz="2000" dirty="0"/>
          </a:p>
          <a:p>
            <a:pPr lvl="1"/>
            <a:r>
              <a:rPr lang="en-US" dirty="0" smtClean="0"/>
              <a:t>An </a:t>
            </a:r>
            <a:r>
              <a:rPr lang="en-US" dirty="0"/>
              <a:t>evangelist has the Scriptural responsibility </a:t>
            </a:r>
            <a:r>
              <a:rPr lang="en-US" dirty="0" smtClean="0"/>
              <a:t>to…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preacher/evangelist is not the “</a:t>
            </a:r>
            <a:r>
              <a:rPr lang="en-US" u="sng" dirty="0"/>
              <a:t>pastor</a:t>
            </a:r>
            <a:r>
              <a:rPr lang="en-US" dirty="0"/>
              <a:t>” or the “</a:t>
            </a:r>
            <a:r>
              <a:rPr lang="en-US" u="sng" dirty="0"/>
              <a:t>reverend</a:t>
            </a:r>
            <a:r>
              <a:rPr lang="en-US" dirty="0"/>
              <a:t>.”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5233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Organization of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7"/>
            </a:pPr>
            <a:r>
              <a:rPr lang="en-US" dirty="0"/>
              <a:t>Conclusion</a:t>
            </a:r>
            <a:endParaRPr lang="en-US" sz="2000" dirty="0"/>
          </a:p>
          <a:p>
            <a:pPr lvl="1"/>
            <a:r>
              <a:rPr lang="en-US" dirty="0"/>
              <a:t>There is only ONE head of the church and that is Christ – not any man or woman.</a:t>
            </a:r>
            <a:endParaRPr lang="en-US" sz="2000" dirty="0"/>
          </a:p>
          <a:p>
            <a:pPr lvl="1"/>
            <a:r>
              <a:rPr lang="en-US" dirty="0"/>
              <a:t>The Lord’s church must be organized and appoint leadership as instructed by the Lord.</a:t>
            </a:r>
            <a:endParaRPr lang="en-US" sz="2000" dirty="0"/>
          </a:p>
          <a:p>
            <a:pPr lvl="1"/>
            <a:r>
              <a:rPr lang="en-US" dirty="0"/>
              <a:t>There is no Scriptural authority for modern forms of church government among the denominations, which do not follow the plurality of elders among a single congregation.</a:t>
            </a:r>
            <a:endParaRPr lang="en-US" sz="2000" dirty="0"/>
          </a:p>
          <a:p>
            <a:pPr lvl="1"/>
            <a:r>
              <a:rPr lang="en-US" dirty="0"/>
              <a:t>Any deviation from God’s pattern creates a man-made organization.</a:t>
            </a:r>
            <a:endParaRPr lang="en-US" sz="2000" dirty="0"/>
          </a:p>
          <a:p>
            <a:pPr lvl="1"/>
            <a:r>
              <a:rPr lang="en-US" dirty="0"/>
              <a:t>The New Testament church will be organized according to the pattern in the New Testament.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3165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Organization of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The Church Is Spoken of in Different </a:t>
            </a:r>
            <a:r>
              <a:rPr lang="en-US" u="sng" dirty="0" smtClean="0"/>
              <a:t>Senses</a:t>
            </a:r>
            <a:r>
              <a:rPr lang="en-US" dirty="0" smtClean="0"/>
              <a:t> in the New Testament.</a:t>
            </a:r>
            <a:endParaRPr lang="en-US" sz="2000" dirty="0" smtClean="0"/>
          </a:p>
          <a:p>
            <a:pPr lvl="1"/>
            <a:r>
              <a:rPr lang="en-US" dirty="0" smtClean="0"/>
              <a:t>See Roman numeral V in Lesson 8, “The Distinct Nature of the Church” (page 88).</a:t>
            </a:r>
            <a:endParaRPr lang="en-US" sz="2000" dirty="0" smtClean="0"/>
          </a:p>
          <a:p>
            <a:pPr lvl="1"/>
            <a:r>
              <a:rPr lang="en-US" dirty="0" smtClean="0"/>
              <a:t>The church is spoken of in a </a:t>
            </a:r>
            <a:r>
              <a:rPr lang="en-US" u="sng" dirty="0" smtClean="0"/>
              <a:t>universal</a:t>
            </a:r>
            <a:r>
              <a:rPr lang="en-US" dirty="0" smtClean="0"/>
              <a:t> sense in the New Testament (Matt. 16:18; Acts 20:28; Eph. 1:22-23; 5:23, 25; 1 Cor. 7:17; 11:16; 14:33; 2 Cor. 11:28; 1 Tim. 3:15).</a:t>
            </a:r>
            <a:endParaRPr lang="en-US" sz="2000" dirty="0" smtClean="0"/>
          </a:p>
          <a:p>
            <a:pPr lvl="1"/>
            <a:r>
              <a:rPr lang="en-US" dirty="0" smtClean="0"/>
              <a:t>The church is spoken of in a </a:t>
            </a:r>
            <a:r>
              <a:rPr lang="en-US" u="sng" dirty="0" smtClean="0"/>
              <a:t>local</a:t>
            </a:r>
            <a:r>
              <a:rPr lang="en-US" dirty="0" smtClean="0"/>
              <a:t> sense in the New Testament (Acts 8:1; 13:1; 14:23; 20:17; Rom. 16:5; 1 Cor. 1:2).</a:t>
            </a:r>
            <a:endParaRPr lang="en-US" sz="2000" dirty="0" smtClean="0"/>
          </a:p>
          <a:p>
            <a:pPr lvl="1"/>
            <a:r>
              <a:rPr lang="en-US" dirty="0" smtClean="0"/>
              <a:t>The church is spoken of in a regional/provincial sense in the New Testament (Acts 9:31; 1 Cor. 16:19; 2 Cor. 8:1; Gal. 1:2; Rev. 1:4).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833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Organization of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2"/>
            </a:pPr>
            <a:r>
              <a:rPr lang="en-US" dirty="0"/>
              <a:t>Christ Is </a:t>
            </a:r>
            <a:r>
              <a:rPr lang="en-US" u="sng" dirty="0"/>
              <a:t>the Head</a:t>
            </a:r>
            <a:r>
              <a:rPr lang="en-US" dirty="0"/>
              <a:t> of the Church.</a:t>
            </a:r>
            <a:endParaRPr lang="en-US" sz="2000" dirty="0"/>
          </a:p>
          <a:p>
            <a:pPr lvl="1"/>
            <a:r>
              <a:rPr lang="en-US" dirty="0"/>
              <a:t>This point cannot be overemphasized.  In the organization of the church, Christ is head!</a:t>
            </a:r>
            <a:endParaRPr lang="en-US" sz="2000" dirty="0"/>
          </a:p>
          <a:p>
            <a:pPr lvl="1"/>
            <a:r>
              <a:rPr lang="en-US" dirty="0"/>
              <a:t>The church is not a democracy, where the majority (as determined by human beings) rules.  </a:t>
            </a:r>
            <a:endParaRPr lang="en-US" sz="2000" dirty="0"/>
          </a:p>
          <a:p>
            <a:pPr lvl="1"/>
            <a:r>
              <a:rPr lang="en-US" dirty="0"/>
              <a:t>The church is a theocracy, with Christ ruling as King of kings and Lord of lords (Rev. 17:14).</a:t>
            </a:r>
            <a:endParaRPr lang="en-US" sz="2000" dirty="0"/>
          </a:p>
          <a:p>
            <a:pPr lvl="1"/>
            <a:r>
              <a:rPr lang="en-US" dirty="0" smtClean="0"/>
              <a:t>There </a:t>
            </a:r>
            <a:r>
              <a:rPr lang="en-US" dirty="0"/>
              <a:t>is only one who has a right to </a:t>
            </a:r>
            <a:r>
              <a:rPr lang="en-US" u="sng" dirty="0"/>
              <a:t>rule or dictate</a:t>
            </a:r>
            <a:r>
              <a:rPr lang="en-US" dirty="0"/>
              <a:t> in the church, and that is the One who has “all authority” (Matt. 28:18; Eph. 1:22-23; Acts 2:36</a:t>
            </a:r>
            <a:r>
              <a:rPr lang="en-US" dirty="0" smtClean="0"/>
              <a:t>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348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Organization of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2"/>
            </a:pPr>
            <a:r>
              <a:rPr lang="en-US" dirty="0"/>
              <a:t>Christ Is </a:t>
            </a:r>
            <a:r>
              <a:rPr lang="en-US" u="sng" dirty="0"/>
              <a:t>the Head</a:t>
            </a:r>
            <a:r>
              <a:rPr lang="en-US" dirty="0"/>
              <a:t> of the Church.</a:t>
            </a:r>
            <a:endParaRPr lang="en-US" sz="2000" dirty="0"/>
          </a:p>
          <a:p>
            <a:pPr lvl="1">
              <a:buFont typeface="+mj-lt"/>
              <a:buAutoNum type="alphaUcPeriod" startAt="5"/>
            </a:pPr>
            <a:r>
              <a:rPr lang="en-US" dirty="0" smtClean="0"/>
              <a:t>In </a:t>
            </a:r>
            <a:r>
              <a:rPr lang="en-US" dirty="0"/>
              <a:t>its universal sense, the church has </a:t>
            </a:r>
            <a:r>
              <a:rPr lang="en-US" u="sng" dirty="0"/>
              <a:t>no earthly</a:t>
            </a:r>
            <a:r>
              <a:rPr lang="en-US" dirty="0"/>
              <a:t> organization or headquarters</a:t>
            </a:r>
            <a:r>
              <a:rPr lang="en-US" dirty="0" smtClean="0"/>
              <a:t>.</a:t>
            </a:r>
          </a:p>
          <a:p>
            <a:pPr lvl="2"/>
            <a:r>
              <a:rPr lang="en-US" sz="2400" dirty="0"/>
              <a:t>The New Testament has not authorized any church government beyond the local </a:t>
            </a:r>
            <a:r>
              <a:rPr lang="en-US" sz="2400" dirty="0" smtClean="0"/>
              <a:t>congregation.</a:t>
            </a:r>
            <a:endParaRPr lang="en-US" sz="2400" dirty="0"/>
          </a:p>
          <a:p>
            <a:pPr lvl="2"/>
            <a:r>
              <a:rPr lang="en-US" sz="2400" dirty="0"/>
              <a:t>Therefore, the New Testament does not </a:t>
            </a:r>
            <a:r>
              <a:rPr lang="en-US" sz="2400" dirty="0" smtClean="0"/>
              <a:t>authorize…</a:t>
            </a:r>
            <a:endParaRPr lang="en-US" sz="2400" dirty="0"/>
          </a:p>
          <a:p>
            <a:pPr lvl="2"/>
            <a:r>
              <a:rPr lang="en-US" sz="2400" dirty="0" smtClean="0"/>
              <a:t>The </a:t>
            </a:r>
            <a:r>
              <a:rPr lang="en-US" sz="2400" dirty="0"/>
              <a:t>“headquarters” of the church is </a:t>
            </a:r>
            <a:r>
              <a:rPr lang="en-US" sz="2400" u="sng" dirty="0"/>
              <a:t>where the Head resides</a:t>
            </a:r>
            <a:r>
              <a:rPr lang="en-US" sz="2400" dirty="0" smtClean="0"/>
              <a:t>.</a:t>
            </a:r>
            <a:endParaRPr lang="en-US" sz="2400" dirty="0"/>
          </a:p>
          <a:p>
            <a:pPr lvl="1">
              <a:buAutoNum type="alphaUcPeriod" startAt="5"/>
            </a:pPr>
            <a:r>
              <a:rPr lang="en-US" u="sng" dirty="0" smtClean="0"/>
              <a:t>Christ </a:t>
            </a:r>
            <a:r>
              <a:rPr lang="en-US" u="sng" dirty="0"/>
              <a:t>alone</a:t>
            </a:r>
            <a:r>
              <a:rPr lang="en-US" dirty="0"/>
              <a:t> has authority (and all authority) over the universal church</a:t>
            </a:r>
            <a:r>
              <a:rPr lang="en-US" dirty="0" smtClean="0"/>
              <a:t>.</a:t>
            </a:r>
          </a:p>
          <a:p>
            <a:pPr lvl="1">
              <a:buFont typeface="+mj-lt"/>
              <a:buAutoNum type="alphaUcPeriod" startAt="5"/>
            </a:pPr>
            <a:r>
              <a:rPr lang="en-US" dirty="0"/>
              <a:t>Christ is the head of the church—at the local level and the universal level!</a:t>
            </a:r>
          </a:p>
          <a:p>
            <a:pPr lvl="1">
              <a:buAutoNum type="alphaUcPeriod" startAt="5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0439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Organization of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3"/>
            </a:pPr>
            <a:r>
              <a:rPr lang="en-US" dirty="0"/>
              <a:t>Each Local Church/Congregation Is to Be </a:t>
            </a:r>
            <a:r>
              <a:rPr lang="en-US" u="sng" dirty="0"/>
              <a:t>Overseen By Elders</a:t>
            </a:r>
            <a:r>
              <a:rPr lang="en-US" dirty="0"/>
              <a:t>.</a:t>
            </a:r>
            <a:endParaRPr lang="en-US" sz="2000" dirty="0"/>
          </a:p>
          <a:p>
            <a:pPr lvl="1"/>
            <a:r>
              <a:rPr lang="en-US" dirty="0"/>
              <a:t>At the local level, the church is to be organized according to the New Testament pattern.</a:t>
            </a:r>
            <a:endParaRPr lang="en-US" sz="2000" dirty="0"/>
          </a:p>
          <a:p>
            <a:pPr lvl="1"/>
            <a:r>
              <a:rPr lang="en-US" dirty="0"/>
              <a:t>God has an “</a:t>
            </a:r>
            <a:r>
              <a:rPr lang="en-US" u="sng" dirty="0"/>
              <a:t>order</a:t>
            </a:r>
            <a:r>
              <a:rPr lang="en-US" dirty="0"/>
              <a:t>” (i.e., an organizational structure) that He intends for His church to have at the local level (note carefully the word “order” in Titus 1:5).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divine “order” calls for His church to “</a:t>
            </a:r>
            <a:r>
              <a:rPr lang="en-US" u="sng" dirty="0"/>
              <a:t>appoint elders</a:t>
            </a:r>
            <a:r>
              <a:rPr lang="en-US" dirty="0"/>
              <a:t> in every city” (Tit. 1:5).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divine “order” gives very specific </a:t>
            </a:r>
            <a:r>
              <a:rPr lang="en-US" u="sng" dirty="0"/>
              <a:t>qualifications</a:t>
            </a:r>
            <a:r>
              <a:rPr lang="en-US" dirty="0"/>
              <a:t> that a man must meet in order to be considered for appointment as an elder.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95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Organization of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3"/>
            </a:pPr>
            <a:r>
              <a:rPr lang="en-US" dirty="0"/>
              <a:t>Each Local Church/Congregation Is to Be </a:t>
            </a:r>
            <a:r>
              <a:rPr lang="en-US" u="sng" dirty="0"/>
              <a:t>Overseen By Elders</a:t>
            </a:r>
            <a:r>
              <a:rPr lang="en-US" dirty="0"/>
              <a:t>.</a:t>
            </a:r>
            <a:endParaRPr lang="en-US" sz="2000" dirty="0"/>
          </a:p>
          <a:p>
            <a:pPr lvl="1">
              <a:buFont typeface="+mj-lt"/>
              <a:buAutoNum type="alphaUcPeriod" startAt="5"/>
            </a:pPr>
            <a:r>
              <a:rPr lang="en-US" dirty="0"/>
              <a:t>The divine “order” for the local congregation was a </a:t>
            </a:r>
            <a:r>
              <a:rPr lang="en-US" u="sng" dirty="0"/>
              <a:t>plurality</a:t>
            </a:r>
            <a:r>
              <a:rPr lang="en-US" dirty="0"/>
              <a:t> of elders in each church.</a:t>
            </a:r>
            <a:endParaRPr lang="en-US" sz="2000" dirty="0"/>
          </a:p>
          <a:p>
            <a:pPr lvl="2"/>
            <a:r>
              <a:rPr lang="en-US" sz="2200" dirty="0"/>
              <a:t>Note the plural “elder</a:t>
            </a:r>
            <a:r>
              <a:rPr lang="en-US" sz="2200" u="sng" dirty="0"/>
              <a:t>s</a:t>
            </a:r>
            <a:r>
              <a:rPr lang="en-US" sz="2200" dirty="0"/>
              <a:t>” in Acts 14:23; 20:17; Philippians 1:1; Titus 1:5 &amp; 1 Peter 5:1.</a:t>
            </a:r>
          </a:p>
          <a:p>
            <a:pPr lvl="2"/>
            <a:r>
              <a:rPr lang="en-US" sz="2200" dirty="0"/>
              <a:t>The plural emphasizes that no one man can exercise oversight over a congregation.  There must be more than one elder in each congregation.</a:t>
            </a:r>
          </a:p>
          <a:p>
            <a:pPr lvl="2"/>
            <a:r>
              <a:rPr lang="en-US" sz="2200" dirty="0"/>
              <a:t>This also emphasizes that the oversight and authority within a congregation is not in “an elder” but in the “</a:t>
            </a:r>
            <a:r>
              <a:rPr lang="en-US" sz="2200" u="sng" dirty="0"/>
              <a:t>eldership</a:t>
            </a:r>
            <a:r>
              <a:rPr lang="en-US" sz="2200" dirty="0" smtClean="0"/>
              <a:t>.”</a:t>
            </a:r>
            <a:endParaRPr lang="en-US" sz="2200" dirty="0"/>
          </a:p>
          <a:p>
            <a:pPr lvl="1">
              <a:buAutoNum type="alphaUcPeriod" startAt="5"/>
            </a:pPr>
            <a:r>
              <a:rPr lang="en-US" dirty="0" smtClean="0"/>
              <a:t>The </a:t>
            </a:r>
            <a:r>
              <a:rPr lang="en-US" dirty="0"/>
              <a:t>divine “order” also limits an eldership’s oversight to the </a:t>
            </a:r>
            <a:r>
              <a:rPr lang="en-US" u="sng" dirty="0"/>
              <a:t>one local</a:t>
            </a:r>
            <a:r>
              <a:rPr lang="en-US" dirty="0"/>
              <a:t> congregation.</a:t>
            </a:r>
            <a:endParaRPr lang="en-US" sz="2000" dirty="0"/>
          </a:p>
          <a:p>
            <a:pPr lvl="2"/>
            <a:r>
              <a:rPr lang="en-US" sz="2200" dirty="0"/>
              <a:t>Note carefully the word “</a:t>
            </a:r>
            <a:r>
              <a:rPr lang="en-US" sz="2200" u="sng" dirty="0"/>
              <a:t>among</a:t>
            </a:r>
            <a:r>
              <a:rPr lang="en-US" sz="2200" dirty="0"/>
              <a:t>” in Acts 20:28 and 1 Peter 5:1-2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2978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Organization of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3"/>
            </a:pPr>
            <a:r>
              <a:rPr lang="en-US" dirty="0"/>
              <a:t>Each Local Church/Congregation Is to Be </a:t>
            </a:r>
            <a:r>
              <a:rPr lang="en-US" u="sng" dirty="0"/>
              <a:t>Overseen By Elders</a:t>
            </a:r>
            <a:r>
              <a:rPr lang="en-US" dirty="0"/>
              <a:t>.</a:t>
            </a:r>
            <a:endParaRPr lang="en-US" sz="2000" dirty="0"/>
          </a:p>
          <a:p>
            <a:pPr lvl="1">
              <a:buFont typeface="+mj-lt"/>
              <a:buAutoNum type="alphaUcPeriod" startAt="7"/>
            </a:pPr>
            <a:r>
              <a:rPr lang="en-US" dirty="0"/>
              <a:t>Elders are designated by three Greek words, usually translated into six English words.</a:t>
            </a:r>
            <a:endParaRPr lang="en-US" sz="2000" dirty="0"/>
          </a:p>
          <a:p>
            <a:pPr lvl="2"/>
            <a:r>
              <a:rPr lang="en-US" dirty="0"/>
              <a:t>The Greek </a:t>
            </a:r>
            <a:r>
              <a:rPr lang="en-US" i="1" dirty="0" err="1"/>
              <a:t>presbuteros</a:t>
            </a:r>
            <a:r>
              <a:rPr lang="en-US" dirty="0"/>
              <a:t> is translated into “presbyter” </a:t>
            </a:r>
            <a:r>
              <a:rPr lang="en-US" dirty="0" smtClean="0"/>
              <a:t>and </a:t>
            </a:r>
            <a:r>
              <a:rPr lang="en-US" dirty="0"/>
              <a:t>“elder</a:t>
            </a:r>
            <a:r>
              <a:rPr lang="en-US" dirty="0" smtClean="0"/>
              <a:t>.”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(a)  </a:t>
            </a:r>
            <a:r>
              <a:rPr lang="en-US" dirty="0" smtClean="0"/>
              <a:t>An </a:t>
            </a:r>
            <a:r>
              <a:rPr lang="en-US" dirty="0"/>
              <a:t>older man who has experience and wisdom.</a:t>
            </a:r>
            <a:endParaRPr lang="en-US" sz="1600" dirty="0"/>
          </a:p>
          <a:p>
            <a:pPr lvl="2"/>
            <a:r>
              <a:rPr lang="en-US" dirty="0"/>
              <a:t>The Greek </a:t>
            </a:r>
            <a:r>
              <a:rPr lang="en-US" i="1" dirty="0" err="1"/>
              <a:t>episkopos</a:t>
            </a:r>
            <a:r>
              <a:rPr lang="en-US" dirty="0"/>
              <a:t> is translated into “overseer” and “</a:t>
            </a:r>
            <a:r>
              <a:rPr lang="en-US" dirty="0" smtClean="0"/>
              <a:t>bishop.”</a:t>
            </a:r>
            <a:br>
              <a:rPr lang="en-US" dirty="0" smtClean="0"/>
            </a:br>
            <a:r>
              <a:rPr lang="en-US" dirty="0"/>
              <a:t>(a) </a:t>
            </a:r>
            <a:r>
              <a:rPr lang="en-US" dirty="0" smtClean="0"/>
              <a:t>The </a:t>
            </a:r>
            <a:r>
              <a:rPr lang="en-US" dirty="0"/>
              <a:t>responsibility of oversight, </a:t>
            </a:r>
            <a:r>
              <a:rPr lang="en-US" dirty="0" err="1" smtClean="0"/>
              <a:t>superintendency</a:t>
            </a:r>
            <a:r>
              <a:rPr lang="en-US" dirty="0" smtClean="0"/>
              <a:t> </a:t>
            </a:r>
            <a:r>
              <a:rPr lang="en-US" dirty="0"/>
              <a:t>and rule.</a:t>
            </a:r>
            <a:endParaRPr lang="en-US" sz="1600" dirty="0"/>
          </a:p>
          <a:p>
            <a:pPr lvl="2"/>
            <a:r>
              <a:rPr lang="en-US" dirty="0"/>
              <a:t>The Greek </a:t>
            </a:r>
            <a:r>
              <a:rPr lang="en-US" i="1" dirty="0" err="1"/>
              <a:t>poimein</a:t>
            </a:r>
            <a:r>
              <a:rPr lang="en-US" dirty="0"/>
              <a:t> is translated into “shepherd” and “pastor</a:t>
            </a:r>
            <a:r>
              <a:rPr lang="en-US" dirty="0" smtClean="0"/>
              <a:t>.”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dirty="0"/>
              <a:t>(a) </a:t>
            </a:r>
            <a:r>
              <a:rPr lang="en-US" dirty="0" smtClean="0"/>
              <a:t>The </a:t>
            </a:r>
            <a:r>
              <a:rPr lang="en-US" dirty="0"/>
              <a:t>work of caring, feeding and protecting the </a:t>
            </a:r>
            <a:r>
              <a:rPr lang="en-US" dirty="0" smtClean="0"/>
              <a:t>church</a:t>
            </a:r>
            <a:r>
              <a:rPr lang="en-US" dirty="0"/>
              <a:t>.</a:t>
            </a:r>
            <a:endParaRPr lang="en-US" sz="1600" dirty="0"/>
          </a:p>
          <a:p>
            <a:pPr lvl="2"/>
            <a:r>
              <a:rPr lang="en-US" dirty="0"/>
              <a:t>These three Greek words are used together in two key passages about </a:t>
            </a:r>
            <a:r>
              <a:rPr lang="en-US" dirty="0" smtClean="0"/>
              <a:t>elders (Acts 20:17, 28; 1 Peter 5:1-2).</a:t>
            </a:r>
          </a:p>
          <a:p>
            <a:pPr lvl="2"/>
            <a:r>
              <a:rPr lang="en-US" dirty="0"/>
              <a:t>The six English words can be summarized with the acronym, </a:t>
            </a:r>
            <a:r>
              <a:rPr lang="en-US" dirty="0" smtClean="0"/>
              <a:t>B-E-P-O-P-S.</a:t>
            </a:r>
          </a:p>
          <a:p>
            <a:pPr lvl="2"/>
            <a:r>
              <a:rPr lang="en-US" dirty="0"/>
              <a:t>It is important to note that these six words </a:t>
            </a:r>
            <a:r>
              <a:rPr lang="en-US" dirty="0" smtClean="0"/>
              <a:t>are </a:t>
            </a:r>
            <a:r>
              <a:rPr lang="en-US" dirty="0"/>
              <a:t>used interchangeably in the New Testament to refer to the very </a:t>
            </a:r>
            <a:r>
              <a:rPr lang="en-US" u="sng" dirty="0"/>
              <a:t>same office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48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Organization of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3"/>
            </a:pPr>
            <a:r>
              <a:rPr lang="en-US" dirty="0"/>
              <a:t>Each Local Church/Congregation Is to Be </a:t>
            </a:r>
            <a:r>
              <a:rPr lang="en-US" u="sng" dirty="0"/>
              <a:t>Overseen By Elders</a:t>
            </a:r>
            <a:r>
              <a:rPr lang="en-US" dirty="0"/>
              <a:t>.</a:t>
            </a:r>
            <a:endParaRPr lang="en-US" sz="2000" dirty="0"/>
          </a:p>
          <a:p>
            <a:pPr lvl="1">
              <a:buFont typeface="+mj-lt"/>
              <a:buAutoNum type="alphaUcPeriod" startAt="8"/>
            </a:pPr>
            <a:r>
              <a:rPr lang="en-US" dirty="0"/>
              <a:t>The </a:t>
            </a:r>
            <a:r>
              <a:rPr lang="en-US" u="sng" dirty="0"/>
              <a:t>duty and work</a:t>
            </a:r>
            <a:r>
              <a:rPr lang="en-US" dirty="0"/>
              <a:t> of elders is summarized in these various designations for them.</a:t>
            </a:r>
            <a:endParaRPr lang="en-US" sz="2000" dirty="0"/>
          </a:p>
          <a:p>
            <a:pPr lvl="2"/>
            <a:r>
              <a:rPr lang="en-US" dirty="0"/>
              <a:t>Elders have the responsibility to see that the local congregation functions according to the will of God and does so in the very best way possible.</a:t>
            </a:r>
            <a:endParaRPr lang="en-US" sz="1800" dirty="0"/>
          </a:p>
          <a:p>
            <a:pPr lvl="2"/>
            <a:r>
              <a:rPr lang="en-US" dirty="0"/>
              <a:t>The primary work of elders is to tend to, care for, feed and protect the church.</a:t>
            </a:r>
            <a:endParaRPr lang="en-US" sz="1800" dirty="0"/>
          </a:p>
          <a:p>
            <a:pPr lvl="2"/>
            <a:r>
              <a:rPr lang="en-US" dirty="0" smtClean="0"/>
              <a:t>Also </a:t>
            </a:r>
            <a:r>
              <a:rPr lang="en-US" dirty="0"/>
              <a:t>underscored in the verses above is the elders’ responsibility to “take care of the church” that is “entrusted” to them through proper oversight and example.</a:t>
            </a:r>
            <a:endParaRPr lang="en-US" sz="1800" dirty="0"/>
          </a:p>
          <a:p>
            <a:pPr lvl="1">
              <a:buAutoNum type="alphaUcPeriod" startAt="8"/>
            </a:pPr>
            <a:r>
              <a:rPr lang="en-US" dirty="0" smtClean="0"/>
              <a:t>God’s </a:t>
            </a:r>
            <a:r>
              <a:rPr lang="en-US" dirty="0"/>
              <a:t>design is for qualified men (called “elders”) to lead His church to heaven.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301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Organization of 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4"/>
            </a:pPr>
            <a:r>
              <a:rPr lang="en-US" dirty="0"/>
              <a:t>Each Local Church/Congregation Is </a:t>
            </a:r>
            <a:r>
              <a:rPr lang="en-US" u="sng" dirty="0"/>
              <a:t>Autonomous</a:t>
            </a:r>
            <a:r>
              <a:rPr lang="en-US" dirty="0"/>
              <a:t>.</a:t>
            </a:r>
            <a:endParaRPr lang="en-US" sz="2000" dirty="0"/>
          </a:p>
          <a:p>
            <a:pPr lvl="1"/>
            <a:r>
              <a:rPr lang="en-US" dirty="0"/>
              <a:t>“Autonomy” is a compound word, combining “auto”=self and “</a:t>
            </a:r>
            <a:r>
              <a:rPr lang="en-US" dirty="0" err="1"/>
              <a:t>nomos</a:t>
            </a:r>
            <a:r>
              <a:rPr lang="en-US" dirty="0"/>
              <a:t>”=law/rule.  Thus, the word itself has the meaning of “self-rule” or “s</a:t>
            </a:r>
            <a:r>
              <a:rPr lang="en-US" u="sng" dirty="0"/>
              <a:t>elf-governing</a:t>
            </a:r>
            <a:r>
              <a:rPr lang="en-US" dirty="0"/>
              <a:t>.”</a:t>
            </a:r>
            <a:endParaRPr lang="en-US" sz="2000" dirty="0"/>
          </a:p>
          <a:p>
            <a:pPr lvl="1"/>
            <a:r>
              <a:rPr lang="en-US" dirty="0" smtClean="0"/>
              <a:t>Don’t </a:t>
            </a:r>
            <a:r>
              <a:rPr lang="en-US" dirty="0"/>
              <a:t>misunderstand or misapply the autonomy of the local congregation.  </a:t>
            </a:r>
            <a:endParaRPr lang="en-US" sz="2000" dirty="0"/>
          </a:p>
          <a:p>
            <a:pPr lvl="2"/>
            <a:r>
              <a:rPr lang="en-US" dirty="0"/>
              <a:t>A local congregation’s autonomy does not negate or contradict the universal rule of Christ.</a:t>
            </a:r>
            <a:endParaRPr lang="en-US" sz="1800" dirty="0"/>
          </a:p>
          <a:p>
            <a:pPr lvl="2"/>
            <a:r>
              <a:rPr lang="en-US" dirty="0" smtClean="0"/>
              <a:t>The </a:t>
            </a:r>
            <a:r>
              <a:rPr lang="en-US" dirty="0"/>
              <a:t>rule of Christ has already decided and dictated the acceptable work and functioning for all congregations of the church.  </a:t>
            </a:r>
            <a:endParaRPr lang="en-US" sz="1800" dirty="0"/>
          </a:p>
          <a:p>
            <a:pPr lvl="2"/>
            <a:r>
              <a:rPr lang="en-US" dirty="0" smtClean="0"/>
              <a:t>In </a:t>
            </a:r>
            <a:r>
              <a:rPr lang="en-US" dirty="0"/>
              <a:t>the New Testament, the church was made up of local congregations.</a:t>
            </a:r>
            <a:endParaRPr lang="en-US" sz="1800" dirty="0"/>
          </a:p>
          <a:p>
            <a:pPr lvl="2"/>
            <a:r>
              <a:rPr lang="en-US" dirty="0" smtClean="0"/>
              <a:t>Therefore</a:t>
            </a:r>
            <a:r>
              <a:rPr lang="en-US" dirty="0"/>
              <a:t>, every local congregation is subject to the </a:t>
            </a:r>
            <a:r>
              <a:rPr lang="en-US" u="sng" dirty="0"/>
              <a:t>same universal law</a:t>
            </a:r>
            <a:r>
              <a:rPr lang="en-US" dirty="0"/>
              <a:t> – i.e., the New Testament, which must be taught the same (1 Cor. 4:17; 7:17) and obeyed the same (1 Cor. 1:10; Rom. 6:17) in every congregation of the Lord’s church.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2396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715</TotalTime>
  <Words>1516</Words>
  <Application>Microsoft Office PowerPoint</Application>
  <PresentationFormat>On-screen Show (4:3)</PresentationFormat>
  <Paragraphs>99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The Organization of the Church</vt:lpstr>
      <vt:lpstr>The Organization of the Church</vt:lpstr>
      <vt:lpstr>The Organization of the Church</vt:lpstr>
      <vt:lpstr>The Organization of the Church</vt:lpstr>
      <vt:lpstr>The Organization of the Church</vt:lpstr>
      <vt:lpstr>The Organization of the Church</vt:lpstr>
      <vt:lpstr>The Organization of the Church</vt:lpstr>
      <vt:lpstr>The Organization of the Church</vt:lpstr>
      <vt:lpstr>The Organization of the Church</vt:lpstr>
      <vt:lpstr>The Organization of the Church</vt:lpstr>
      <vt:lpstr>The Organization of the Church</vt:lpstr>
      <vt:lpstr>The Organization of the Church</vt:lpstr>
      <vt:lpstr>The Organization of the Church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79</cp:revision>
  <dcterms:created xsi:type="dcterms:W3CDTF">2017-01-01T19:17:35Z</dcterms:created>
  <dcterms:modified xsi:type="dcterms:W3CDTF">2017-04-23T18:04:07Z</dcterms:modified>
</cp:coreProperties>
</file>