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11</a:t>
            </a:r>
            <a:r>
              <a:rPr lang="en-US" sz="2800" b="1" dirty="0" smtClean="0"/>
              <a:t>:</a:t>
            </a:r>
          </a:p>
          <a:p>
            <a:r>
              <a:rPr lang="en-US" sz="3200" b="1" dirty="0"/>
              <a:t>Christians and Denominationalism</a:t>
            </a:r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Are There </a:t>
            </a:r>
            <a:r>
              <a:rPr lang="en-US" u="sng" dirty="0"/>
              <a:t>Faithful Christians</a:t>
            </a:r>
            <a:r>
              <a:rPr lang="en-US" dirty="0"/>
              <a:t> in Denominations?</a:t>
            </a:r>
            <a:endParaRPr lang="en-US" sz="2000" dirty="0"/>
          </a:p>
          <a:p>
            <a:pPr lvl="1">
              <a:buFont typeface="+mj-lt"/>
              <a:buAutoNum type="alphaUcPeriod" startAt="5"/>
            </a:pPr>
            <a:r>
              <a:rPr lang="en-US" dirty="0"/>
              <a:t>Answering this question is not a judgment against the </a:t>
            </a:r>
            <a:r>
              <a:rPr lang="en-US" u="sng" dirty="0"/>
              <a:t>sincerity</a:t>
            </a:r>
            <a:r>
              <a:rPr lang="en-US" dirty="0"/>
              <a:t> of someone’s heart.</a:t>
            </a:r>
            <a:endParaRPr lang="en-US" sz="2000" dirty="0"/>
          </a:p>
          <a:p>
            <a:pPr lvl="1">
              <a:buAutoNum type="alphaUcPeriod" startAt="5"/>
            </a:pPr>
            <a:r>
              <a:rPr lang="en-US" dirty="0" smtClean="0"/>
              <a:t>When </a:t>
            </a:r>
            <a:r>
              <a:rPr lang="en-US" dirty="0"/>
              <a:t>we go back to the Bible, we find:</a:t>
            </a:r>
            <a:endParaRPr lang="en-US" sz="2000" dirty="0"/>
          </a:p>
          <a:p>
            <a:pPr lvl="2"/>
            <a:r>
              <a:rPr lang="en-US" sz="2200" dirty="0"/>
              <a:t>Who is truly a </a:t>
            </a:r>
            <a:r>
              <a:rPr lang="en-US" sz="2200" u="sng" dirty="0"/>
              <a:t>Christian</a:t>
            </a:r>
            <a:r>
              <a:rPr lang="en-US" sz="2200" dirty="0"/>
              <a:t> in the eyes of God (i.e., a penitent believer who is baptized for the express purpose of obtaining the forgiveness of sins).</a:t>
            </a:r>
          </a:p>
          <a:p>
            <a:pPr lvl="2"/>
            <a:r>
              <a:rPr lang="en-US" sz="2200" dirty="0"/>
              <a:t>What </a:t>
            </a:r>
            <a:r>
              <a:rPr lang="en-US" sz="2200" u="sng" dirty="0"/>
              <a:t>church</a:t>
            </a:r>
            <a:r>
              <a:rPr lang="en-US" sz="2200" dirty="0"/>
              <a:t> God places Christians within (i.e., the church that Jesus built).</a:t>
            </a:r>
          </a:p>
          <a:p>
            <a:pPr lvl="1">
              <a:buAutoNum type="alphaUcPeriod" startAt="5"/>
            </a:pPr>
            <a:r>
              <a:rPr lang="en-US" dirty="0" smtClean="0"/>
              <a:t>If </a:t>
            </a:r>
            <a:r>
              <a:rPr lang="en-US" dirty="0"/>
              <a:t>we seek to justify a “plan of salvation from sins” that is not in accordance with the New Testament, or if we seek to justify a “church” that is not the one that Jesus established in the New Testament, we are preaching “a </a:t>
            </a:r>
            <a:r>
              <a:rPr lang="en-US" u="sng" dirty="0"/>
              <a:t>different</a:t>
            </a:r>
            <a:r>
              <a:rPr lang="en-US" dirty="0"/>
              <a:t> gospel” (cf. Gal. 1:6-9).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39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Should Christians or Churches of Christ </a:t>
            </a:r>
            <a:r>
              <a:rPr lang="en-US" u="sng" dirty="0"/>
              <a:t>Extend Fellowship</a:t>
            </a:r>
            <a:r>
              <a:rPr lang="en-US" dirty="0"/>
              <a:t> to Denominations?</a:t>
            </a:r>
            <a:endParaRPr lang="en-US" sz="2000" dirty="0"/>
          </a:p>
          <a:p>
            <a:pPr lvl="1"/>
            <a:r>
              <a:rPr lang="en-US" dirty="0"/>
              <a:t>Let’s first define “extend fellowship.”</a:t>
            </a:r>
            <a:endParaRPr lang="en-US" sz="2000" dirty="0"/>
          </a:p>
          <a:p>
            <a:pPr lvl="1"/>
            <a:r>
              <a:rPr lang="en-US" dirty="0" smtClean="0"/>
              <a:t>Remember </a:t>
            </a:r>
            <a:r>
              <a:rPr lang="en-US" dirty="0"/>
              <a:t>these crucial points of emphasis in the New Testament.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a sweet “fellowship” that those who “walk in the light” of the gospel of Christ have with God and with fellow believers (1 John 1:3-7).</a:t>
            </a:r>
            <a:endParaRPr lang="en-US" sz="2000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has been established </a:t>
            </a:r>
            <a:r>
              <a:rPr lang="en-US" dirty="0" smtClean="0"/>
              <a:t>that…</a:t>
            </a:r>
          </a:p>
          <a:p>
            <a:pPr lvl="1"/>
            <a:r>
              <a:rPr lang="en-US" dirty="0" smtClean="0"/>
              <a:t>Thus</a:t>
            </a:r>
            <a:r>
              <a:rPr lang="en-US" dirty="0"/>
              <a:t>, it should not surprise us that the Bible issues clear warnings and censures to God’s people to </a:t>
            </a:r>
            <a:r>
              <a:rPr lang="en-US" u="sng" dirty="0"/>
              <a:t>not</a:t>
            </a:r>
            <a:r>
              <a:rPr lang="en-US" dirty="0"/>
              <a:t> extend fellowship to denominations.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76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Should Christians or Churches of Christ </a:t>
            </a:r>
            <a:r>
              <a:rPr lang="en-US" u="sng" dirty="0"/>
              <a:t>Extend Fellowship</a:t>
            </a:r>
            <a:r>
              <a:rPr lang="en-US" dirty="0"/>
              <a:t> to Denominations?</a:t>
            </a:r>
            <a:endParaRPr lang="en-US" sz="2000" dirty="0"/>
          </a:p>
          <a:p>
            <a:pPr lvl="1">
              <a:buFont typeface="+mj-lt"/>
              <a:buAutoNum type="alphaUcPeriod" startAt="6"/>
            </a:pPr>
            <a:r>
              <a:rPr lang="en-US" dirty="0"/>
              <a:t>The Bible teaches that fellowship with God is </a:t>
            </a:r>
            <a:r>
              <a:rPr lang="en-US" u="sng" dirty="0"/>
              <a:t>conditional</a:t>
            </a:r>
            <a:r>
              <a:rPr lang="en-US" dirty="0"/>
              <a:t>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The </a:t>
            </a:r>
            <a:r>
              <a:rPr lang="en-US" dirty="0"/>
              <a:t>Bible teaches that Christians are to have </a:t>
            </a:r>
            <a:r>
              <a:rPr lang="en-US" u="sng" dirty="0"/>
              <a:t>no fellowship</a:t>
            </a:r>
            <a:r>
              <a:rPr lang="en-US" dirty="0"/>
              <a:t> with those in error.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The </a:t>
            </a:r>
            <a:r>
              <a:rPr lang="en-US" dirty="0"/>
              <a:t>Bible teaches that extending fellowship is </a:t>
            </a:r>
            <a:r>
              <a:rPr lang="en-US" u="sng" dirty="0"/>
              <a:t>joining in with them</a:t>
            </a:r>
            <a:r>
              <a:rPr lang="en-US" dirty="0"/>
              <a:t> in their error.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The </a:t>
            </a:r>
            <a:r>
              <a:rPr lang="en-US" dirty="0"/>
              <a:t>Bible teaches that Christians are to </a:t>
            </a:r>
            <a:r>
              <a:rPr lang="en-US" u="sng" dirty="0"/>
              <a:t>avoid</a:t>
            </a:r>
            <a:r>
              <a:rPr lang="en-US" dirty="0"/>
              <a:t> those who live or teach contrary to God’s truth.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While </a:t>
            </a:r>
            <a:r>
              <a:rPr lang="en-US" dirty="0"/>
              <a:t>to some it may seem completely harmless (and could even be worthwhile) to extend fellowship to denominations, Scripture is not unclear in the Christian’s responsibility to maintain </a:t>
            </a:r>
            <a:r>
              <a:rPr lang="en-US" u="sng" dirty="0"/>
              <a:t>definite lines</a:t>
            </a:r>
            <a:r>
              <a:rPr lang="en-US" dirty="0"/>
              <a:t> between truth and error.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7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What Is the </a:t>
            </a:r>
            <a:r>
              <a:rPr lang="en-US" u="sng" dirty="0"/>
              <a:t>Appropriate Response</a:t>
            </a:r>
            <a:r>
              <a:rPr lang="en-US" dirty="0"/>
              <a:t> of Christians to Denominationalism?</a:t>
            </a:r>
            <a:endParaRPr lang="en-US" sz="2000" dirty="0"/>
          </a:p>
          <a:p>
            <a:pPr lvl="1"/>
            <a:r>
              <a:rPr lang="en-US" dirty="0"/>
              <a:t>The Christian’s responsibility toward denominationalism as a whole and toward specific denominational groups and toward members of denominations can be summarized in the words of Ephesians 4:15 – “speaking the truth in love.”</a:t>
            </a:r>
            <a:endParaRPr lang="en-US" sz="2000" dirty="0"/>
          </a:p>
          <a:p>
            <a:pPr lvl="2"/>
            <a:r>
              <a:rPr lang="en-US" sz="2400" dirty="0"/>
              <a:t>We must maintain a spirit of </a:t>
            </a:r>
            <a:r>
              <a:rPr lang="en-US" sz="2400" u="sng" dirty="0"/>
              <a:t>love</a:t>
            </a:r>
            <a:r>
              <a:rPr lang="en-US" sz="2400" dirty="0"/>
              <a:t> and compassion.</a:t>
            </a:r>
            <a:endParaRPr lang="en-US" dirty="0"/>
          </a:p>
          <a:p>
            <a:pPr lvl="2"/>
            <a:r>
              <a:rPr lang="en-US" sz="2400" dirty="0" smtClean="0"/>
              <a:t>We </a:t>
            </a:r>
            <a:r>
              <a:rPr lang="en-US" sz="2400" dirty="0"/>
              <a:t>must stand for, hold to and speak forth </a:t>
            </a:r>
            <a:r>
              <a:rPr lang="en-US" sz="2400" u="sng" dirty="0"/>
              <a:t>truth</a:t>
            </a:r>
            <a:r>
              <a:rPr lang="en-US" sz="2400" dirty="0"/>
              <a:t>.</a:t>
            </a:r>
            <a:endParaRPr lang="en-US" dirty="0"/>
          </a:p>
          <a:p>
            <a:pPr lvl="1"/>
            <a:r>
              <a:rPr lang="en-US" dirty="0" smtClean="0"/>
              <a:t>With </a:t>
            </a:r>
            <a:r>
              <a:rPr lang="en-US" dirty="0"/>
              <a:t>a spirit of love and compassion, Christians must stand relentlessly </a:t>
            </a:r>
            <a:r>
              <a:rPr lang="en-US" u="sng" dirty="0"/>
              <a:t>opposed</a:t>
            </a:r>
            <a:r>
              <a:rPr lang="en-US" dirty="0"/>
              <a:t> to all man-made religion, man-made churches and man-made doctrines!</a:t>
            </a:r>
            <a:endParaRPr lang="en-US" sz="2000" dirty="0"/>
          </a:p>
          <a:p>
            <a:pPr lvl="1"/>
            <a:r>
              <a:rPr lang="en-US" dirty="0" smtClean="0"/>
              <a:t>Christians </a:t>
            </a:r>
            <a:r>
              <a:rPr lang="en-US" dirty="0"/>
              <a:t>need to realize that the Lord’s church is not in </a:t>
            </a:r>
            <a:r>
              <a:rPr lang="en-US" u="sng" dirty="0"/>
              <a:t>competition</a:t>
            </a:r>
            <a:r>
              <a:rPr lang="en-US" dirty="0"/>
              <a:t> with denominations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03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We Must Recognize the </a:t>
            </a:r>
            <a:r>
              <a:rPr lang="en-US" u="sng" dirty="0"/>
              <a:t>Seriousness</a:t>
            </a:r>
            <a:r>
              <a:rPr lang="en-US" dirty="0"/>
              <a:t> of Denominationalism.</a:t>
            </a:r>
            <a:endParaRPr lang="en-US" sz="2000" dirty="0"/>
          </a:p>
          <a:p>
            <a:pPr lvl="1"/>
            <a:r>
              <a:rPr lang="en-US" dirty="0"/>
              <a:t>Consider these </a:t>
            </a:r>
            <a:r>
              <a:rPr lang="en-US" u="sng" dirty="0"/>
              <a:t>Scriptural</a:t>
            </a:r>
            <a:r>
              <a:rPr lang="en-US" dirty="0"/>
              <a:t> observations about the eternal condition of denominationalism.</a:t>
            </a:r>
            <a:endParaRPr lang="en-US" sz="2000" dirty="0"/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these </a:t>
            </a:r>
            <a:r>
              <a:rPr lang="en-US" u="sng" dirty="0"/>
              <a:t>logical</a:t>
            </a:r>
            <a:r>
              <a:rPr lang="en-US" dirty="0"/>
              <a:t> observations about denominationalism. </a:t>
            </a:r>
            <a:endParaRPr lang="en-US" sz="2000" dirty="0"/>
          </a:p>
          <a:p>
            <a:pPr lvl="1"/>
            <a:r>
              <a:rPr lang="en-US" dirty="0" smtClean="0"/>
              <a:t>Denominationalism </a:t>
            </a:r>
            <a:r>
              <a:rPr lang="en-US" dirty="0"/>
              <a:t>cannot be defended logically.</a:t>
            </a:r>
            <a:endParaRPr lang="en-US" sz="2000" dirty="0"/>
          </a:p>
          <a:p>
            <a:pPr lvl="1"/>
            <a:r>
              <a:rPr lang="en-US" dirty="0"/>
              <a:t>Denominationalism cannot be defended Scripturally.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43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 lnSpcReduction="10000"/>
          </a:bodyPr>
          <a:lstStyle/>
          <a:p>
            <a:pPr lvl="0">
              <a:buFont typeface="+mj-lt"/>
              <a:buAutoNum type="romanUcPeriod" startAt="9"/>
            </a:pPr>
            <a:r>
              <a:rPr lang="en-US" dirty="0"/>
              <a:t>Let’s Go Back to the </a:t>
            </a:r>
            <a:r>
              <a:rPr lang="en-US" u="sng" dirty="0"/>
              <a:t>Bible</a:t>
            </a:r>
            <a:r>
              <a:rPr lang="en-US" dirty="0"/>
              <a:t> and </a:t>
            </a:r>
            <a:r>
              <a:rPr lang="en-US" u="sng" dirty="0"/>
              <a:t>Restore</a:t>
            </a:r>
            <a:r>
              <a:rPr lang="en-US" dirty="0"/>
              <a:t> the Church of the </a:t>
            </a:r>
            <a:r>
              <a:rPr lang="en-US" dirty="0" smtClean="0"/>
              <a:t>N.T.!</a:t>
            </a:r>
            <a:endParaRPr lang="en-US" sz="2000" dirty="0"/>
          </a:p>
          <a:p>
            <a:pPr lvl="1"/>
            <a:r>
              <a:rPr lang="en-US" dirty="0"/>
              <a:t>From our study of God’s Word, it is apparent that </a:t>
            </a:r>
            <a:r>
              <a:rPr lang="en-US" dirty="0" smtClean="0"/>
              <a:t>denominationalism…</a:t>
            </a:r>
            <a:endParaRPr lang="en-US" sz="2000" dirty="0"/>
          </a:p>
          <a:p>
            <a:pPr lvl="1"/>
            <a:r>
              <a:rPr lang="en-US" dirty="0" smtClean="0"/>
              <a:t>From </a:t>
            </a:r>
            <a:r>
              <a:rPr lang="en-US" dirty="0"/>
              <a:t>a study of the </a:t>
            </a:r>
            <a:r>
              <a:rPr lang="en-US" dirty="0" smtClean="0"/>
              <a:t>New Testament, </a:t>
            </a:r>
            <a:r>
              <a:rPr lang="en-US" dirty="0"/>
              <a:t>it should be apparent </a:t>
            </a:r>
            <a:r>
              <a:rPr lang="en-US" dirty="0" smtClean="0"/>
              <a:t>that</a:t>
            </a:r>
            <a:r>
              <a:rPr lang="en-US" dirty="0"/>
              <a:t>:</a:t>
            </a:r>
            <a:endParaRPr lang="en-US" sz="2000" dirty="0"/>
          </a:p>
          <a:p>
            <a:pPr lvl="2"/>
            <a:r>
              <a:rPr lang="en-US" dirty="0"/>
              <a:t>The Lord established His church on the day of Pentecost in Acts 2.</a:t>
            </a:r>
            <a:endParaRPr lang="en-US" sz="1800" dirty="0"/>
          </a:p>
          <a:p>
            <a:pPr lvl="2"/>
            <a:r>
              <a:rPr lang="en-US" dirty="0"/>
              <a:t>His church was neither Catholic, Protestant nor Jew.</a:t>
            </a:r>
            <a:endParaRPr lang="en-US" sz="1800" dirty="0"/>
          </a:p>
          <a:p>
            <a:pPr lvl="2"/>
            <a:r>
              <a:rPr lang="en-US" dirty="0"/>
              <a:t>The Lord’s church was not a denomination—it was not Catholic, Lutheran, Presbyterian, Baptist or Methodist!</a:t>
            </a:r>
            <a:endParaRPr lang="en-US" sz="1800" dirty="0"/>
          </a:p>
          <a:p>
            <a:pPr lvl="2"/>
            <a:r>
              <a:rPr lang="en-US" dirty="0"/>
              <a:t>First-century Christians were not Catholics, Lutherans, Presbyterians, Baptists, Methodists, etc.!</a:t>
            </a:r>
            <a:endParaRPr lang="en-US" sz="1800" dirty="0"/>
          </a:p>
          <a:p>
            <a:pPr lvl="2"/>
            <a:r>
              <a:rPr lang="en-US" dirty="0"/>
              <a:t>Denominationalism was completely </a:t>
            </a:r>
            <a:r>
              <a:rPr lang="en-US" u="sng" dirty="0"/>
              <a:t>unknown</a:t>
            </a:r>
            <a:r>
              <a:rPr lang="en-US" dirty="0"/>
              <a:t> when the church began.</a:t>
            </a:r>
            <a:endParaRPr lang="en-US" sz="1800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New Testament, when honest seekers of truth heard the pure gospel </a:t>
            </a:r>
            <a:r>
              <a:rPr lang="en-US" dirty="0" smtClean="0"/>
              <a:t>taught…</a:t>
            </a:r>
            <a:endParaRPr lang="en-US" sz="2000" dirty="0"/>
          </a:p>
          <a:p>
            <a:pPr lvl="1"/>
            <a:r>
              <a:rPr lang="en-US" dirty="0" smtClean="0"/>
              <a:t>Let </a:t>
            </a:r>
            <a:r>
              <a:rPr lang="en-US" dirty="0"/>
              <a:t>us go back to the Bible and restore New Testament Christianity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7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This Subject Must Be Approached Both Carefully and Biblically.</a:t>
            </a:r>
            <a:endParaRPr lang="en-US" sz="2000" dirty="0"/>
          </a:p>
          <a:p>
            <a:pPr lvl="1"/>
            <a:r>
              <a:rPr lang="en-US" dirty="0"/>
              <a:t>The subject of denominationalism is one that demands </a:t>
            </a:r>
            <a:r>
              <a:rPr lang="en-US" u="sng" dirty="0"/>
              <a:t>great care</a:t>
            </a:r>
            <a:r>
              <a:rPr lang="en-US" dirty="0"/>
              <a:t> when addressing.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subject of denominationalism is one that demands </a:t>
            </a:r>
            <a:r>
              <a:rPr lang="en-US" u="sng" dirty="0"/>
              <a:t>Biblical truth</a:t>
            </a:r>
            <a:r>
              <a:rPr lang="en-US" dirty="0"/>
              <a:t> when addressing.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intent of this study is to be careful in its wording and its approach, but it is the duty of all Bible students to be devoted entirely to a “Thus </a:t>
            </a:r>
            <a:r>
              <a:rPr lang="en-US" dirty="0" err="1"/>
              <a:t>saith</a:t>
            </a:r>
            <a:r>
              <a:rPr lang="en-US" dirty="0"/>
              <a:t> the Lord.”</a:t>
            </a:r>
            <a:endParaRPr lang="en-US" sz="2000" dirty="0"/>
          </a:p>
          <a:p>
            <a:pPr lvl="1"/>
            <a:r>
              <a:rPr lang="en-US" dirty="0"/>
              <a:t>The design of this study is to answer some key questions relating to denominationalism.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u="sng" dirty="0"/>
              <a:t>What Are</a:t>
            </a:r>
            <a:r>
              <a:rPr lang="en-US" dirty="0"/>
              <a:t> Denominations?</a:t>
            </a:r>
            <a:endParaRPr lang="en-US" sz="2000" dirty="0"/>
          </a:p>
          <a:p>
            <a:pPr lvl="1"/>
            <a:r>
              <a:rPr lang="en-US" dirty="0"/>
              <a:t>The word “denomination” is defined </a:t>
            </a:r>
            <a:r>
              <a:rPr lang="en-US" u="sng" dirty="0"/>
              <a:t>generally</a:t>
            </a:r>
            <a:r>
              <a:rPr lang="en-US" dirty="0"/>
              <a:t> </a:t>
            </a:r>
            <a:r>
              <a:rPr lang="en-US" dirty="0" smtClean="0"/>
              <a:t>as…</a:t>
            </a:r>
            <a:endParaRPr lang="en-US" sz="1800" dirty="0"/>
          </a:p>
          <a:p>
            <a:pPr lvl="1"/>
            <a:r>
              <a:rPr lang="en-US" dirty="0"/>
              <a:t>The word “denomination” is defined </a:t>
            </a:r>
            <a:r>
              <a:rPr lang="en-US" u="sng" dirty="0"/>
              <a:t>religiously</a:t>
            </a:r>
            <a:r>
              <a:rPr lang="en-US" dirty="0"/>
              <a:t> </a:t>
            </a:r>
            <a:r>
              <a:rPr lang="en-US" dirty="0" smtClean="0"/>
              <a:t>as…</a:t>
            </a:r>
            <a:endParaRPr lang="en-US" sz="2000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its </a:t>
            </a:r>
            <a:r>
              <a:rPr lang="en-US" u="sng" dirty="0"/>
              <a:t>general</a:t>
            </a:r>
            <a:r>
              <a:rPr lang="en-US" dirty="0"/>
              <a:t> meaning, “denomination” indicates separating or dividing by name into various groups or sections.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its </a:t>
            </a:r>
            <a:r>
              <a:rPr lang="en-US" u="sng" dirty="0"/>
              <a:t>religious</a:t>
            </a:r>
            <a:r>
              <a:rPr lang="en-US" dirty="0"/>
              <a:t> meaning, “denomination” indicates separating or dividing by name into various religious groups or sections, based upon differing beliefs and practices.</a:t>
            </a:r>
            <a:endParaRPr lang="en-US" sz="2000" dirty="0"/>
          </a:p>
          <a:p>
            <a:pPr lvl="1"/>
            <a:r>
              <a:rPr lang="en-US" dirty="0" smtClean="0"/>
              <a:t>Thus </a:t>
            </a:r>
            <a:r>
              <a:rPr lang="en-US" dirty="0"/>
              <a:t>far, we are merely trying to define and understand the term.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21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Where Did Denominations </a:t>
            </a:r>
            <a:r>
              <a:rPr lang="en-US" u="sng" dirty="0"/>
              <a:t>Originate</a:t>
            </a:r>
            <a:r>
              <a:rPr lang="en-US" dirty="0"/>
              <a:t>?</a:t>
            </a:r>
            <a:endParaRPr lang="en-US" sz="2000" dirty="0"/>
          </a:p>
          <a:p>
            <a:pPr lvl="1"/>
            <a:r>
              <a:rPr lang="en-US" dirty="0"/>
              <a:t>Consider this thought for a moment (to be developed more fully in subsequent points</a:t>
            </a:r>
            <a:r>
              <a:rPr lang="en-US" dirty="0" smtClean="0"/>
              <a:t>)…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Catholic church was established in the early seventh century (around 606 A.D.), almost </a:t>
            </a:r>
            <a:r>
              <a:rPr lang="en-US" u="sng" dirty="0"/>
              <a:t>600 years</a:t>
            </a:r>
            <a:r>
              <a:rPr lang="en-US" dirty="0"/>
              <a:t> after the establishment of the church in the New Testament.</a:t>
            </a:r>
            <a:endParaRPr lang="en-US" sz="2000" dirty="0"/>
          </a:p>
          <a:p>
            <a:pPr lvl="1"/>
            <a:r>
              <a:rPr lang="en-US" dirty="0" smtClean="0"/>
              <a:t>Protestant </a:t>
            </a:r>
            <a:r>
              <a:rPr lang="en-US" dirty="0"/>
              <a:t>denominations began to be established in the early sixteenth century, almost </a:t>
            </a:r>
            <a:r>
              <a:rPr lang="en-US" u="sng" dirty="0"/>
              <a:t>1,500 years</a:t>
            </a:r>
            <a:r>
              <a:rPr lang="en-US" dirty="0"/>
              <a:t> after the establishment of the church in the New Testament.</a:t>
            </a:r>
            <a:endParaRPr lang="en-US" sz="2000" dirty="0"/>
          </a:p>
          <a:p>
            <a:pPr lvl="1"/>
            <a:r>
              <a:rPr lang="en-US" dirty="0" smtClean="0"/>
              <a:t>Hundreds</a:t>
            </a:r>
            <a:r>
              <a:rPr lang="en-US" dirty="0"/>
              <a:t>, if not thousands, of denominations have been formed in the last </a:t>
            </a:r>
            <a:r>
              <a:rPr lang="en-US" u="sng" dirty="0"/>
              <a:t>500 years</a:t>
            </a:r>
            <a:r>
              <a:rPr lang="en-US" dirty="0" smtClean="0"/>
              <a:t>.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origin of each denomination since Pentecost is exactly the same:  </a:t>
            </a:r>
            <a:r>
              <a:rPr lang="en-US" sz="2400" u="sng" dirty="0"/>
              <a:t>human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4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Are Denominations </a:t>
            </a:r>
            <a:r>
              <a:rPr lang="en-US" u="sng" dirty="0"/>
              <a:t>Acceptable to God</a:t>
            </a:r>
            <a:r>
              <a:rPr lang="en-US" dirty="0"/>
              <a:t>?</a:t>
            </a:r>
            <a:endParaRPr lang="en-US" sz="2000" dirty="0"/>
          </a:p>
          <a:p>
            <a:pPr lvl="1"/>
            <a:r>
              <a:rPr lang="en-US" dirty="0"/>
              <a:t>The Lord prophesied of HIS coming church for </a:t>
            </a:r>
            <a:r>
              <a:rPr lang="en-US" dirty="0" smtClean="0"/>
              <a:t>centuries.</a:t>
            </a:r>
            <a:endParaRPr lang="en-US" sz="2000" dirty="0"/>
          </a:p>
          <a:p>
            <a:pPr lvl="1"/>
            <a:r>
              <a:rPr lang="en-US" dirty="0"/>
              <a:t>The Lord promised to build HIS </a:t>
            </a:r>
            <a:r>
              <a:rPr lang="en-US" dirty="0" smtClean="0"/>
              <a:t>church.</a:t>
            </a:r>
            <a:endParaRPr lang="en-US" sz="2000" dirty="0"/>
          </a:p>
          <a:p>
            <a:pPr lvl="1"/>
            <a:r>
              <a:rPr lang="en-US" dirty="0"/>
              <a:t>The Lord established HIS church on Pentecost in A.D. </a:t>
            </a:r>
            <a:r>
              <a:rPr lang="en-US" dirty="0" smtClean="0"/>
              <a:t>33.</a:t>
            </a:r>
            <a:endParaRPr lang="en-US" sz="2000" dirty="0"/>
          </a:p>
          <a:p>
            <a:pPr lvl="1"/>
            <a:r>
              <a:rPr lang="en-US" dirty="0"/>
              <a:t>The Lord clearly affirmed that He has ONE </a:t>
            </a:r>
            <a:r>
              <a:rPr lang="en-US" dirty="0" smtClean="0"/>
              <a:t>church.</a:t>
            </a:r>
            <a:endParaRPr lang="en-US" sz="2000" dirty="0"/>
          </a:p>
          <a:p>
            <a:pPr lvl="1"/>
            <a:r>
              <a:rPr lang="en-US" dirty="0"/>
              <a:t>The Lord revealed His eternal plan (called “the mystery”) that all believers (including Jews and Gentiles) would be in “the SAME body,” HIS </a:t>
            </a:r>
            <a:r>
              <a:rPr lang="en-US" dirty="0" smtClean="0"/>
              <a:t>church.</a:t>
            </a:r>
            <a:endParaRPr lang="en-US" sz="2000" dirty="0"/>
          </a:p>
          <a:p>
            <a:pPr lvl="1"/>
            <a:r>
              <a:rPr lang="en-US" dirty="0" smtClean="0"/>
              <a:t>Sadly</a:t>
            </a:r>
            <a:r>
              <a:rPr lang="en-US" dirty="0"/>
              <a:t>, the Lord predicted an </a:t>
            </a:r>
            <a:r>
              <a:rPr lang="en-US" u="sng" dirty="0"/>
              <a:t>apostasy</a:t>
            </a:r>
            <a:r>
              <a:rPr lang="en-US" dirty="0"/>
              <a:t> from HIS truth and from HIS </a:t>
            </a:r>
            <a:r>
              <a:rPr lang="en-US" dirty="0" smtClean="0"/>
              <a:t>church.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77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Are Denominations </a:t>
            </a:r>
            <a:r>
              <a:rPr lang="en-US" u="sng" dirty="0"/>
              <a:t>Acceptable to God</a:t>
            </a:r>
            <a:r>
              <a:rPr lang="en-US" dirty="0"/>
              <a:t>?</a:t>
            </a:r>
            <a:endParaRPr lang="en-US" sz="2000" dirty="0"/>
          </a:p>
          <a:p>
            <a:pPr lvl="1">
              <a:buFont typeface="+mj-lt"/>
              <a:buAutoNum type="alphaUcPeriod" startAt="7"/>
            </a:pPr>
            <a:r>
              <a:rPr lang="en-US" dirty="0"/>
              <a:t>As one surveys the modern scene of denominational divisions and multiple “churches,” he must come to realize that such is entirely </a:t>
            </a:r>
            <a:r>
              <a:rPr lang="en-US" u="sng" dirty="0"/>
              <a:t>inconsistent</a:t>
            </a:r>
            <a:r>
              <a:rPr lang="en-US" dirty="0"/>
              <a:t> with God’s original plan!  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Denominationalism </a:t>
            </a:r>
            <a:r>
              <a:rPr lang="en-US" dirty="0"/>
              <a:t>is unacceptable to God because it violates </a:t>
            </a:r>
            <a:r>
              <a:rPr lang="en-US" u="sng" dirty="0"/>
              <a:t>Jesus’ prayer for unity</a:t>
            </a:r>
            <a:r>
              <a:rPr lang="en-US" dirty="0"/>
              <a:t> (John 17:20-23).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Denominationalism </a:t>
            </a:r>
            <a:r>
              <a:rPr lang="en-US" dirty="0"/>
              <a:t>is unacceptable to God because it violates the Holy Spirit’s </a:t>
            </a:r>
            <a:r>
              <a:rPr lang="en-US" u="sng" dirty="0"/>
              <a:t>command for unity</a:t>
            </a:r>
            <a:r>
              <a:rPr lang="en-US" dirty="0"/>
              <a:t> (1 Cor. 1:10).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Denominationalism </a:t>
            </a:r>
            <a:r>
              <a:rPr lang="en-US" dirty="0"/>
              <a:t>is unacceptable to God because it violates </a:t>
            </a:r>
            <a:r>
              <a:rPr lang="en-US" u="sng" dirty="0"/>
              <a:t>God’s nature</a:t>
            </a:r>
            <a:r>
              <a:rPr lang="en-US" dirty="0"/>
              <a:t> (1 Cor. 14:33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295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Are Denominations </a:t>
            </a:r>
            <a:r>
              <a:rPr lang="en-US" u="sng" dirty="0"/>
              <a:t>Acceptable to God</a:t>
            </a:r>
            <a:r>
              <a:rPr lang="en-US" dirty="0"/>
              <a:t>?</a:t>
            </a:r>
            <a:endParaRPr lang="en-US" sz="2000" dirty="0"/>
          </a:p>
          <a:p>
            <a:pPr lvl="1">
              <a:buFont typeface="+mj-lt"/>
              <a:buAutoNum type="alphaUcPeriod" startAt="11"/>
            </a:pPr>
            <a:r>
              <a:rPr lang="en-US" dirty="0" smtClean="0"/>
              <a:t>Denominationalism is unacceptable to God because it </a:t>
            </a:r>
            <a:r>
              <a:rPr lang="en-US" u="sng" dirty="0" smtClean="0"/>
              <a:t>produces unbelievers</a:t>
            </a:r>
            <a:r>
              <a:rPr lang="en-US" dirty="0" smtClean="0"/>
              <a:t> (John 17:21).</a:t>
            </a:r>
          </a:p>
          <a:p>
            <a:pPr lvl="1">
              <a:buAutoNum type="alphaUcPeriod" startAt="11"/>
            </a:pPr>
            <a:r>
              <a:rPr lang="en-US" dirty="0" smtClean="0"/>
              <a:t>Denominationalism is unacceptable to God because it teaches </a:t>
            </a:r>
            <a:r>
              <a:rPr lang="en-US" u="sng" dirty="0" smtClean="0"/>
              <a:t>doctrines</a:t>
            </a:r>
            <a:r>
              <a:rPr lang="en-US" dirty="0" smtClean="0"/>
              <a:t> that are contrary to the teaching of the New Testament (Gal. 1:6-9).</a:t>
            </a:r>
          </a:p>
          <a:p>
            <a:pPr lvl="1">
              <a:buAutoNum type="alphaUcPeriod" startAt="11"/>
            </a:pPr>
            <a:r>
              <a:rPr lang="en-US" dirty="0" smtClean="0"/>
              <a:t>Consider </a:t>
            </a:r>
            <a:r>
              <a:rPr lang="en-US" dirty="0"/>
              <a:t>this simple point:  the word “denomination” is </a:t>
            </a:r>
            <a:r>
              <a:rPr lang="en-US" u="sng" dirty="0"/>
              <a:t>not found in the Bible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9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Are There </a:t>
            </a:r>
            <a:r>
              <a:rPr lang="en-US" u="sng" dirty="0"/>
              <a:t>Faithful Christians</a:t>
            </a:r>
            <a:r>
              <a:rPr lang="en-US" dirty="0"/>
              <a:t> in Denominations?</a:t>
            </a:r>
            <a:endParaRPr lang="en-US" sz="2000" dirty="0"/>
          </a:p>
          <a:p>
            <a:pPr lvl="1"/>
            <a:r>
              <a:rPr lang="en-US" dirty="0"/>
              <a:t>The fact has been established that there were </a:t>
            </a:r>
            <a:r>
              <a:rPr lang="en-US" u="sng" dirty="0"/>
              <a:t>no denominations</a:t>
            </a:r>
            <a:r>
              <a:rPr lang="en-US" dirty="0"/>
              <a:t> in the first century.</a:t>
            </a:r>
            <a:endParaRPr lang="en-US" sz="2000" dirty="0"/>
          </a:p>
          <a:p>
            <a:pPr lvl="1"/>
            <a:r>
              <a:rPr lang="en-US" dirty="0" smtClean="0"/>
              <a:t>Defining </a:t>
            </a:r>
            <a:r>
              <a:rPr lang="en-US" dirty="0"/>
              <a:t>terms is helpful and even vital in answering a Bible question like this one.  </a:t>
            </a:r>
            <a:br>
              <a:rPr lang="en-US" dirty="0"/>
            </a:br>
            <a:r>
              <a:rPr lang="en-US" dirty="0"/>
              <a:t>The key term to properly define is the word “</a:t>
            </a:r>
            <a:r>
              <a:rPr lang="en-US" u="sng" dirty="0"/>
              <a:t>Christian</a:t>
            </a:r>
            <a:r>
              <a:rPr lang="en-US" dirty="0"/>
              <a:t>.”</a:t>
            </a:r>
            <a:endParaRPr lang="en-US" sz="2000" dirty="0"/>
          </a:p>
          <a:p>
            <a:pPr lvl="2"/>
            <a:r>
              <a:rPr lang="en-US" sz="2400" dirty="0"/>
              <a:t>People have many different ideas of what a “Christian” is.</a:t>
            </a:r>
            <a:endParaRPr lang="en-US" dirty="0"/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word “Christian” is found three times in the </a:t>
            </a:r>
            <a:r>
              <a:rPr lang="en-US" sz="2400" dirty="0" smtClean="0"/>
              <a:t>N.T.</a:t>
            </a:r>
            <a:endParaRPr lang="en-US" dirty="0"/>
          </a:p>
          <a:p>
            <a:pPr lvl="2"/>
            <a:r>
              <a:rPr lang="en-US" sz="2400" dirty="0" smtClean="0"/>
              <a:t>A </a:t>
            </a:r>
            <a:r>
              <a:rPr lang="en-US" sz="2400" dirty="0"/>
              <a:t>“Christ-</a:t>
            </a:r>
            <a:r>
              <a:rPr lang="en-US" sz="2400" dirty="0" err="1"/>
              <a:t>ian</a:t>
            </a:r>
            <a:r>
              <a:rPr lang="en-US" sz="2400" dirty="0"/>
              <a:t>” is one who is “</a:t>
            </a:r>
            <a:r>
              <a:rPr lang="en-US" sz="2400" u="sng" dirty="0"/>
              <a:t>of or belongs to</a:t>
            </a:r>
            <a:r>
              <a:rPr lang="en-US" sz="2400" dirty="0"/>
              <a:t>” Christ.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788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Denominationalism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Are There </a:t>
            </a:r>
            <a:r>
              <a:rPr lang="en-US" u="sng" dirty="0"/>
              <a:t>Faithful Christians</a:t>
            </a:r>
            <a:r>
              <a:rPr lang="en-US" dirty="0"/>
              <a:t> in Denominations?</a:t>
            </a:r>
            <a:endParaRPr lang="en-US" sz="2000" dirty="0"/>
          </a:p>
          <a:p>
            <a:pPr lvl="1">
              <a:buFont typeface="+mj-lt"/>
              <a:buAutoNum type="alphaUcPeriod" startAt="3"/>
            </a:pPr>
            <a:r>
              <a:rPr lang="en-US" dirty="0"/>
              <a:t>The very way that one becomes a “</a:t>
            </a:r>
            <a:r>
              <a:rPr lang="en-US" u="sng" dirty="0"/>
              <a:t>Christ-</a:t>
            </a:r>
            <a:r>
              <a:rPr lang="en-US" u="sng" dirty="0" err="1"/>
              <a:t>ian</a:t>
            </a:r>
            <a:r>
              <a:rPr lang="en-US" dirty="0"/>
              <a:t>” (belonging to Christ) is the very same way that one becomes a part of Christ’s </a:t>
            </a:r>
            <a:r>
              <a:rPr lang="en-US" u="sng" dirty="0"/>
              <a:t>church</a:t>
            </a:r>
            <a:r>
              <a:rPr lang="en-US" dirty="0"/>
              <a:t>.  </a:t>
            </a:r>
            <a:endParaRPr lang="en-US" sz="2000" dirty="0"/>
          </a:p>
          <a:p>
            <a:pPr lvl="2"/>
            <a:r>
              <a:rPr lang="en-US" sz="2200" dirty="0"/>
              <a:t>As a penitent believer, one </a:t>
            </a:r>
            <a:r>
              <a:rPr lang="en-US" sz="2200" dirty="0" smtClean="0"/>
              <a:t>is…</a:t>
            </a:r>
            <a:endParaRPr lang="en-US" sz="2200" dirty="0"/>
          </a:p>
          <a:p>
            <a:pPr lvl="2"/>
            <a:r>
              <a:rPr lang="en-US" sz="2200" dirty="0" smtClean="0"/>
              <a:t>Following </a:t>
            </a:r>
            <a:r>
              <a:rPr lang="en-US" sz="2200" dirty="0"/>
              <a:t>these </a:t>
            </a:r>
            <a:r>
              <a:rPr lang="en-US" sz="2200" dirty="0" smtClean="0"/>
              <a:t>steps…</a:t>
            </a:r>
            <a:endParaRPr lang="en-US" sz="2200" dirty="0"/>
          </a:p>
          <a:p>
            <a:pPr lvl="2"/>
            <a:r>
              <a:rPr lang="en-US" sz="2200" dirty="0" smtClean="0"/>
              <a:t>These </a:t>
            </a:r>
            <a:r>
              <a:rPr lang="en-US" sz="2200" dirty="0"/>
              <a:t>are the </a:t>
            </a:r>
            <a:r>
              <a:rPr lang="en-US" sz="2200" u="sng" dirty="0"/>
              <a:t>same steps</a:t>
            </a:r>
            <a:r>
              <a:rPr lang="en-US" sz="2200" dirty="0"/>
              <a:t> followed by individuals in </a:t>
            </a:r>
            <a:r>
              <a:rPr lang="en-US" sz="2200" dirty="0" smtClean="0"/>
              <a:t>N.T. times.</a:t>
            </a:r>
            <a:endParaRPr lang="en-US" sz="2200" dirty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steps of salvation taught by denominations and the steps to become a part of a denominational group are </a:t>
            </a:r>
            <a:r>
              <a:rPr lang="en-US" sz="2200" u="sng" dirty="0"/>
              <a:t>NOT</a:t>
            </a:r>
            <a:r>
              <a:rPr lang="en-US" sz="2200" dirty="0"/>
              <a:t> the steps taught in the </a:t>
            </a:r>
            <a:r>
              <a:rPr lang="en-US" sz="2200" dirty="0" smtClean="0"/>
              <a:t>New Testament.</a:t>
            </a:r>
            <a:endParaRPr lang="en-US" sz="2200" dirty="0"/>
          </a:p>
          <a:p>
            <a:pPr lvl="1">
              <a:buAutoNum type="alphaUcPeriod" startAt="3"/>
            </a:pPr>
            <a:r>
              <a:rPr lang="en-US" dirty="0" smtClean="0"/>
              <a:t>When </a:t>
            </a:r>
            <a:r>
              <a:rPr lang="en-US" dirty="0"/>
              <a:t>one “becomes” a “Christian” and takes on the name of “Christ,” the Lord expects him to </a:t>
            </a:r>
            <a:r>
              <a:rPr lang="en-US" u="sng" dirty="0"/>
              <a:t>live faithfully</a:t>
            </a:r>
            <a:r>
              <a:rPr lang="en-US" dirty="0"/>
              <a:t> to that </a:t>
            </a:r>
            <a:r>
              <a:rPr lang="en-US" dirty="0" smtClean="0"/>
              <a:t>name.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18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1346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  <vt:lpstr>Christians and Denominationalism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74</cp:revision>
  <dcterms:created xsi:type="dcterms:W3CDTF">2017-01-01T19:17:35Z</dcterms:created>
  <dcterms:modified xsi:type="dcterms:W3CDTF">2017-04-16T21:46:21Z</dcterms:modified>
</cp:coreProperties>
</file>