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7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The Divine Origin of the Church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The Church of the Bible Was </a:t>
            </a:r>
            <a:r>
              <a:rPr lang="en-US" u="sng" dirty="0"/>
              <a:t>Established</a:t>
            </a:r>
            <a:r>
              <a:rPr lang="en-US" dirty="0"/>
              <a:t> on the Day of Pentecost in Acts 2.</a:t>
            </a:r>
            <a:endParaRPr lang="en-US" sz="2000" dirty="0"/>
          </a:p>
          <a:p>
            <a:pPr lvl="1"/>
            <a:r>
              <a:rPr lang="en-US" dirty="0"/>
              <a:t>Acts chapter 2 describes the events that took place on the first Pentecost after the resurrection and ascension of Jesus.  “When the Day of Pentecost had fully come” (2:1).</a:t>
            </a:r>
            <a:endParaRPr lang="en-US" sz="2000" dirty="0"/>
          </a:p>
          <a:p>
            <a:pPr lvl="1"/>
            <a:r>
              <a:rPr lang="en-US" dirty="0"/>
              <a:t>Notice some key details about the events of Acts 2:</a:t>
            </a:r>
            <a:endParaRPr lang="en-US" sz="2000" dirty="0"/>
          </a:p>
          <a:p>
            <a:pPr lvl="2"/>
            <a:r>
              <a:rPr lang="en-US" dirty="0"/>
              <a:t>Where the events of Acts 2 took place:  </a:t>
            </a:r>
            <a:r>
              <a:rPr lang="en-US" u="sng" dirty="0"/>
              <a:t>Jerusalem</a:t>
            </a:r>
            <a:r>
              <a:rPr lang="en-US" dirty="0"/>
              <a:t> (Acts 2:5).</a:t>
            </a:r>
            <a:endParaRPr lang="en-US" sz="1800" dirty="0"/>
          </a:p>
          <a:p>
            <a:pPr lvl="2"/>
            <a:r>
              <a:rPr lang="en-US" dirty="0"/>
              <a:t>Upon whom the events at the beginning of Acts 2 befell:  The apostles (“they” in 2:1 + “apostles” in 1:26). </a:t>
            </a:r>
            <a:endParaRPr lang="en-US" sz="1800" dirty="0"/>
          </a:p>
          <a:p>
            <a:pPr lvl="2"/>
            <a:r>
              <a:rPr lang="en-US" dirty="0"/>
              <a:t>Who came in the events of Acts 2: “They were filled with </a:t>
            </a:r>
            <a:r>
              <a:rPr lang="en-US" u="sng" dirty="0"/>
              <a:t>the Holy Spirit</a:t>
            </a:r>
            <a:r>
              <a:rPr lang="en-US" dirty="0"/>
              <a:t>” (2:4, 17).</a:t>
            </a:r>
            <a:endParaRPr lang="en-US" sz="1800" dirty="0"/>
          </a:p>
          <a:p>
            <a:pPr lvl="2"/>
            <a:r>
              <a:rPr lang="en-US" dirty="0"/>
              <a:t>From where the Holy Spirit came in the events of Acts 2:  “From heaven” (2:2).</a:t>
            </a:r>
            <a:endParaRPr lang="en-US" sz="1800" dirty="0"/>
          </a:p>
          <a:p>
            <a:pPr lvl="2"/>
            <a:r>
              <a:rPr lang="en-US" dirty="0"/>
              <a:t>What </a:t>
            </a:r>
            <a:r>
              <a:rPr lang="en-US" u="sng" dirty="0"/>
              <a:t>power</a:t>
            </a:r>
            <a:r>
              <a:rPr lang="en-US" dirty="0"/>
              <a:t> was evident in the events of Acts 2:  the apostles “began to speak with other tongues, as the Spirit gave them utterance” (2:4).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7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The Church of the Bible Was </a:t>
            </a:r>
            <a:r>
              <a:rPr lang="en-US" u="sng" dirty="0"/>
              <a:t>Established</a:t>
            </a:r>
            <a:r>
              <a:rPr lang="en-US" dirty="0"/>
              <a:t> on the Day of Pentecost in Acts 2.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/>
              <a:t>Summary of events in Acts 2:  </a:t>
            </a:r>
            <a:endParaRPr lang="en-US" sz="2000" dirty="0"/>
          </a:p>
          <a:p>
            <a:pPr lvl="2"/>
            <a:r>
              <a:rPr lang="en-US" dirty="0"/>
              <a:t>In Jerusalem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sz="1800" dirty="0"/>
          </a:p>
          <a:p>
            <a:pPr lvl="2"/>
            <a:r>
              <a:rPr lang="en-US" dirty="0"/>
              <a:t>On the apostles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sz="1800" dirty="0"/>
          </a:p>
          <a:p>
            <a:pPr lvl="2"/>
            <a:r>
              <a:rPr lang="en-US" dirty="0"/>
              <a:t>The Holy Spirit came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sz="1800" dirty="0"/>
          </a:p>
          <a:p>
            <a:pPr lvl="2"/>
            <a:r>
              <a:rPr lang="en-US" dirty="0"/>
              <a:t>From on high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sz="1800" dirty="0"/>
          </a:p>
          <a:p>
            <a:pPr lvl="2"/>
            <a:r>
              <a:rPr lang="en-US" dirty="0"/>
              <a:t>With Power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sz="1800" dirty="0"/>
          </a:p>
          <a:p>
            <a:pPr lvl="2"/>
            <a:r>
              <a:rPr lang="en-US" dirty="0"/>
              <a:t>The kingdom came (was “present”).  </a:t>
            </a:r>
            <a:endParaRPr lang="en-US" sz="1800" dirty="0"/>
          </a:p>
          <a:p>
            <a:pPr lvl="1">
              <a:buAutoNum type="alphaUcPeriod" startAt="4"/>
            </a:pPr>
            <a:r>
              <a:rPr lang="en-US" dirty="0"/>
              <a:t>This conclusion is inescapable.  </a:t>
            </a:r>
            <a:endParaRPr lang="en-US" sz="2000" dirty="0"/>
          </a:p>
          <a:p>
            <a:pPr lvl="2"/>
            <a:r>
              <a:rPr lang="en-US" dirty="0"/>
              <a:t>The kingdom of God’s eternal purpose was established in </a:t>
            </a:r>
            <a:r>
              <a:rPr lang="en-US" u="sng" dirty="0"/>
              <a:t>Acts 2</a:t>
            </a:r>
            <a:r>
              <a:rPr lang="en-US" dirty="0"/>
              <a:t>.</a:t>
            </a:r>
            <a:endParaRPr lang="en-US" sz="1800" dirty="0"/>
          </a:p>
          <a:p>
            <a:pPr lvl="2"/>
            <a:r>
              <a:rPr lang="en-US" dirty="0"/>
              <a:t>The kingdom of Old Testament prophecy was established in </a:t>
            </a:r>
            <a:r>
              <a:rPr lang="en-US" u="sng" dirty="0"/>
              <a:t>Acts 2</a:t>
            </a:r>
            <a:r>
              <a:rPr lang="en-US" dirty="0"/>
              <a:t>.</a:t>
            </a:r>
            <a:endParaRPr lang="en-US" sz="1800" dirty="0"/>
          </a:p>
          <a:p>
            <a:pPr lvl="2"/>
            <a:r>
              <a:rPr lang="en-US" dirty="0"/>
              <a:t>The kingdom of preparation (through the preaching of John and Jesus) was established in </a:t>
            </a:r>
            <a:r>
              <a:rPr lang="en-US" u="sng" dirty="0"/>
              <a:t>Acts 2</a:t>
            </a:r>
            <a:r>
              <a:rPr lang="en-US" dirty="0"/>
              <a:t>.</a:t>
            </a:r>
            <a:endParaRPr lang="en-US" sz="1800" dirty="0"/>
          </a:p>
          <a:p>
            <a:pPr lvl="2"/>
            <a:r>
              <a:rPr lang="en-US" dirty="0"/>
              <a:t>The kingdom and the church are the very </a:t>
            </a:r>
            <a:r>
              <a:rPr lang="en-US" u="sng" dirty="0"/>
              <a:t>same</a:t>
            </a:r>
            <a:r>
              <a:rPr lang="en-US" dirty="0"/>
              <a:t> entities!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13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The Church of the Bible Was </a:t>
            </a:r>
            <a:r>
              <a:rPr lang="en-US" u="sng" dirty="0"/>
              <a:t>Established</a:t>
            </a:r>
            <a:r>
              <a:rPr lang="en-US" dirty="0"/>
              <a:t> on the Day of Pentecost in Acts 2.</a:t>
            </a:r>
            <a:endParaRPr lang="en-US" sz="2000" dirty="0"/>
          </a:p>
          <a:p>
            <a:pPr lvl="1">
              <a:buFont typeface="+mj-lt"/>
              <a:buAutoNum type="alphaUcPeriod" startAt="6"/>
            </a:pPr>
            <a:r>
              <a:rPr lang="en-US" dirty="0"/>
              <a:t>The last verse of Acts 2 affirms the establishment of the church on that day</a:t>
            </a:r>
            <a:r>
              <a:rPr lang="en-US" dirty="0" smtClean="0"/>
              <a:t>:  “</a:t>
            </a:r>
            <a:r>
              <a:rPr lang="en-US" dirty="0"/>
              <a:t>And the Lord added to the church daily those who were being saved” (2:47, NKJV).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events of Acts 2 are viewed in the Bible as “</a:t>
            </a:r>
            <a:r>
              <a:rPr lang="en-US" u="sng" dirty="0"/>
              <a:t>the </a:t>
            </a:r>
            <a:r>
              <a:rPr lang="en-US" u="sng" dirty="0" smtClean="0"/>
              <a:t>beginning.</a:t>
            </a:r>
            <a:r>
              <a:rPr lang="en-US" dirty="0" smtClean="0"/>
              <a:t>”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After </a:t>
            </a:r>
            <a:r>
              <a:rPr lang="en-US" dirty="0"/>
              <a:t>the events of Acts 2, every statement about or in reference to the church/kingdom was made about an institution that was </a:t>
            </a:r>
            <a:r>
              <a:rPr lang="en-US" u="sng" dirty="0"/>
              <a:t>already in existence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7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Having Knowledge about the </a:t>
            </a:r>
            <a:r>
              <a:rPr lang="en-US" u="sng" dirty="0"/>
              <a:t>Origin</a:t>
            </a:r>
            <a:r>
              <a:rPr lang="en-US" dirty="0"/>
              <a:t> of Anything Is Desired and Important.</a:t>
            </a:r>
            <a:endParaRPr lang="en-US" sz="2000" dirty="0"/>
          </a:p>
          <a:p>
            <a:pPr lvl="0"/>
            <a:r>
              <a:rPr lang="en-US" dirty="0" smtClean="0"/>
              <a:t>Knowing </a:t>
            </a:r>
            <a:r>
              <a:rPr lang="en-US" dirty="0"/>
              <a:t>the Origin of </a:t>
            </a:r>
            <a:r>
              <a:rPr lang="en-US" u="sng" dirty="0"/>
              <a:t>the Church</a:t>
            </a:r>
            <a:r>
              <a:rPr lang="en-US" dirty="0"/>
              <a:t> Will Help Us to Understand It Tremendously.</a:t>
            </a:r>
            <a:endParaRPr lang="en-US" sz="2000" dirty="0"/>
          </a:p>
          <a:p>
            <a:pPr lvl="1"/>
            <a:r>
              <a:rPr lang="en-US" dirty="0"/>
              <a:t>“Where did the church come from?  When did it start?  Who started it?”  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great confusion today about the </a:t>
            </a:r>
            <a:r>
              <a:rPr lang="en-US" dirty="0" smtClean="0"/>
              <a:t>church.</a:t>
            </a:r>
            <a:endParaRPr lang="en-US" sz="2000" dirty="0"/>
          </a:p>
          <a:p>
            <a:pPr lvl="1"/>
            <a:r>
              <a:rPr lang="en-US" dirty="0" smtClean="0"/>
              <a:t>Was </a:t>
            </a:r>
            <a:r>
              <a:rPr lang="en-US" dirty="0"/>
              <a:t>man responsible for the establishment and beginning of the church?</a:t>
            </a:r>
            <a:endParaRPr lang="en-US" sz="2000" dirty="0"/>
          </a:p>
          <a:p>
            <a:pPr lvl="1"/>
            <a:r>
              <a:rPr lang="en-US" dirty="0" smtClean="0"/>
              <a:t>Was </a:t>
            </a:r>
            <a:r>
              <a:rPr lang="en-US" dirty="0"/>
              <a:t>God responsible for the establishment and beginning of the church?</a:t>
            </a:r>
            <a:endParaRPr lang="en-US" sz="2000" dirty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we read about the church in the Bible, then the Bible is our sole source of information and direction.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Church of the Bible Was </a:t>
            </a:r>
            <a:r>
              <a:rPr lang="en-US" u="sng" dirty="0"/>
              <a:t>Purposed</a:t>
            </a:r>
            <a:r>
              <a:rPr lang="en-US" dirty="0"/>
              <a:t> in the Mind of God from Eternity.</a:t>
            </a:r>
            <a:endParaRPr lang="en-US" sz="2000" dirty="0"/>
          </a:p>
          <a:p>
            <a:pPr lvl="1"/>
            <a:r>
              <a:rPr lang="en-US" dirty="0"/>
              <a:t>The Bible teaches that the church was “in accordance with the </a:t>
            </a:r>
            <a:r>
              <a:rPr lang="en-US" u="sng" dirty="0"/>
              <a:t>eternal purpose</a:t>
            </a:r>
            <a:r>
              <a:rPr lang="en-US" dirty="0"/>
              <a:t> which [God] carried out in Christ Jesus our Lord” (Eph. 3:10-11, NASB).</a:t>
            </a:r>
            <a:endParaRPr lang="en-US" sz="2000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need to understand that God had a plan/purpose in place “from everlasting.”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was not a last-minute thought, addition or change to the unfolding of God’s plan through the progression of time.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was established according to the eternal purpose of God!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6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Church of the Bible Was </a:t>
            </a:r>
            <a:r>
              <a:rPr lang="en-US" u="sng" dirty="0"/>
              <a:t>Prophesied</a:t>
            </a:r>
            <a:r>
              <a:rPr lang="en-US" dirty="0"/>
              <a:t> in the Old Testament.</a:t>
            </a:r>
            <a:endParaRPr lang="en-US" sz="2000" dirty="0"/>
          </a:p>
          <a:p>
            <a:pPr lvl="1"/>
            <a:r>
              <a:rPr lang="en-US" dirty="0"/>
              <a:t>The prophet </a:t>
            </a:r>
            <a:r>
              <a:rPr lang="en-US" u="sng" dirty="0"/>
              <a:t>Daniel</a:t>
            </a:r>
            <a:r>
              <a:rPr lang="en-US" dirty="0"/>
              <a:t> foretold the establishment of God’s church.</a:t>
            </a:r>
            <a:endParaRPr lang="en-US" sz="2000" dirty="0"/>
          </a:p>
          <a:p>
            <a:pPr lvl="2"/>
            <a:r>
              <a:rPr lang="en-US" dirty="0"/>
              <a:t>By “the God in heaven,” Daniel interpreted a dream of King Nebuchadnezzar (Dan. 2).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interpretation of the dream foretold of </a:t>
            </a:r>
            <a:r>
              <a:rPr lang="en-US" u="sng" dirty="0"/>
              <a:t>four</a:t>
            </a:r>
            <a:r>
              <a:rPr lang="en-US" dirty="0"/>
              <a:t> successive world </a:t>
            </a:r>
            <a:r>
              <a:rPr lang="en-US" dirty="0" smtClean="0"/>
              <a:t>empires</a:t>
            </a:r>
            <a:r>
              <a:rPr lang="en-US" dirty="0"/>
              <a:t>.</a:t>
            </a:r>
            <a:endParaRPr lang="en-US" dirty="0" smtClean="0"/>
          </a:p>
          <a:p>
            <a:pPr lvl="2"/>
            <a:r>
              <a:rPr lang="en-US" dirty="0"/>
              <a:t>In pointing toward this last (fourth) empire, Daniel prophesied about </a:t>
            </a:r>
            <a:r>
              <a:rPr lang="en-US" u="sng" dirty="0"/>
              <a:t>the church</a:t>
            </a:r>
            <a:r>
              <a:rPr lang="en-US" dirty="0"/>
              <a:t>, the stone which would become a great mountain and fill the whole </a:t>
            </a:r>
            <a:r>
              <a:rPr lang="en-US" dirty="0" smtClean="0"/>
              <a:t>earth.</a:t>
            </a:r>
            <a:endParaRPr lang="en-US" dirty="0"/>
          </a:p>
          <a:p>
            <a:pPr lvl="2"/>
            <a:r>
              <a:rPr lang="en-US" dirty="0" smtClean="0"/>
              <a:t>Here </a:t>
            </a:r>
            <a:r>
              <a:rPr lang="en-US" dirty="0"/>
              <a:t>is a very clear and descriptive prophecy about the establishment of the church.  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New Testament church is the fulfillment of God’s Old Testament prophecies about His coming “</a:t>
            </a:r>
            <a:r>
              <a:rPr lang="en-US" u="sng" dirty="0"/>
              <a:t>kingdom</a:t>
            </a:r>
            <a:r>
              <a:rPr lang="en-US" dirty="0"/>
              <a:t>,” as the church is His “kingdom” (Matt. 16:18-19).</a:t>
            </a:r>
            <a:endParaRPr lang="en-US" sz="18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11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Church of the Bible Was </a:t>
            </a:r>
            <a:r>
              <a:rPr lang="en-US" u="sng" dirty="0"/>
              <a:t>Prophesied</a:t>
            </a:r>
            <a:r>
              <a:rPr lang="en-US" dirty="0"/>
              <a:t> in the Old Testament.</a:t>
            </a:r>
            <a:endParaRPr lang="en-US" sz="2000" dirty="0"/>
          </a:p>
          <a:p>
            <a:pPr lvl="1">
              <a:buFont typeface="+mj-lt"/>
              <a:buAutoNum type="alphaUcPeriod" startAt="2"/>
            </a:pPr>
            <a:r>
              <a:rPr lang="en-US" dirty="0"/>
              <a:t>The prophet </a:t>
            </a:r>
            <a:r>
              <a:rPr lang="en-US" u="sng" dirty="0"/>
              <a:t>Isaiah</a:t>
            </a:r>
            <a:r>
              <a:rPr lang="en-US" dirty="0"/>
              <a:t> foretold the establishment of God’s church.</a:t>
            </a:r>
            <a:endParaRPr lang="en-US" sz="2000" dirty="0"/>
          </a:p>
          <a:p>
            <a:pPr lvl="2"/>
            <a:r>
              <a:rPr lang="en-US" dirty="0"/>
              <a:t>Isaiah wrote and spoke to a degenerate people who were turning away from God and who would soon find themselves away from God.</a:t>
            </a:r>
            <a:endParaRPr lang="en-US" sz="1800" dirty="0"/>
          </a:p>
          <a:p>
            <a:pPr lvl="2"/>
            <a:r>
              <a:rPr lang="en-US" dirty="0"/>
              <a:t>But, Isaiah, the Messianic prophet, pointed to better and brighter days ahead for Israel and for all mankind.</a:t>
            </a:r>
            <a:endParaRPr lang="en-US" sz="1800" dirty="0"/>
          </a:p>
          <a:p>
            <a:pPr lvl="2"/>
            <a:r>
              <a:rPr lang="en-US" dirty="0"/>
              <a:t>In pointing toward those better days, Isaiah prophesied about </a:t>
            </a:r>
            <a:r>
              <a:rPr lang="en-US" u="sng" dirty="0"/>
              <a:t>the </a:t>
            </a:r>
            <a:r>
              <a:rPr lang="en-US" u="sng" dirty="0" smtClean="0"/>
              <a:t>church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Here </a:t>
            </a:r>
            <a:r>
              <a:rPr lang="en-US" dirty="0"/>
              <a:t>is a very clear and descriptive prophecy about the establishment of the </a:t>
            </a:r>
            <a:r>
              <a:rPr lang="en-US" dirty="0" smtClean="0"/>
              <a:t>church.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New Testament church is the fulfillment of God’s Old Testament prophecies about His coming “</a:t>
            </a:r>
            <a:r>
              <a:rPr lang="en-US" u="sng" dirty="0"/>
              <a:t>house</a:t>
            </a:r>
            <a:r>
              <a:rPr lang="en-US" dirty="0"/>
              <a:t>,” as the church is His “house” (1 Tim. 3:15).</a:t>
            </a:r>
            <a:endParaRPr lang="en-US" sz="1800" dirty="0"/>
          </a:p>
          <a:p>
            <a:pPr lvl="1">
              <a:buAutoNum type="alphaUcPeriod" startAt="2"/>
            </a:pPr>
            <a:r>
              <a:rPr lang="en-US" dirty="0"/>
              <a:t>Multiple prophecies are made in the Old Testament regarding the establishment of the church, usually referring to it as a “house” and a “kingdom” (see 2 Samuel 7:12-16).</a:t>
            </a:r>
            <a:endParaRPr lang="en-US" sz="20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31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Church of the Bible Was </a:t>
            </a:r>
            <a:r>
              <a:rPr lang="en-US" u="sng" dirty="0"/>
              <a:t>Prepared for</a:t>
            </a:r>
            <a:r>
              <a:rPr lang="en-US" dirty="0"/>
              <a:t> in the Early Days of the New Testament.</a:t>
            </a:r>
            <a:endParaRPr lang="en-US" sz="2000" dirty="0"/>
          </a:p>
          <a:p>
            <a:pPr lvl="1"/>
            <a:r>
              <a:rPr lang="en-US" dirty="0"/>
              <a:t>John the Baptist, the forerunner of Christ who was sent to prepare the way of the Lord, went about preaching, “Repent, for the kingdom of heaven is at hand!” (Matt. 3:2).</a:t>
            </a:r>
            <a:endParaRPr lang="en-US" sz="2000" dirty="0"/>
          </a:p>
          <a:p>
            <a:pPr lvl="1"/>
            <a:r>
              <a:rPr lang="en-US" dirty="0"/>
              <a:t>When Jesus started His ministry, He went about preaching, “Repent, for the kingdom of heaven is at hand” (Matt. 4:17).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Jesus sent His twelve apostles out to the “lost sheep of the house of Israel,” He told them to preach, “The kingdom of heaven is at hand” (Matt. 10:6-7).</a:t>
            </a:r>
            <a:endParaRPr lang="en-US" sz="2000" dirty="0"/>
          </a:p>
          <a:p>
            <a:pPr lvl="1"/>
            <a:r>
              <a:rPr lang="en-US" dirty="0"/>
              <a:t>When Jesus sent seventy disciples out, He told them to preach, “The kingdom of God has come near to you” (Luke 10:9-11).</a:t>
            </a:r>
            <a:endParaRPr lang="en-US" sz="2000" dirty="0"/>
          </a:p>
          <a:p>
            <a:pPr lvl="1"/>
            <a:r>
              <a:rPr lang="en-US" dirty="0"/>
              <a:t>The message being preached during the life and ministry of Jesus was preparing people for the </a:t>
            </a:r>
            <a:r>
              <a:rPr lang="en-US" u="sng" dirty="0"/>
              <a:t>imminent</a:t>
            </a:r>
            <a:r>
              <a:rPr lang="en-US" dirty="0"/>
              <a:t> (“at hand”) coming of the long-awaited church/kingdom.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made every preparation necessary for the establishment of His kingdom.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63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 Church of the Bible Was </a:t>
            </a:r>
            <a:r>
              <a:rPr lang="en-US" u="sng" dirty="0"/>
              <a:t>Promised</a:t>
            </a:r>
            <a:r>
              <a:rPr lang="en-US" dirty="0"/>
              <a:t> Specifically and Clearly By Jesus Christ.</a:t>
            </a:r>
            <a:endParaRPr lang="en-US" sz="2000" dirty="0"/>
          </a:p>
          <a:p>
            <a:pPr lvl="1"/>
            <a:r>
              <a:rPr lang="en-US" dirty="0"/>
              <a:t>The first time we ever read the word “</a:t>
            </a:r>
            <a:r>
              <a:rPr lang="en-US" u="sng" dirty="0"/>
              <a:t>church</a:t>
            </a:r>
            <a:r>
              <a:rPr lang="en-US" dirty="0"/>
              <a:t>” in the Bible is in Matthew 16, and it is coming from the lips of Jesus.  </a:t>
            </a:r>
            <a:endParaRPr lang="en-US" sz="2000" dirty="0"/>
          </a:p>
          <a:p>
            <a:pPr lvl="2"/>
            <a:r>
              <a:rPr lang="en-US" dirty="0"/>
              <a:t>Peter made the great confession about the deity of Jesus (which was a revealed truth from heaven):  “You are the Christ, the Son of the living God” (Matt. 16:16).</a:t>
            </a:r>
            <a:endParaRPr lang="en-US" sz="1800" dirty="0"/>
          </a:p>
          <a:p>
            <a:pPr lvl="2"/>
            <a:r>
              <a:rPr lang="en-US" dirty="0"/>
              <a:t>Jesus then announced: “…On this rock I will build </a:t>
            </a:r>
            <a:r>
              <a:rPr lang="en-US" u="sng" dirty="0"/>
              <a:t>My church</a:t>
            </a:r>
            <a:r>
              <a:rPr lang="en-US" dirty="0"/>
              <a:t>, and the gates of Hades shall not prevail against it” (Matt. 16:18).</a:t>
            </a:r>
            <a:endParaRPr lang="en-US" sz="1800" dirty="0"/>
          </a:p>
          <a:p>
            <a:pPr lvl="2"/>
            <a:r>
              <a:rPr lang="en-US" dirty="0" smtClean="0"/>
              <a:t>Jesus </a:t>
            </a:r>
            <a:r>
              <a:rPr lang="en-US" dirty="0"/>
              <a:t>added that He would provide the “keys of </a:t>
            </a:r>
            <a:r>
              <a:rPr lang="en-US" u="sng" dirty="0"/>
              <a:t>the kingdom</a:t>
            </a:r>
            <a:r>
              <a:rPr lang="en-US" dirty="0"/>
              <a:t> of heaven” (i.e., the means of entrance).  </a:t>
            </a:r>
            <a:endParaRPr lang="en-US" sz="1800" dirty="0"/>
          </a:p>
          <a:p>
            <a:pPr lvl="2"/>
            <a:r>
              <a:rPr lang="en-US" dirty="0" smtClean="0"/>
              <a:t>Notice </a:t>
            </a:r>
            <a:r>
              <a:rPr lang="en-US" dirty="0"/>
              <a:t>that Jesus used the terms “</a:t>
            </a:r>
            <a:r>
              <a:rPr lang="en-US" u="sng" dirty="0"/>
              <a:t>church</a:t>
            </a:r>
            <a:r>
              <a:rPr lang="en-US" dirty="0"/>
              <a:t>” and “</a:t>
            </a:r>
            <a:r>
              <a:rPr lang="en-US" u="sng" dirty="0"/>
              <a:t>kingdom</a:t>
            </a:r>
            <a:r>
              <a:rPr lang="en-US" dirty="0"/>
              <a:t>” interchangeably in Matthew 16:18-19.  This is significant to understand the words are synonymous</a:t>
            </a:r>
            <a:r>
              <a:rPr lang="en-US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0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 Church of the Bible Was </a:t>
            </a:r>
            <a:r>
              <a:rPr lang="en-US" u="sng" dirty="0"/>
              <a:t>Promised</a:t>
            </a:r>
            <a:r>
              <a:rPr lang="en-US" dirty="0"/>
              <a:t> Specifically and Clearly By Jesus Christ.</a:t>
            </a:r>
            <a:endParaRPr lang="en-US" sz="2000" dirty="0"/>
          </a:p>
          <a:p>
            <a:pPr lvl="1">
              <a:buFont typeface="+mj-lt"/>
              <a:buAutoNum type="alphaUcPeriod" startAt="2"/>
            </a:pPr>
            <a:r>
              <a:rPr lang="en-US" dirty="0" smtClean="0"/>
              <a:t>Just </a:t>
            </a:r>
            <a:r>
              <a:rPr lang="en-US" dirty="0"/>
              <a:t>a short time later, after His promise in Matthew 16:18, Jesus made a promise to those living in His day.</a:t>
            </a:r>
            <a:endParaRPr lang="en-US" sz="2000" dirty="0"/>
          </a:p>
          <a:p>
            <a:pPr lvl="2"/>
            <a:r>
              <a:rPr lang="en-US" dirty="0"/>
              <a:t>“Assuredly, I say to you that there are some standing here who will not taste death till they see the kingdom of God present with </a:t>
            </a:r>
            <a:r>
              <a:rPr lang="en-US" u="sng" dirty="0"/>
              <a:t>power</a:t>
            </a:r>
            <a:r>
              <a:rPr lang="en-US" dirty="0"/>
              <a:t>” (Mark 9:1; cf. Matt. 16:28).</a:t>
            </a:r>
            <a:endParaRPr lang="en-US" sz="1800" dirty="0"/>
          </a:p>
          <a:p>
            <a:pPr lvl="2"/>
            <a:r>
              <a:rPr lang="en-US" dirty="0"/>
              <a:t>Jesus not only promised to build His church, He promised to build His church/kingdom in the </a:t>
            </a:r>
            <a:r>
              <a:rPr lang="en-US" u="sng" dirty="0"/>
              <a:t>lifetime</a:t>
            </a:r>
            <a:r>
              <a:rPr lang="en-US" dirty="0"/>
              <a:t> of those hearing His </a:t>
            </a:r>
            <a:r>
              <a:rPr lang="en-US" dirty="0" smtClean="0"/>
              <a:t>words.</a:t>
            </a:r>
          </a:p>
          <a:p>
            <a:pPr lvl="1">
              <a:buAutoNum type="alphaUcPeriod" startAt="2"/>
            </a:pPr>
            <a:r>
              <a:rPr lang="en-US" sz="2400" dirty="0" smtClean="0"/>
              <a:t>Cross-reference </a:t>
            </a:r>
            <a:r>
              <a:rPr lang="en-US" sz="2400" dirty="0"/>
              <a:t>these promises of Jesus below and you’ll see how He pinpointed the establishment of His church, using the keyword “</a:t>
            </a:r>
            <a:r>
              <a:rPr lang="en-US" sz="2400" u="sng" dirty="0"/>
              <a:t>power</a:t>
            </a:r>
            <a:r>
              <a:rPr lang="en-US" sz="2400" dirty="0"/>
              <a:t>” to tie them all </a:t>
            </a:r>
            <a:r>
              <a:rPr lang="en-US" sz="2400" dirty="0" smtClean="0"/>
              <a:t>together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5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Origin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The Church of the Bible Was </a:t>
            </a:r>
            <a:r>
              <a:rPr lang="en-US" u="sng" dirty="0"/>
              <a:t>Purchased</a:t>
            </a:r>
            <a:r>
              <a:rPr lang="en-US" dirty="0"/>
              <a:t> By Jesus Christ!</a:t>
            </a:r>
            <a:endParaRPr lang="en-US" sz="2000" dirty="0"/>
          </a:p>
          <a:p>
            <a:pPr lvl="1"/>
            <a:r>
              <a:rPr lang="en-US" dirty="0"/>
              <a:t>Christ did not merely make </a:t>
            </a:r>
            <a:r>
              <a:rPr lang="en-US" dirty="0" smtClean="0"/>
              <a:t>promises.  </a:t>
            </a:r>
            <a:r>
              <a:rPr lang="en-US" dirty="0"/>
              <a:t>Christ took matters into His own hands to guarantee it.</a:t>
            </a:r>
            <a:endParaRPr lang="en-US" sz="2000" dirty="0"/>
          </a:p>
          <a:p>
            <a:pPr lvl="1"/>
            <a:r>
              <a:rPr lang="en-US" dirty="0"/>
              <a:t>The Bible makes a compelling statement about Jesus’ personal investment in the church:  “…He purchased [the church of God] with </a:t>
            </a:r>
            <a:r>
              <a:rPr lang="en-US" u="sng" dirty="0"/>
              <a:t>His own blood</a:t>
            </a:r>
            <a:r>
              <a:rPr lang="en-US" dirty="0"/>
              <a:t>” (Acts 20:28).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power of the blood of Jesus </a:t>
            </a:r>
            <a:r>
              <a:rPr lang="en-US" u="sng" dirty="0"/>
              <a:t>saves the sinner</a:t>
            </a:r>
            <a:r>
              <a:rPr lang="en-US" dirty="0"/>
              <a:t> and </a:t>
            </a:r>
            <a:r>
              <a:rPr lang="en-US" u="sng" dirty="0"/>
              <a:t>purchases the church</a:t>
            </a:r>
            <a:r>
              <a:rPr lang="en-US" dirty="0"/>
              <a:t>.</a:t>
            </a:r>
            <a:endParaRPr lang="en-US" sz="2000" dirty="0"/>
          </a:p>
          <a:p>
            <a:pPr lvl="2"/>
            <a:r>
              <a:rPr lang="en-US" dirty="0"/>
              <a:t>The blood of Jesus saves the individual sinner from his sins (Rev. 1:5).</a:t>
            </a:r>
            <a:endParaRPr lang="en-US" sz="1800" dirty="0"/>
          </a:p>
          <a:p>
            <a:pPr lvl="2"/>
            <a:r>
              <a:rPr lang="en-US" dirty="0"/>
              <a:t>Then, those saved by the blood of Jesus are added together to the body of the saved (Acts 2:41, 47), which is the church “purchased with His own blood” (Acts 20:28).</a:t>
            </a:r>
            <a:endParaRPr lang="en-US" sz="1800" dirty="0"/>
          </a:p>
          <a:p>
            <a:pPr lvl="2"/>
            <a:r>
              <a:rPr lang="en-US" dirty="0"/>
              <a:t>Jesus loved the church so much that He “gave Himself for her” (Eph. 5:25).  He is the “Savior of the body” (Eph. 5:23), which is the church (Eph. 1:22-23).</a:t>
            </a:r>
            <a:endParaRPr lang="en-US" sz="1800" dirty="0"/>
          </a:p>
          <a:p>
            <a:pPr lvl="2"/>
            <a:r>
              <a:rPr lang="en-US" dirty="0"/>
              <a:t>One </a:t>
            </a:r>
            <a:r>
              <a:rPr lang="en-US" u="sng" dirty="0"/>
              <a:t>cannot separate</a:t>
            </a:r>
            <a:r>
              <a:rPr lang="en-US" dirty="0"/>
              <a:t> (1) salvation through Christ and (2) the church of Christ!  They are inseparably linked together by His precious blood</a:t>
            </a:r>
            <a:r>
              <a:rPr lang="en-US" dirty="0" smtClean="0"/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3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1625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The Divine Origin of the Church</vt:lpstr>
      <vt:lpstr>The Divine Origin of the Church</vt:lpstr>
      <vt:lpstr>The Divine Origin of the Church</vt:lpstr>
      <vt:lpstr>The Divine Origin of the Church</vt:lpstr>
      <vt:lpstr>The Divine Origin of the Church</vt:lpstr>
      <vt:lpstr>The Divine Origin of the Church</vt:lpstr>
      <vt:lpstr>The Divine Origin of the Church</vt:lpstr>
      <vt:lpstr>The Divine Origin of the Church</vt:lpstr>
      <vt:lpstr>The Divine Origin of the Church</vt:lpstr>
      <vt:lpstr>The Divine Origin of the Church</vt:lpstr>
      <vt:lpstr>The Divine Origin of the Church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40</cp:revision>
  <dcterms:created xsi:type="dcterms:W3CDTF">2017-01-01T19:17:35Z</dcterms:created>
  <dcterms:modified xsi:type="dcterms:W3CDTF">2017-03-12T20:14:13Z</dcterms:modified>
</cp:coreProperties>
</file>