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6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The Two Covenants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While Christians Are Not Under the Old Covenant, It Still Has </a:t>
            </a:r>
            <a:r>
              <a:rPr lang="en-US" u="sng" dirty="0"/>
              <a:t>Great Value to Us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The Old Testament is no longer binding today, but that does not mean it is worthless.</a:t>
            </a:r>
            <a:endParaRPr lang="en-US" sz="2000" dirty="0"/>
          </a:p>
          <a:p>
            <a:pPr lvl="1"/>
            <a:r>
              <a:rPr lang="en-US" dirty="0"/>
              <a:t>Jesus and the New Testament writers must have seen its value, for they all used it.</a:t>
            </a:r>
            <a:endParaRPr lang="en-US" sz="2000" dirty="0"/>
          </a:p>
          <a:p>
            <a:pPr lvl="1"/>
            <a:r>
              <a:rPr lang="en-US" dirty="0"/>
              <a:t>We have the Old Testament “for our learning” and “admonition” (Rom. 15:4; 1 Cor. 10:11).</a:t>
            </a:r>
            <a:endParaRPr lang="en-US" sz="2000" dirty="0"/>
          </a:p>
          <a:p>
            <a:pPr lvl="1"/>
            <a:r>
              <a:rPr lang="en-US" dirty="0" smtClean="0"/>
              <a:t>Much </a:t>
            </a:r>
            <a:r>
              <a:rPr lang="en-US" dirty="0"/>
              <a:t>of the New Testament is better understood with a knowledge of the Old Testament.</a:t>
            </a:r>
            <a:endParaRPr lang="en-US" sz="2000" dirty="0"/>
          </a:p>
          <a:p>
            <a:pPr lvl="1"/>
            <a:r>
              <a:rPr lang="en-US" dirty="0"/>
              <a:t>It has been said, “The Old Testament is the New Testament concealed, and the New Testament is the Old Testament revealed.”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88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Bible Is Divided into </a:t>
            </a:r>
            <a:r>
              <a:rPr lang="en-US" u="sng" dirty="0"/>
              <a:t>Two Covenants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A covenant is an </a:t>
            </a:r>
            <a:r>
              <a:rPr lang="en-US" u="sng" dirty="0"/>
              <a:t>agreement</a:t>
            </a:r>
            <a:r>
              <a:rPr lang="en-US" dirty="0"/>
              <a:t> between two parties.</a:t>
            </a:r>
            <a:endParaRPr lang="en-US" sz="2000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Bible, God established covenants.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contains </a:t>
            </a:r>
            <a:r>
              <a:rPr lang="en-US" u="sng" dirty="0"/>
              <a:t>two main</a:t>
            </a:r>
            <a:r>
              <a:rPr lang="en-US" dirty="0"/>
              <a:t> covenants (or testaments) that God made: an old covenant and a new covenant</a:t>
            </a:r>
            <a:r>
              <a:rPr lang="en-US" dirty="0" smtClean="0"/>
              <a:t>.</a:t>
            </a:r>
          </a:p>
          <a:p>
            <a:pPr lvl="2"/>
            <a:r>
              <a:rPr lang="en-US" sz="2400" dirty="0"/>
              <a:t>The Old Covenant was made between God and a </a:t>
            </a:r>
            <a:r>
              <a:rPr lang="en-US" sz="2400" u="sng" dirty="0"/>
              <a:t>nation</a:t>
            </a:r>
            <a:r>
              <a:rPr lang="en-US" sz="2400" dirty="0"/>
              <a:t> (Israel).</a:t>
            </a:r>
          </a:p>
          <a:p>
            <a:pPr lvl="2"/>
            <a:r>
              <a:rPr lang="en-US" sz="2400" dirty="0"/>
              <a:t>The New Covenant was/is made between God and </a:t>
            </a:r>
            <a:r>
              <a:rPr lang="en-US" sz="2400" u="sng" dirty="0"/>
              <a:t>individuals</a:t>
            </a:r>
            <a:r>
              <a:rPr lang="en-US" sz="2400" dirty="0"/>
              <a:t> (Christians</a:t>
            </a:r>
            <a:r>
              <a:rPr lang="en-US" sz="2400" dirty="0" smtClean="0"/>
              <a:t>).</a:t>
            </a:r>
            <a:endParaRPr lang="en-US" sz="24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major key to Bible study is understanding and applying the proper </a:t>
            </a:r>
            <a:r>
              <a:rPr lang="en-US" u="sng" dirty="0"/>
              <a:t>distinction</a:t>
            </a:r>
            <a:r>
              <a:rPr lang="en-US" dirty="0"/>
              <a:t> between “The Old Testament” and “The New Testament.”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God Established </a:t>
            </a:r>
            <a:r>
              <a:rPr lang="en-US" u="sng" dirty="0"/>
              <a:t>the First Covenant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The first covenant was made by God with </a:t>
            </a:r>
            <a:r>
              <a:rPr lang="en-US" u="sng" dirty="0"/>
              <a:t>the Israelites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covenant was made by God with the Israelites when </a:t>
            </a:r>
            <a:r>
              <a:rPr lang="en-US" u="sng" dirty="0"/>
              <a:t>they came out of Egypt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covenant was made by God with the Israelites at </a:t>
            </a:r>
            <a:r>
              <a:rPr lang="en-US" u="sng" dirty="0"/>
              <a:t>Mt. Sinai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covenant was made by God with the Israelites and </a:t>
            </a:r>
            <a:r>
              <a:rPr lang="en-US" u="sng" dirty="0"/>
              <a:t>only</a:t>
            </a:r>
            <a:r>
              <a:rPr lang="en-US" dirty="0"/>
              <a:t> with the Israelites.</a:t>
            </a:r>
            <a:endParaRPr lang="en-US" sz="2000" dirty="0"/>
          </a:p>
          <a:p>
            <a:pPr lvl="2"/>
            <a:r>
              <a:rPr lang="en-US" dirty="0"/>
              <a:t>It was a national law, which did </a:t>
            </a:r>
            <a:r>
              <a:rPr lang="en-US" u="sng" dirty="0"/>
              <a:t>not include</a:t>
            </a:r>
            <a:r>
              <a:rPr lang="en-US" dirty="0"/>
              <a:t> any other nation but the Jews.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29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God Intended the First Covenant to Be </a:t>
            </a:r>
            <a:r>
              <a:rPr lang="en-US" u="sng" dirty="0"/>
              <a:t>Temporary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As a national law and covenant, limited only to the Jews, it should have been obvious that it was only temporary.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foretold through Jeremiah that He would establish a </a:t>
            </a:r>
            <a:r>
              <a:rPr lang="en-US" u="sng" dirty="0"/>
              <a:t>new</a:t>
            </a:r>
            <a:r>
              <a:rPr lang="en-US" dirty="0"/>
              <a:t> covenant.</a:t>
            </a:r>
            <a:endParaRPr lang="en-US" sz="2000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than 1,000 years before Jeremiah, God had foretold of </a:t>
            </a:r>
            <a:r>
              <a:rPr lang="en-US" u="sng" dirty="0"/>
              <a:t>Judah’s role</a:t>
            </a:r>
            <a:r>
              <a:rPr lang="en-US" dirty="0"/>
              <a:t> in His plan.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original design for the first covenant was for it to be temporary, “</a:t>
            </a:r>
            <a:r>
              <a:rPr lang="en-US" u="sng" dirty="0"/>
              <a:t>till the Seed should come</a:t>
            </a:r>
            <a:r>
              <a:rPr lang="en-US" dirty="0"/>
              <a:t> to whom the promise was made” (Gal. 3:19), and that Seed is “Christ” (Gal. </a:t>
            </a:r>
            <a:r>
              <a:rPr lang="en-US" dirty="0" smtClean="0"/>
              <a:t>3:16).</a:t>
            </a:r>
          </a:p>
          <a:p>
            <a:pPr lvl="1"/>
            <a:r>
              <a:rPr lang="en-US" dirty="0"/>
              <a:t>When a covenant has fulfilled its purpose, it is “ready to disappear” (Heb. 8:13, NASB).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God Intentionally Limited the </a:t>
            </a:r>
            <a:r>
              <a:rPr lang="en-US" u="sng" dirty="0"/>
              <a:t>Power and Effectuality</a:t>
            </a:r>
            <a:r>
              <a:rPr lang="en-US" dirty="0"/>
              <a:t> of the First Covenant.</a:t>
            </a:r>
            <a:endParaRPr lang="en-US" sz="2000" dirty="0"/>
          </a:p>
          <a:p>
            <a:pPr lvl="1"/>
            <a:r>
              <a:rPr lang="en-US" dirty="0"/>
              <a:t>God affirmed that “it was weak through the flesh” (Rom. 8:3), and that it was annulled “because of its weakness” (Heb. 7:18) and because it was not “faultless” (Heb. 8:7).</a:t>
            </a:r>
            <a:endParaRPr lang="en-US" sz="2000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was intentionally limited/weak/faulty in that:</a:t>
            </a:r>
            <a:endParaRPr lang="en-US" sz="2000" dirty="0"/>
          </a:p>
          <a:p>
            <a:pPr lvl="2"/>
            <a:r>
              <a:rPr lang="en-US" dirty="0"/>
              <a:t>It was made with only one </a:t>
            </a:r>
            <a:r>
              <a:rPr lang="en-US" dirty="0" smtClean="0"/>
              <a:t>nation.</a:t>
            </a:r>
            <a:endParaRPr lang="en-US" sz="1800" dirty="0"/>
          </a:p>
          <a:p>
            <a:pPr lvl="2"/>
            <a:r>
              <a:rPr lang="en-US" dirty="0"/>
              <a:t>It could not </a:t>
            </a:r>
            <a:r>
              <a:rPr lang="en-US" u="sng" dirty="0"/>
              <a:t>remove </a:t>
            </a:r>
            <a:r>
              <a:rPr lang="en-US" u="sng" dirty="0" smtClean="0"/>
              <a:t>sin</a:t>
            </a:r>
            <a:r>
              <a:rPr lang="en-US" dirty="0" smtClean="0"/>
              <a:t>.</a:t>
            </a:r>
            <a:endParaRPr lang="en-US" sz="1800" dirty="0"/>
          </a:p>
          <a:p>
            <a:pPr lvl="2"/>
            <a:r>
              <a:rPr lang="en-US" dirty="0" smtClean="0"/>
              <a:t>It </a:t>
            </a:r>
            <a:r>
              <a:rPr lang="en-US" dirty="0"/>
              <a:t>could not </a:t>
            </a:r>
            <a:r>
              <a:rPr lang="en-US" dirty="0" smtClean="0"/>
              <a:t>justify, </a:t>
            </a:r>
            <a:r>
              <a:rPr lang="en-US" dirty="0"/>
              <a:t>give righteousness </a:t>
            </a:r>
            <a:r>
              <a:rPr lang="en-US" dirty="0" smtClean="0"/>
              <a:t>or </a:t>
            </a:r>
            <a:r>
              <a:rPr lang="en-US" dirty="0"/>
              <a:t>give </a:t>
            </a:r>
            <a:r>
              <a:rPr lang="en-US" dirty="0" smtClean="0"/>
              <a:t>life.</a:t>
            </a:r>
            <a:endParaRPr lang="en-US" sz="1800" dirty="0"/>
          </a:p>
          <a:p>
            <a:pPr lvl="2"/>
            <a:r>
              <a:rPr lang="en-US" dirty="0"/>
              <a:t>It could not </a:t>
            </a:r>
            <a:r>
              <a:rPr lang="en-US" u="sng" dirty="0"/>
              <a:t>make one </a:t>
            </a:r>
            <a:r>
              <a:rPr lang="en-US" u="sng" dirty="0" smtClean="0"/>
              <a:t>perfect</a:t>
            </a:r>
            <a:r>
              <a:rPr lang="en-US" dirty="0" smtClean="0"/>
              <a:t>.</a:t>
            </a:r>
            <a:endParaRPr lang="en-US" sz="1800" dirty="0"/>
          </a:p>
          <a:p>
            <a:pPr lvl="2"/>
            <a:r>
              <a:rPr lang="en-US" dirty="0"/>
              <a:t>It required perfect obedience, but no one could keep the law </a:t>
            </a:r>
            <a:r>
              <a:rPr lang="en-US" dirty="0" smtClean="0"/>
              <a:t>perfectly.</a:t>
            </a:r>
            <a:endParaRPr lang="en-US" sz="1800" dirty="0"/>
          </a:p>
          <a:p>
            <a:pPr lvl="1"/>
            <a:r>
              <a:rPr lang="en-US" dirty="0"/>
              <a:t>If the first had been perfect, then there would have been </a:t>
            </a:r>
            <a:r>
              <a:rPr lang="en-US" u="sng" dirty="0"/>
              <a:t>no need</a:t>
            </a:r>
            <a:r>
              <a:rPr lang="en-US" dirty="0"/>
              <a:t> for the second or for the Savior, Redeemer and Sacrificial Lamb of the second (Heb. 8:7).  </a:t>
            </a:r>
            <a:endParaRPr lang="en-US" sz="2000" dirty="0"/>
          </a:p>
          <a:p>
            <a:pPr lvl="1"/>
            <a:r>
              <a:rPr lang="en-US" dirty="0"/>
              <a:t>God knew what He was doing!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0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God Removed the First Covenant Himself, in Order to </a:t>
            </a:r>
            <a:r>
              <a:rPr lang="en-US" u="sng" dirty="0"/>
              <a:t>Establish the Second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God promised that He was going to make a </a:t>
            </a:r>
            <a:r>
              <a:rPr lang="en-US" u="sng" dirty="0"/>
              <a:t>new covenant</a:t>
            </a:r>
            <a:r>
              <a:rPr lang="en-US" dirty="0"/>
              <a:t> (Jer. 31:31-34).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old covenant was intended to last “till the Seed should come to whom the promise was made” (Gal. 3:19), and that Seed “is Christ” (Gal. 3:16).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declared that He came to “</a:t>
            </a:r>
            <a:r>
              <a:rPr lang="en-US" u="sng" dirty="0"/>
              <a:t>fulfill</a:t>
            </a:r>
            <a:r>
              <a:rPr lang="en-US" dirty="0"/>
              <a:t>” the covenant that God made with Israel, and that it would “</a:t>
            </a:r>
            <a:r>
              <a:rPr lang="en-US" u="sng" dirty="0"/>
              <a:t>pass</a:t>
            </a:r>
            <a:r>
              <a:rPr lang="en-US" dirty="0"/>
              <a:t>” when “all [the law] is fulfilled” (Matt. 5:17-18).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N.T. makes it clear that the first covenant was “</a:t>
            </a:r>
            <a:r>
              <a:rPr lang="en-US" u="sng" dirty="0"/>
              <a:t>taken away</a:t>
            </a:r>
            <a:r>
              <a:rPr lang="en-US" dirty="0"/>
              <a:t> in Christ” (2 Cor. 3:14</a:t>
            </a:r>
            <a:r>
              <a:rPr lang="en-US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11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God Removed the First Covenant Himself, in Order to Establish the Second.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removal of the covenant took place in the </a:t>
            </a:r>
            <a:r>
              <a:rPr lang="en-US" u="sng" dirty="0"/>
              <a:t>death of Christ on the cross</a:t>
            </a:r>
            <a:r>
              <a:rPr lang="en-US" dirty="0"/>
              <a:t>.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stated purpose (Gal. 3:19) of the law was “to </a:t>
            </a:r>
            <a:r>
              <a:rPr lang="en-US" u="sng" dirty="0"/>
              <a:t>bring us to Christ</a:t>
            </a:r>
            <a:r>
              <a:rPr lang="en-US" dirty="0"/>
              <a:t>, that we might be justified by faith” (Gal. 3:24)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removal of the covenant included the </a:t>
            </a:r>
            <a:r>
              <a:rPr lang="en-US" u="sng" dirty="0"/>
              <a:t>Ten Commandments</a:t>
            </a:r>
            <a:r>
              <a:rPr lang="en-US" dirty="0"/>
              <a:t>.  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laws of the Mosaic Covenant </a:t>
            </a:r>
            <a:r>
              <a:rPr lang="en-US" u="sng" dirty="0"/>
              <a:t>stand or fall together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39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God Established the </a:t>
            </a:r>
            <a:r>
              <a:rPr lang="en-US" u="sng" dirty="0"/>
              <a:t>Second Covenant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At the </a:t>
            </a:r>
            <a:r>
              <a:rPr lang="en-US" u="sng" dirty="0"/>
              <a:t>same moment</a:t>
            </a:r>
            <a:r>
              <a:rPr lang="en-US" dirty="0"/>
              <a:t> the first was removed (in the death of Christ on the cross, Eph. 2), God’s second covenant came in force.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had to be </a:t>
            </a:r>
            <a:r>
              <a:rPr lang="en-US" u="sng" dirty="0"/>
              <a:t>removed</a:t>
            </a:r>
            <a:r>
              <a:rPr lang="en-US" dirty="0"/>
              <a:t> for the second to be </a:t>
            </a:r>
            <a:r>
              <a:rPr lang="en-US" u="sng" dirty="0"/>
              <a:t>established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pinpoints the “beginning” of the New Testament law by using that very word.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8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God Established the </a:t>
            </a:r>
            <a:r>
              <a:rPr lang="en-US" u="sng" dirty="0"/>
              <a:t>Second Covenant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/>
              <a:t>The second covenant, the New Testament:</a:t>
            </a:r>
            <a:endParaRPr lang="en-US" sz="2000" dirty="0"/>
          </a:p>
          <a:p>
            <a:pPr lvl="2"/>
            <a:r>
              <a:rPr lang="en-US" dirty="0"/>
              <a:t>Is the fulfillment of the promise made to </a:t>
            </a:r>
            <a:r>
              <a:rPr lang="en-US" dirty="0" smtClean="0"/>
              <a:t>Abraham.</a:t>
            </a:r>
            <a:endParaRPr lang="en-US" sz="1800" dirty="0"/>
          </a:p>
          <a:p>
            <a:pPr lvl="2"/>
            <a:r>
              <a:rPr lang="en-US" dirty="0"/>
              <a:t>Is for </a:t>
            </a:r>
            <a:r>
              <a:rPr lang="en-US" u="sng" dirty="0"/>
              <a:t>all</a:t>
            </a:r>
            <a:r>
              <a:rPr lang="en-US" dirty="0"/>
              <a:t> </a:t>
            </a:r>
            <a:r>
              <a:rPr lang="en-US" dirty="0" smtClean="0"/>
              <a:t>people.</a:t>
            </a:r>
            <a:endParaRPr lang="en-US" sz="1800" dirty="0"/>
          </a:p>
          <a:p>
            <a:pPr lvl="2"/>
            <a:r>
              <a:rPr lang="en-US" dirty="0"/>
              <a:t>Is effected by the </a:t>
            </a:r>
            <a:r>
              <a:rPr lang="en-US" u="sng" dirty="0"/>
              <a:t>blood</a:t>
            </a:r>
            <a:r>
              <a:rPr lang="en-US" dirty="0"/>
              <a:t> of </a:t>
            </a:r>
            <a:r>
              <a:rPr lang="en-US" dirty="0" smtClean="0"/>
              <a:t>Jesus.</a:t>
            </a:r>
            <a:endParaRPr lang="en-US" sz="1800" dirty="0"/>
          </a:p>
          <a:p>
            <a:pPr lvl="2"/>
            <a:r>
              <a:rPr lang="en-US" dirty="0"/>
              <a:t>Completely removes </a:t>
            </a:r>
            <a:r>
              <a:rPr lang="en-US" dirty="0" smtClean="0"/>
              <a:t>sin.</a:t>
            </a:r>
            <a:endParaRPr lang="en-US" sz="1800" dirty="0"/>
          </a:p>
          <a:p>
            <a:pPr lvl="2"/>
            <a:r>
              <a:rPr lang="en-US" dirty="0"/>
              <a:t>Sanctifies and </a:t>
            </a:r>
            <a:r>
              <a:rPr lang="en-US" dirty="0" smtClean="0"/>
              <a:t>justifies.</a:t>
            </a:r>
            <a:endParaRPr lang="en-US" sz="1800" dirty="0"/>
          </a:p>
          <a:p>
            <a:pPr lvl="2"/>
            <a:r>
              <a:rPr lang="en-US" dirty="0"/>
              <a:t>Gives life and makes </a:t>
            </a:r>
            <a:r>
              <a:rPr lang="en-US" dirty="0" smtClean="0"/>
              <a:t>perfect.</a:t>
            </a:r>
            <a:endParaRPr lang="en-US" sz="1800" dirty="0"/>
          </a:p>
          <a:p>
            <a:pPr lvl="2"/>
            <a:r>
              <a:rPr lang="en-US" dirty="0"/>
              <a:t>Places the faithful in a spiritual condition where “there is no </a:t>
            </a:r>
            <a:r>
              <a:rPr lang="en-US" dirty="0" smtClean="0"/>
              <a:t>condemnation.”</a:t>
            </a:r>
            <a:endParaRPr lang="en-US" sz="1800" dirty="0"/>
          </a:p>
          <a:p>
            <a:pPr lvl="2"/>
            <a:r>
              <a:rPr lang="en-US" dirty="0"/>
              <a:t>Provides the fullness of God’s grace and </a:t>
            </a:r>
            <a:r>
              <a:rPr lang="en-US" dirty="0" smtClean="0"/>
              <a:t>truth.</a:t>
            </a:r>
            <a:endParaRPr lang="en-US" sz="1800" dirty="0"/>
          </a:p>
          <a:p>
            <a:pPr lvl="2"/>
            <a:r>
              <a:rPr lang="en-US" dirty="0"/>
              <a:t>Is founded upon and sustained by a living </a:t>
            </a:r>
            <a:r>
              <a:rPr lang="en-US" dirty="0" smtClean="0"/>
              <a:t>Mediator.</a:t>
            </a:r>
            <a:endParaRPr lang="en-US" sz="1800" dirty="0"/>
          </a:p>
          <a:p>
            <a:pPr lvl="2"/>
            <a:r>
              <a:rPr lang="en-US" dirty="0"/>
              <a:t>Promises </a:t>
            </a:r>
            <a:r>
              <a:rPr lang="en-US" u="sng" dirty="0"/>
              <a:t>eternal </a:t>
            </a:r>
            <a:r>
              <a:rPr lang="en-US" u="sng" dirty="0" smtClean="0"/>
              <a:t>life</a:t>
            </a:r>
            <a:r>
              <a:rPr lang="en-US" dirty="0" smtClean="0"/>
              <a:t>. </a:t>
            </a:r>
            <a:endParaRPr lang="en-US" sz="1800" dirty="0"/>
          </a:p>
          <a:p>
            <a:pPr lvl="2"/>
            <a:r>
              <a:rPr lang="en-US" dirty="0"/>
              <a:t>Is to last until the end of </a:t>
            </a:r>
            <a:r>
              <a:rPr lang="en-US" dirty="0" smtClean="0"/>
              <a:t>time.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87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984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The Two Covenants</vt:lpstr>
      <vt:lpstr>The Two Covenants</vt:lpstr>
      <vt:lpstr>The Two Covenants</vt:lpstr>
      <vt:lpstr>The Two Covenants</vt:lpstr>
      <vt:lpstr>The Two Covenants</vt:lpstr>
      <vt:lpstr>The Two Covenants</vt:lpstr>
      <vt:lpstr>The Two Covenants</vt:lpstr>
      <vt:lpstr>The Two Covenants</vt:lpstr>
      <vt:lpstr>The Two Covenants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32</cp:revision>
  <dcterms:created xsi:type="dcterms:W3CDTF">2017-01-01T19:17:35Z</dcterms:created>
  <dcterms:modified xsi:type="dcterms:W3CDTF">2017-02-26T22:47:07Z</dcterms:modified>
</cp:coreProperties>
</file>