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79" d="100"/>
          <a:sy n="79" d="100"/>
        </p:scale>
        <p:origin x="10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2/20/2017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162488" cy="1015663"/>
          </a:xfrm>
          <a:prstGeom prst="rect">
            <a:avLst/>
          </a:prstGeom>
          <a:noFill/>
        </p:spPr>
        <p:txBody>
          <a:bodyPr wrap="square" rtlCol="0">
            <a:spAutoFit/>
          </a:bodyPr>
          <a:lstStyle/>
          <a:p>
            <a:r>
              <a:rPr lang="en-US" sz="2800" b="1" u="sng" dirty="0" smtClean="0"/>
              <a:t>Lesson 5</a:t>
            </a:r>
            <a:r>
              <a:rPr lang="en-US" sz="2800" b="1" dirty="0" smtClean="0"/>
              <a:t>:</a:t>
            </a:r>
          </a:p>
          <a:p>
            <a:r>
              <a:rPr lang="en-US" sz="3200" b="1" dirty="0" smtClean="0"/>
              <a:t>Interpreting </a:t>
            </a:r>
            <a:r>
              <a:rPr lang="en-US" sz="3200" b="1" smtClean="0"/>
              <a:t>the Bible (Part 2)</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6"/>
            </a:pPr>
            <a:r>
              <a:rPr lang="en-US" dirty="0"/>
              <a:t>The Bible Authorizes By </a:t>
            </a:r>
            <a:r>
              <a:rPr lang="en-US" u="sng" dirty="0"/>
              <a:t>Direct Statement</a:t>
            </a:r>
            <a:r>
              <a:rPr lang="en-US" dirty="0"/>
              <a:t>.</a:t>
            </a:r>
            <a:endParaRPr lang="en-US" sz="2000" dirty="0"/>
          </a:p>
          <a:p>
            <a:pPr lvl="1"/>
            <a:r>
              <a:rPr lang="en-US" dirty="0"/>
              <a:t>To say the Bible authorizes by direct statement is to say the Bible says something and teaches it </a:t>
            </a:r>
            <a:r>
              <a:rPr lang="en-US" u="sng" dirty="0"/>
              <a:t>explicitly</a:t>
            </a:r>
            <a:r>
              <a:rPr lang="en-US" dirty="0"/>
              <a:t>!  God comes right out and says some things explicitly!</a:t>
            </a:r>
            <a:endParaRPr lang="en-US" sz="2000" dirty="0"/>
          </a:p>
          <a:p>
            <a:pPr lvl="1"/>
            <a:r>
              <a:rPr lang="en-US" dirty="0"/>
              <a:t>Direct Statements include:</a:t>
            </a:r>
            <a:endParaRPr lang="en-US" sz="2000" dirty="0"/>
          </a:p>
          <a:p>
            <a:pPr lvl="2"/>
            <a:r>
              <a:rPr lang="en-US" u="sng" dirty="0"/>
              <a:t>Imperative</a:t>
            </a:r>
            <a:r>
              <a:rPr lang="en-US" dirty="0"/>
              <a:t> </a:t>
            </a:r>
            <a:r>
              <a:rPr lang="en-US" dirty="0" smtClean="0"/>
              <a:t>Statements</a:t>
            </a:r>
            <a:endParaRPr lang="en-US" sz="1800" dirty="0"/>
          </a:p>
          <a:p>
            <a:pPr lvl="2"/>
            <a:r>
              <a:rPr lang="en-US" u="sng" dirty="0" smtClean="0"/>
              <a:t>Declarative</a:t>
            </a:r>
            <a:r>
              <a:rPr lang="en-US" dirty="0" smtClean="0"/>
              <a:t> Statements</a:t>
            </a:r>
            <a:endParaRPr lang="en-US" sz="1800" dirty="0"/>
          </a:p>
          <a:p>
            <a:pPr lvl="2"/>
            <a:r>
              <a:rPr lang="en-US" dirty="0" smtClean="0"/>
              <a:t>Interrogative Statements</a:t>
            </a:r>
            <a:endParaRPr lang="en-US" sz="1800" dirty="0"/>
          </a:p>
          <a:p>
            <a:pPr lvl="2"/>
            <a:r>
              <a:rPr lang="en-US" dirty="0" smtClean="0"/>
              <a:t>Hortatory </a:t>
            </a:r>
            <a:r>
              <a:rPr lang="en-US" dirty="0"/>
              <a:t>Statements </a:t>
            </a:r>
            <a:endParaRPr lang="en-US" dirty="0" smtClean="0"/>
          </a:p>
          <a:p>
            <a:pPr lvl="2"/>
            <a:r>
              <a:rPr lang="en-US" dirty="0" smtClean="0"/>
              <a:t>Conditional Statements</a:t>
            </a:r>
            <a:endParaRPr lang="en-US" sz="3800" dirty="0"/>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lnSpcReduction="10000"/>
          </a:bodyPr>
          <a:lstStyle/>
          <a:p>
            <a:pPr lvl="0">
              <a:buFont typeface="+mj-lt"/>
              <a:buAutoNum type="romanUcPeriod" startAt="7"/>
            </a:pPr>
            <a:r>
              <a:rPr lang="en-US" dirty="0"/>
              <a:t>The Bible Authorizes By </a:t>
            </a:r>
            <a:r>
              <a:rPr lang="en-US" u="sng" dirty="0"/>
              <a:t>Implication</a:t>
            </a:r>
            <a:r>
              <a:rPr lang="en-US" dirty="0"/>
              <a:t>.</a:t>
            </a:r>
            <a:endParaRPr lang="en-US" sz="2000" dirty="0"/>
          </a:p>
          <a:p>
            <a:pPr lvl="1"/>
            <a:r>
              <a:rPr lang="en-US" dirty="0"/>
              <a:t>Everything that the Bible teaches it teaches either explicitly or </a:t>
            </a:r>
            <a:r>
              <a:rPr lang="en-US" u="sng" dirty="0"/>
              <a:t>implicitly</a:t>
            </a:r>
            <a:r>
              <a:rPr lang="en-US" dirty="0"/>
              <a:t>.</a:t>
            </a:r>
            <a:endParaRPr lang="en-US" sz="2000" dirty="0"/>
          </a:p>
          <a:p>
            <a:pPr lvl="1"/>
            <a:r>
              <a:rPr lang="en-US" dirty="0" smtClean="0"/>
              <a:t>There </a:t>
            </a:r>
            <a:r>
              <a:rPr lang="en-US" dirty="0"/>
              <a:t>is a vast difference between “implication” and “assumption.” </a:t>
            </a:r>
            <a:endParaRPr lang="en-US" dirty="0" smtClean="0"/>
          </a:p>
          <a:p>
            <a:pPr lvl="1"/>
            <a:r>
              <a:rPr lang="en-US" dirty="0" smtClean="0"/>
              <a:t>To </a:t>
            </a:r>
            <a:r>
              <a:rPr lang="en-US" dirty="0"/>
              <a:t>say that the Bible authorizes by implication is to say that it is impossible for direct (explicit) statements to be </a:t>
            </a:r>
            <a:r>
              <a:rPr lang="en-US" u="sng" dirty="0"/>
              <a:t>true</a:t>
            </a:r>
            <a:r>
              <a:rPr lang="en-US" dirty="0"/>
              <a:t> and yet the implied statements to be </a:t>
            </a:r>
            <a:r>
              <a:rPr lang="en-US" u="sng" dirty="0"/>
              <a:t>false</a:t>
            </a:r>
            <a:r>
              <a:rPr lang="en-US" dirty="0"/>
              <a:t>.</a:t>
            </a:r>
          </a:p>
          <a:p>
            <a:pPr lvl="1"/>
            <a:r>
              <a:rPr lang="en-US" dirty="0"/>
              <a:t>Notice a few truths that the Bible teaches </a:t>
            </a:r>
            <a:r>
              <a:rPr lang="en-US" dirty="0" smtClean="0"/>
              <a:t>implicitly</a:t>
            </a:r>
            <a:endParaRPr lang="en-US" sz="2000" dirty="0"/>
          </a:p>
          <a:p>
            <a:pPr lvl="2"/>
            <a:r>
              <a:rPr lang="en-US" sz="2400" dirty="0"/>
              <a:t>First of all, implication is really the only way the Bible authorizes itself to be personally applied to </a:t>
            </a:r>
            <a:r>
              <a:rPr lang="en-US" sz="2400" u="sng" dirty="0"/>
              <a:t>any person living today</a:t>
            </a:r>
            <a:r>
              <a:rPr lang="en-US" sz="2400" dirty="0"/>
              <a:t>.</a:t>
            </a:r>
            <a:endParaRPr lang="en-US" dirty="0"/>
          </a:p>
          <a:p>
            <a:pPr lvl="1"/>
            <a:r>
              <a:rPr lang="en-US" dirty="0"/>
              <a:t>One can be absolutely certain that the Bible’s implicit teachings are just as true, just as binding and just as authoritative as its explicit teaching, for God is the one who gave the explicit statements, along with their implications</a:t>
            </a:r>
            <a:r>
              <a:rPr lang="en-US" dirty="0" smtClean="0"/>
              <a:t>.</a:t>
            </a:r>
            <a:endParaRPr lang="en-US" dirty="0"/>
          </a:p>
        </p:txBody>
      </p:sp>
    </p:spTree>
    <p:extLst>
      <p:ext uri="{BB962C8B-B14F-4D97-AF65-F5344CB8AC3E}">
        <p14:creationId xmlns:p14="http://schemas.microsoft.com/office/powerpoint/2010/main" val="1779826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a:xfrm>
            <a:off x="157942" y="1645920"/>
            <a:ext cx="8906159" cy="5212079"/>
          </a:xfrm>
        </p:spPr>
        <p:txBody>
          <a:bodyPr>
            <a:normAutofit lnSpcReduction="10000"/>
          </a:bodyPr>
          <a:lstStyle/>
          <a:p>
            <a:pPr lvl="0">
              <a:buFont typeface="+mj-lt"/>
              <a:buAutoNum type="romanUcPeriod" startAt="8"/>
            </a:pPr>
            <a:r>
              <a:rPr lang="en-US" dirty="0"/>
              <a:t>The Bible Authorizes By </a:t>
            </a:r>
            <a:r>
              <a:rPr lang="en-US" u="sng" dirty="0"/>
              <a:t>Accounts of Approved Action</a:t>
            </a:r>
            <a:r>
              <a:rPr lang="en-US" dirty="0"/>
              <a:t>.</a:t>
            </a:r>
            <a:endParaRPr lang="en-US" sz="2000" dirty="0"/>
          </a:p>
          <a:p>
            <a:pPr lvl="1"/>
            <a:r>
              <a:rPr lang="en-US" dirty="0"/>
              <a:t>An “account of action” is the description of what some </a:t>
            </a:r>
            <a:r>
              <a:rPr lang="en-US" dirty="0" smtClean="0"/>
              <a:t/>
            </a:r>
            <a:br>
              <a:rPr lang="en-US" dirty="0" smtClean="0"/>
            </a:br>
            <a:r>
              <a:rPr lang="en-US" dirty="0" smtClean="0"/>
              <a:t>individual </a:t>
            </a:r>
            <a:r>
              <a:rPr lang="en-US" dirty="0"/>
              <a:t>or group did (or said).</a:t>
            </a:r>
            <a:endParaRPr lang="en-US" sz="2000" dirty="0"/>
          </a:p>
          <a:p>
            <a:pPr lvl="1"/>
            <a:r>
              <a:rPr lang="en-US" dirty="0" smtClean="0"/>
              <a:t>While </a:t>
            </a:r>
            <a:r>
              <a:rPr lang="en-US" dirty="0"/>
              <a:t>the law of the Old Testament has been repealed and is no longer in force, there are principles set forth in the O.T. that are binding on and applicable to men living today</a:t>
            </a:r>
            <a:r>
              <a:rPr lang="en-US" dirty="0" smtClean="0"/>
              <a:t>.</a:t>
            </a:r>
          </a:p>
          <a:p>
            <a:pPr lvl="1"/>
            <a:r>
              <a:rPr lang="en-US" dirty="0"/>
              <a:t>Actions in the </a:t>
            </a:r>
            <a:r>
              <a:rPr lang="en-US" dirty="0" smtClean="0"/>
              <a:t>N.T. </a:t>
            </a:r>
            <a:r>
              <a:rPr lang="en-US" dirty="0"/>
              <a:t>can be classified generally in two ways:</a:t>
            </a:r>
            <a:endParaRPr lang="en-US" sz="2000" dirty="0"/>
          </a:p>
          <a:p>
            <a:pPr lvl="2"/>
            <a:r>
              <a:rPr lang="en-US" sz="2400" dirty="0"/>
              <a:t>Action which is </a:t>
            </a:r>
            <a:r>
              <a:rPr lang="en-US" sz="2400" u="sng" dirty="0"/>
              <a:t>acceptable</a:t>
            </a:r>
            <a:r>
              <a:rPr lang="en-US" sz="2400" dirty="0"/>
              <a:t> to God.</a:t>
            </a:r>
            <a:endParaRPr lang="en-US" dirty="0"/>
          </a:p>
          <a:p>
            <a:pPr lvl="2"/>
            <a:r>
              <a:rPr lang="en-US" sz="2400" dirty="0" smtClean="0"/>
              <a:t>Action </a:t>
            </a:r>
            <a:r>
              <a:rPr lang="en-US" sz="2400" dirty="0"/>
              <a:t>which is </a:t>
            </a:r>
            <a:r>
              <a:rPr lang="en-US" sz="2400" u="sng" dirty="0"/>
              <a:t>not acceptable</a:t>
            </a:r>
            <a:r>
              <a:rPr lang="en-US" sz="2400" dirty="0"/>
              <a:t> to God</a:t>
            </a:r>
            <a:r>
              <a:rPr lang="en-US" sz="2400" dirty="0" smtClean="0"/>
              <a:t>.</a:t>
            </a:r>
          </a:p>
          <a:p>
            <a:pPr lvl="1"/>
            <a:r>
              <a:rPr lang="en-US" dirty="0"/>
              <a:t>Actions in the </a:t>
            </a:r>
            <a:r>
              <a:rPr lang="en-US" dirty="0" smtClean="0"/>
              <a:t>N.T. can </a:t>
            </a:r>
            <a:r>
              <a:rPr lang="en-US" dirty="0"/>
              <a:t>be classified specifically in these </a:t>
            </a:r>
            <a:r>
              <a:rPr lang="en-US" dirty="0" smtClean="0"/>
              <a:t>5 ways</a:t>
            </a:r>
            <a:r>
              <a:rPr lang="en-US" dirty="0"/>
              <a:t>:</a:t>
            </a:r>
            <a:endParaRPr lang="en-US" sz="2000" dirty="0"/>
          </a:p>
          <a:p>
            <a:pPr lvl="2"/>
            <a:r>
              <a:rPr lang="en-US" sz="2400" dirty="0"/>
              <a:t>Action which was permanently </a:t>
            </a:r>
            <a:r>
              <a:rPr lang="en-US" sz="2400" dirty="0" smtClean="0"/>
              <a:t>sinful</a:t>
            </a:r>
            <a:endParaRPr lang="en-US" dirty="0"/>
          </a:p>
          <a:p>
            <a:pPr lvl="2"/>
            <a:r>
              <a:rPr lang="en-US" sz="2400" dirty="0" smtClean="0"/>
              <a:t>Action </a:t>
            </a:r>
            <a:r>
              <a:rPr lang="en-US" sz="2400" dirty="0"/>
              <a:t>which was optional and </a:t>
            </a:r>
            <a:r>
              <a:rPr lang="en-US" sz="2400" dirty="0" smtClean="0"/>
              <a:t>temporary</a:t>
            </a:r>
            <a:endParaRPr lang="en-US" dirty="0"/>
          </a:p>
          <a:p>
            <a:pPr lvl="2"/>
            <a:r>
              <a:rPr lang="en-US" sz="2400" dirty="0" smtClean="0"/>
              <a:t>Action </a:t>
            </a:r>
            <a:r>
              <a:rPr lang="en-US" sz="2400" dirty="0"/>
              <a:t>which was </a:t>
            </a:r>
            <a:r>
              <a:rPr lang="en-US" sz="2400" u="sng" dirty="0"/>
              <a:t>optional and </a:t>
            </a:r>
            <a:r>
              <a:rPr lang="en-US" sz="2400" u="sng" dirty="0" smtClean="0"/>
              <a:t>permanent</a:t>
            </a:r>
            <a:endParaRPr lang="en-US" u="sng" dirty="0"/>
          </a:p>
          <a:p>
            <a:pPr lvl="2"/>
            <a:r>
              <a:rPr lang="en-US" sz="2400" dirty="0" smtClean="0"/>
              <a:t>Action </a:t>
            </a:r>
            <a:r>
              <a:rPr lang="en-US" sz="2400" dirty="0"/>
              <a:t>which was obligatory and </a:t>
            </a:r>
            <a:r>
              <a:rPr lang="en-US" sz="2400" dirty="0" smtClean="0"/>
              <a:t>temporary</a:t>
            </a:r>
            <a:endParaRPr lang="en-US" dirty="0"/>
          </a:p>
          <a:p>
            <a:pPr lvl="2"/>
            <a:r>
              <a:rPr lang="en-US" sz="2400" dirty="0" smtClean="0"/>
              <a:t>Action </a:t>
            </a:r>
            <a:r>
              <a:rPr lang="en-US" sz="2400" dirty="0"/>
              <a:t>which was </a:t>
            </a:r>
            <a:r>
              <a:rPr lang="en-US" sz="2400" u="sng" dirty="0"/>
              <a:t>obligatory and permanent</a:t>
            </a:r>
            <a:endParaRPr lang="en-US" sz="4800" u="sng" dirty="0"/>
          </a:p>
          <a:p>
            <a:pPr lvl="1"/>
            <a:endParaRPr lang="en-US" sz="2000" dirty="0"/>
          </a:p>
        </p:txBody>
      </p:sp>
    </p:spTree>
    <p:extLst>
      <p:ext uri="{BB962C8B-B14F-4D97-AF65-F5344CB8AC3E}">
        <p14:creationId xmlns:p14="http://schemas.microsoft.com/office/powerpoint/2010/main" val="3945836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500"/>
                                        <p:tgtEl>
                                          <p:spTgt spid="3">
                                            <p:txEl>
                                              <p:pRg st="9" end="9"/>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500"/>
                                        <p:tgtEl>
                                          <p:spTgt spid="3">
                                            <p:txEl>
                                              <p:pRg st="10" end="10"/>
                                            </p:txEl>
                                          </p:spTgt>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left)">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9"/>
            </a:pPr>
            <a:r>
              <a:rPr lang="en-US" dirty="0"/>
              <a:t>The Bible Authorizes By </a:t>
            </a:r>
            <a:r>
              <a:rPr lang="en-US" u="sng" dirty="0"/>
              <a:t>Expediency</a:t>
            </a:r>
            <a:r>
              <a:rPr lang="en-US" dirty="0"/>
              <a:t>.</a:t>
            </a:r>
            <a:endParaRPr lang="en-US" sz="2000" dirty="0"/>
          </a:p>
          <a:p>
            <a:pPr lvl="1"/>
            <a:r>
              <a:rPr lang="en-US" dirty="0"/>
              <a:t>In order to carry out the Christian’s obligations from direct statements, implication and accounts of approved action, there is the area of expediency.</a:t>
            </a:r>
            <a:endParaRPr lang="en-US" sz="2000" dirty="0"/>
          </a:p>
          <a:p>
            <a:pPr lvl="2"/>
            <a:r>
              <a:rPr lang="en-US" sz="2400" dirty="0"/>
              <a:t>No propositional revelation can be exhaustive to cover every detail of every area of special revelation.</a:t>
            </a:r>
            <a:endParaRPr lang="en-US" dirty="0"/>
          </a:p>
          <a:p>
            <a:pPr lvl="2"/>
            <a:r>
              <a:rPr lang="en-US" sz="2400" dirty="0" smtClean="0"/>
              <a:t>Every </a:t>
            </a:r>
            <a:r>
              <a:rPr lang="en-US" sz="2400" dirty="0"/>
              <a:t>obligation that God ever gave involved expediency; therefore, expedients themselves are </a:t>
            </a:r>
            <a:r>
              <a:rPr lang="en-US" sz="2400" u="sng" dirty="0"/>
              <a:t>authorized by God</a:t>
            </a:r>
            <a:r>
              <a:rPr lang="en-US" sz="2400" dirty="0"/>
              <a:t>.  Expedients are </a:t>
            </a:r>
            <a:r>
              <a:rPr lang="en-US" sz="2400" u="sng" dirty="0"/>
              <a:t>implied</a:t>
            </a:r>
            <a:r>
              <a:rPr lang="en-US" sz="2400" dirty="0"/>
              <a:t> in the obligation.</a:t>
            </a:r>
            <a:endParaRPr lang="en-US" dirty="0"/>
          </a:p>
          <a:p>
            <a:pPr lvl="2"/>
            <a:r>
              <a:rPr lang="en-US" sz="2400" dirty="0" smtClean="0"/>
              <a:t>Expediency </a:t>
            </a:r>
            <a:r>
              <a:rPr lang="en-US" sz="2400" dirty="0"/>
              <a:t>involves human judgment</a:t>
            </a:r>
            <a:r>
              <a:rPr lang="en-US" sz="2400" dirty="0" smtClean="0"/>
              <a:t>.</a:t>
            </a:r>
          </a:p>
        </p:txBody>
      </p:sp>
    </p:spTree>
    <p:extLst>
      <p:ext uri="{BB962C8B-B14F-4D97-AF65-F5344CB8AC3E}">
        <p14:creationId xmlns:p14="http://schemas.microsoft.com/office/powerpoint/2010/main" val="107125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a:xfrm>
            <a:off x="157943" y="1645920"/>
            <a:ext cx="8986058" cy="5212079"/>
          </a:xfrm>
        </p:spPr>
        <p:txBody>
          <a:bodyPr>
            <a:normAutofit lnSpcReduction="10000"/>
          </a:bodyPr>
          <a:lstStyle/>
          <a:p>
            <a:pPr lvl="0">
              <a:lnSpc>
                <a:spcPct val="100000"/>
              </a:lnSpc>
              <a:buFont typeface="+mj-lt"/>
              <a:buAutoNum type="romanUcPeriod" startAt="9"/>
            </a:pPr>
            <a:r>
              <a:rPr lang="en-US" dirty="0"/>
              <a:t>The Bible Authorizes By </a:t>
            </a:r>
            <a:r>
              <a:rPr lang="en-US" u="sng" dirty="0"/>
              <a:t>Expediency</a:t>
            </a:r>
            <a:r>
              <a:rPr lang="en-US" dirty="0"/>
              <a:t>.</a:t>
            </a:r>
            <a:endParaRPr lang="en-US" sz="2000" dirty="0"/>
          </a:p>
          <a:p>
            <a:pPr lvl="1">
              <a:buFont typeface="+mj-lt"/>
              <a:buAutoNum type="alphaUcPeriod" startAt="2"/>
            </a:pPr>
            <a:r>
              <a:rPr lang="en-US" dirty="0" smtClean="0"/>
              <a:t>We </a:t>
            </a:r>
            <a:r>
              <a:rPr lang="en-US" dirty="0"/>
              <a:t>must follow some logical criteria in choosing expedients.</a:t>
            </a:r>
            <a:endParaRPr lang="en-US" sz="2000" dirty="0"/>
          </a:p>
          <a:p>
            <a:pPr lvl="2"/>
            <a:r>
              <a:rPr lang="en-US" sz="2200" dirty="0"/>
              <a:t>Expedients are </a:t>
            </a:r>
            <a:r>
              <a:rPr lang="en-US" sz="2200" u="sng" dirty="0"/>
              <a:t>essential</a:t>
            </a:r>
            <a:r>
              <a:rPr lang="en-US" sz="2200" dirty="0"/>
              <a:t> to carry out authorized actions.</a:t>
            </a:r>
          </a:p>
          <a:p>
            <a:pPr lvl="2"/>
            <a:r>
              <a:rPr lang="en-US" sz="2200" dirty="0" smtClean="0"/>
              <a:t>The </a:t>
            </a:r>
            <a:r>
              <a:rPr lang="en-US" sz="2200" dirty="0"/>
              <a:t>type of expedient is </a:t>
            </a:r>
            <a:r>
              <a:rPr lang="en-US" sz="2200" u="sng" dirty="0"/>
              <a:t>optional</a:t>
            </a:r>
            <a:r>
              <a:rPr lang="en-US" sz="2200" dirty="0"/>
              <a:t>.</a:t>
            </a:r>
          </a:p>
          <a:p>
            <a:pPr lvl="2"/>
            <a:r>
              <a:rPr lang="en-US" sz="2200" dirty="0" smtClean="0"/>
              <a:t>Expedients </a:t>
            </a:r>
            <a:r>
              <a:rPr lang="en-US" sz="2200" dirty="0"/>
              <a:t>do not and must not </a:t>
            </a:r>
            <a:r>
              <a:rPr lang="en-US" sz="2200" u="sng" dirty="0"/>
              <a:t>add to</a:t>
            </a:r>
            <a:r>
              <a:rPr lang="en-US" sz="2200" dirty="0"/>
              <a:t> authorized </a:t>
            </a:r>
            <a:r>
              <a:rPr lang="en-US" sz="2200" dirty="0" smtClean="0"/>
              <a:t>actions.</a:t>
            </a:r>
          </a:p>
          <a:p>
            <a:pPr lvl="2"/>
            <a:r>
              <a:rPr lang="en-US" sz="2200" dirty="0"/>
              <a:t>Expedients must be lawful </a:t>
            </a:r>
            <a:r>
              <a:rPr lang="en-US" sz="2200" dirty="0" smtClean="0"/>
              <a:t>&amp; advantageous </a:t>
            </a:r>
            <a:r>
              <a:rPr lang="en-US" sz="2200" dirty="0"/>
              <a:t>to authorized </a:t>
            </a:r>
            <a:r>
              <a:rPr lang="en-US" sz="2200" dirty="0" smtClean="0"/>
              <a:t>actions.</a:t>
            </a:r>
            <a:endParaRPr lang="en-US" sz="2200" dirty="0"/>
          </a:p>
          <a:p>
            <a:pPr lvl="2"/>
            <a:r>
              <a:rPr lang="en-US" sz="2200" dirty="0" smtClean="0"/>
              <a:t>Expedients </a:t>
            </a:r>
            <a:r>
              <a:rPr lang="en-US" sz="2200" dirty="0"/>
              <a:t>must truly be beneficial (1 Cor. 6:12; 10:23).</a:t>
            </a:r>
          </a:p>
          <a:p>
            <a:pPr lvl="2"/>
            <a:r>
              <a:rPr lang="en-US" sz="2200" dirty="0" smtClean="0"/>
              <a:t>Expedients </a:t>
            </a:r>
            <a:r>
              <a:rPr lang="en-US" sz="2200" dirty="0"/>
              <a:t>must not be enslaving (1 Cor. 6:12).</a:t>
            </a:r>
          </a:p>
          <a:p>
            <a:pPr lvl="2"/>
            <a:r>
              <a:rPr lang="en-US" sz="2200" dirty="0" smtClean="0"/>
              <a:t>Expedients </a:t>
            </a:r>
            <a:r>
              <a:rPr lang="en-US" sz="2200" dirty="0"/>
              <a:t>must be edifying (1 Cor. 10:23; 14:26).</a:t>
            </a:r>
          </a:p>
          <a:p>
            <a:pPr lvl="2"/>
            <a:r>
              <a:rPr lang="en-US" sz="2200" dirty="0" smtClean="0"/>
              <a:t>Expedients </a:t>
            </a:r>
            <a:r>
              <a:rPr lang="en-US" sz="2200" dirty="0"/>
              <a:t>must be to the glory of God (1 Cor. 10:31-33).</a:t>
            </a:r>
          </a:p>
          <a:p>
            <a:pPr lvl="2"/>
            <a:r>
              <a:rPr lang="en-US" sz="2200" dirty="0" smtClean="0"/>
              <a:t>Expedients </a:t>
            </a:r>
            <a:r>
              <a:rPr lang="en-US" sz="2200" dirty="0"/>
              <a:t>must be done in love (1 Cor. 16:14</a:t>
            </a:r>
            <a:r>
              <a:rPr lang="en-US" sz="2200" dirty="0" smtClean="0"/>
              <a:t>).</a:t>
            </a:r>
            <a:endParaRPr lang="en-US" sz="2200" dirty="0"/>
          </a:p>
          <a:p>
            <a:pPr lvl="1">
              <a:buAutoNum type="alphaUcPeriod" startAt="2"/>
            </a:pPr>
            <a:r>
              <a:rPr lang="en-US" dirty="0" smtClean="0"/>
              <a:t>There </a:t>
            </a:r>
            <a:r>
              <a:rPr lang="en-US" dirty="0"/>
              <a:t>is a difference between an “expedient” (an aid) and an “</a:t>
            </a:r>
            <a:r>
              <a:rPr lang="en-US" u="sng" dirty="0"/>
              <a:t>addition</a:t>
            </a:r>
            <a:r>
              <a:rPr lang="en-US" dirty="0" smtClean="0"/>
              <a:t>.”</a:t>
            </a:r>
          </a:p>
          <a:p>
            <a:pPr lvl="1">
              <a:buFont typeface="+mj-lt"/>
              <a:buAutoNum type="alphaUcPeriod" startAt="2"/>
            </a:pPr>
            <a:r>
              <a:rPr lang="en-US" dirty="0"/>
              <a:t>Expediency increases the practicality, endurance and far-reaching application of God’s revelation</a:t>
            </a:r>
            <a:r>
              <a:rPr lang="en-US" dirty="0" smtClean="0"/>
              <a:t>.</a:t>
            </a:r>
            <a:endParaRPr lang="en-US" sz="2400" dirty="0"/>
          </a:p>
          <a:p>
            <a:pPr lvl="2"/>
            <a:endParaRPr lang="en-US" sz="4600" dirty="0"/>
          </a:p>
        </p:txBody>
      </p:sp>
    </p:spTree>
    <p:extLst>
      <p:ext uri="{BB962C8B-B14F-4D97-AF65-F5344CB8AC3E}">
        <p14:creationId xmlns:p14="http://schemas.microsoft.com/office/powerpoint/2010/main" val="13473091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left)">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10"/>
            </a:pPr>
            <a:r>
              <a:rPr lang="en-US" dirty="0"/>
              <a:t>Understanding </a:t>
            </a:r>
            <a:r>
              <a:rPr lang="en-US" u="sng" dirty="0"/>
              <a:t>Generic and Specific Authority</a:t>
            </a:r>
            <a:r>
              <a:rPr lang="en-US" dirty="0"/>
              <a:t> Is Crucial in Biblical Interpretation.</a:t>
            </a:r>
            <a:endParaRPr lang="en-US" sz="2000" dirty="0"/>
          </a:p>
          <a:p>
            <a:pPr lvl="1"/>
            <a:r>
              <a:rPr lang="en-US" dirty="0"/>
              <a:t>God’s instructions authorize through both generic authority and specific authority.</a:t>
            </a:r>
            <a:endParaRPr lang="en-US" sz="2000" dirty="0"/>
          </a:p>
          <a:p>
            <a:pPr lvl="1"/>
            <a:r>
              <a:rPr lang="en-US" dirty="0" smtClean="0"/>
              <a:t>Generic </a:t>
            </a:r>
            <a:r>
              <a:rPr lang="en-US" dirty="0"/>
              <a:t>authority and specific authority determine the inclusive and exclusive nature of the commands.</a:t>
            </a:r>
            <a:endParaRPr lang="en-US" sz="2000" dirty="0"/>
          </a:p>
          <a:p>
            <a:pPr lvl="2"/>
            <a:r>
              <a:rPr lang="en-US" sz="2400" dirty="0"/>
              <a:t>Generic commands are both </a:t>
            </a:r>
            <a:r>
              <a:rPr lang="en-US" sz="2400" u="sng" dirty="0"/>
              <a:t>inclusive and exclusive</a:t>
            </a:r>
            <a:r>
              <a:rPr lang="en-US" sz="2400" dirty="0"/>
              <a:t>.</a:t>
            </a:r>
            <a:endParaRPr lang="en-US" dirty="0"/>
          </a:p>
          <a:p>
            <a:pPr lvl="2"/>
            <a:r>
              <a:rPr lang="en-US" sz="2400" dirty="0" smtClean="0"/>
              <a:t>Specific </a:t>
            </a:r>
            <a:r>
              <a:rPr lang="en-US" sz="2400" dirty="0"/>
              <a:t>commands are both </a:t>
            </a:r>
            <a:r>
              <a:rPr lang="en-US" sz="2400" u="sng" dirty="0"/>
              <a:t>inclusive and exclusive</a:t>
            </a:r>
            <a:r>
              <a:rPr lang="en-US" sz="2400" dirty="0"/>
              <a:t>.</a:t>
            </a:r>
            <a:endParaRPr lang="en-US" dirty="0"/>
          </a:p>
          <a:p>
            <a:pPr lvl="1"/>
            <a:r>
              <a:rPr lang="en-US" dirty="0" smtClean="0"/>
              <a:t>God </a:t>
            </a:r>
            <a:r>
              <a:rPr lang="en-US" dirty="0"/>
              <a:t>utilized Generic Authority and Specific Authority in the commands of the </a:t>
            </a:r>
            <a:r>
              <a:rPr lang="en-US" dirty="0" smtClean="0"/>
              <a:t>Bible.</a:t>
            </a:r>
          </a:p>
          <a:p>
            <a:pPr lvl="1"/>
            <a:r>
              <a:rPr lang="en-US" dirty="0"/>
              <a:t>We must properly understand God’s use of Generic Authority and Specific Authority in the commands of the Bible.</a:t>
            </a:r>
          </a:p>
          <a:p>
            <a:pPr lvl="1"/>
            <a:r>
              <a:rPr lang="en-US" dirty="0"/>
              <a:t>We must examine every command and direct statement to Christians in the New Testament carefully</a:t>
            </a:r>
            <a:r>
              <a:rPr lang="en-US" dirty="0" smtClean="0"/>
              <a:t>.</a:t>
            </a:r>
            <a:endParaRPr lang="en-US" dirty="0"/>
          </a:p>
        </p:txBody>
      </p:sp>
    </p:spTree>
    <p:extLst>
      <p:ext uri="{BB962C8B-B14F-4D97-AF65-F5344CB8AC3E}">
        <p14:creationId xmlns:p14="http://schemas.microsoft.com/office/powerpoint/2010/main" val="2507425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a:xfrm>
            <a:off x="157943" y="1645919"/>
            <a:ext cx="8911242" cy="5212081"/>
          </a:xfrm>
        </p:spPr>
        <p:txBody>
          <a:bodyPr>
            <a:normAutofit/>
          </a:bodyPr>
          <a:lstStyle/>
          <a:p>
            <a:pPr lvl="0">
              <a:buFont typeface="+mj-lt"/>
              <a:buAutoNum type="romanUcPeriod" startAt="11"/>
            </a:pPr>
            <a:r>
              <a:rPr lang="en-US" dirty="0"/>
              <a:t>Understanding and Respecting “</a:t>
            </a:r>
            <a:r>
              <a:rPr lang="en-US" u="sng" dirty="0"/>
              <a:t>The Silence</a:t>
            </a:r>
            <a:r>
              <a:rPr lang="en-US" dirty="0"/>
              <a:t> of the Scriptures” Is Crucial in Biblical Interpretation.</a:t>
            </a:r>
            <a:endParaRPr lang="en-US" sz="2000" dirty="0"/>
          </a:p>
          <a:p>
            <a:pPr lvl="1"/>
            <a:r>
              <a:rPr lang="en-US" dirty="0"/>
              <a:t>There are some matters about which it could be stated that the Bible is “silent.”</a:t>
            </a:r>
            <a:endParaRPr lang="en-US" sz="2000" dirty="0"/>
          </a:p>
          <a:p>
            <a:pPr lvl="2"/>
            <a:r>
              <a:rPr lang="en-US" sz="2400" dirty="0"/>
              <a:t>What does “silence of the Scriptures” mean?  </a:t>
            </a:r>
            <a:endParaRPr lang="en-US" dirty="0"/>
          </a:p>
          <a:p>
            <a:pPr lvl="2"/>
            <a:r>
              <a:rPr lang="en-US" sz="2400" dirty="0" smtClean="0"/>
              <a:t>“</a:t>
            </a:r>
            <a:r>
              <a:rPr lang="en-US" sz="2400" dirty="0"/>
              <a:t>Silence” has reference to religious teachings or practices of which the Lord did not speak.</a:t>
            </a:r>
            <a:endParaRPr lang="en-US" dirty="0"/>
          </a:p>
          <a:p>
            <a:pPr lvl="2"/>
            <a:r>
              <a:rPr lang="en-US" sz="2400" dirty="0"/>
              <a:t>Some advocate that if a teaching or practice is not explicitly forbidden in Scripture then it is permissible to practice.</a:t>
            </a:r>
            <a:endParaRPr lang="en-US" dirty="0"/>
          </a:p>
          <a:p>
            <a:pPr lvl="2"/>
            <a:r>
              <a:rPr lang="en-US" sz="2400" dirty="0" smtClean="0"/>
              <a:t>Others </a:t>
            </a:r>
            <a:r>
              <a:rPr lang="en-US" sz="2400" dirty="0"/>
              <a:t>hold that if some teaching or practice is not authorized in Scripture (explicitly or implicitly) then it is </a:t>
            </a:r>
            <a:r>
              <a:rPr lang="en-US" sz="2400" dirty="0" smtClean="0"/>
              <a:t/>
            </a:r>
            <a:br>
              <a:rPr lang="en-US" sz="2400" dirty="0" smtClean="0"/>
            </a:br>
            <a:r>
              <a:rPr lang="en-US" sz="2400" u="sng" dirty="0" smtClean="0"/>
              <a:t>not </a:t>
            </a:r>
            <a:r>
              <a:rPr lang="en-US" sz="2400" u="sng" dirty="0"/>
              <a:t>permissible</a:t>
            </a:r>
            <a:r>
              <a:rPr lang="en-US" sz="2400" dirty="0"/>
              <a:t> to practice.</a:t>
            </a:r>
            <a:endParaRPr lang="en-US" dirty="0"/>
          </a:p>
          <a:p>
            <a:pPr lvl="2"/>
            <a:r>
              <a:rPr lang="en-US" sz="2400" dirty="0" smtClean="0"/>
              <a:t>We </a:t>
            </a:r>
            <a:r>
              <a:rPr lang="en-US" sz="2400" dirty="0"/>
              <a:t>must have a “Thus </a:t>
            </a:r>
            <a:r>
              <a:rPr lang="en-US" sz="2400" dirty="0" err="1"/>
              <a:t>saith</a:t>
            </a:r>
            <a:r>
              <a:rPr lang="en-US" sz="2400" dirty="0"/>
              <a:t> the Lord”!  If God didn’t say it, how can we do it?</a:t>
            </a:r>
            <a:endParaRPr lang="en-US" dirty="0"/>
          </a:p>
        </p:txBody>
      </p:sp>
    </p:spTree>
    <p:extLst>
      <p:ext uri="{BB962C8B-B14F-4D97-AF65-F5344CB8AC3E}">
        <p14:creationId xmlns:p14="http://schemas.microsoft.com/office/powerpoint/2010/main" val="220931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11"/>
            </a:pPr>
            <a:r>
              <a:rPr lang="en-US" dirty="0" smtClean="0"/>
              <a:t>Understanding and Respecting “The Silence of the Scriptures” Is Crucial in Biblical Interpretation.</a:t>
            </a:r>
            <a:endParaRPr lang="en-US" sz="2000" dirty="0" smtClean="0"/>
          </a:p>
          <a:p>
            <a:pPr lvl="1">
              <a:buFont typeface="+mj-lt"/>
              <a:buAutoNum type="alphaUcPeriod" startAt="2"/>
            </a:pPr>
            <a:r>
              <a:rPr lang="en-US" dirty="0"/>
              <a:t>Remember these vital truths.</a:t>
            </a:r>
            <a:endParaRPr lang="en-US" sz="2000" dirty="0"/>
          </a:p>
          <a:p>
            <a:pPr lvl="1">
              <a:buAutoNum type="alphaUcPeriod" startAt="2"/>
            </a:pPr>
            <a:r>
              <a:rPr lang="en-US" dirty="0" smtClean="0"/>
              <a:t>All </a:t>
            </a:r>
            <a:r>
              <a:rPr lang="en-US" dirty="0"/>
              <a:t>responsible adults understand “silence” as a basic principle of authority (in everyday life) without any problem at </a:t>
            </a:r>
            <a:r>
              <a:rPr lang="en-US" dirty="0" smtClean="0"/>
              <a:t>all.</a:t>
            </a:r>
          </a:p>
          <a:p>
            <a:pPr lvl="1">
              <a:buFont typeface="+mj-lt"/>
              <a:buAutoNum type="alphaUcPeriod" startAt="2"/>
            </a:pPr>
            <a:r>
              <a:rPr lang="en-US" dirty="0"/>
              <a:t>The Old Testament makes arguments from the silence of the Scriptures.  That is, the Bible makes arguments based on things that the Scriptures </a:t>
            </a:r>
            <a:r>
              <a:rPr lang="en-US" i="1" dirty="0"/>
              <a:t>did not say</a:t>
            </a:r>
            <a:r>
              <a:rPr lang="en-US" dirty="0" smtClean="0"/>
              <a:t>.</a:t>
            </a:r>
          </a:p>
          <a:p>
            <a:pPr lvl="1">
              <a:buFont typeface="+mj-lt"/>
              <a:buAutoNum type="alphaUcPeriod" startAt="2"/>
            </a:pPr>
            <a:r>
              <a:rPr lang="en-US" dirty="0"/>
              <a:t>The New Testament makes arguments regarding Jesus from the silence of the Scriptures.  That is, the Bible makes arguments based on things that the Scriptures </a:t>
            </a:r>
            <a:r>
              <a:rPr lang="en-US" i="1" dirty="0"/>
              <a:t>did not say</a:t>
            </a:r>
            <a:r>
              <a:rPr lang="en-US" dirty="0"/>
              <a:t>.</a:t>
            </a:r>
          </a:p>
          <a:p>
            <a:pPr lvl="1">
              <a:buFont typeface="+mj-lt"/>
              <a:buAutoNum type="alphaUcPeriod" startAt="2"/>
            </a:pPr>
            <a:r>
              <a:rPr lang="en-US" dirty="0"/>
              <a:t>Apply this basic principle of Biblical authority to the question of using mechanical instruments of music in </a:t>
            </a:r>
            <a:r>
              <a:rPr lang="en-US" dirty="0" smtClean="0"/>
              <a:t>N.T. worship </a:t>
            </a:r>
            <a:r>
              <a:rPr lang="en-US" dirty="0"/>
              <a:t>today.</a:t>
            </a:r>
          </a:p>
          <a:p>
            <a:pPr lvl="1">
              <a:buFont typeface="+mj-lt"/>
              <a:buAutoNum type="alphaUcPeriod" startAt="2"/>
            </a:pPr>
            <a:r>
              <a:rPr lang="en-US" dirty="0"/>
              <a:t>We have NO RIGHT to go beyond that which is written</a:t>
            </a:r>
            <a:r>
              <a:rPr lang="en-US" dirty="0" smtClean="0"/>
              <a:t>!</a:t>
            </a:r>
            <a:endParaRPr lang="en-US" dirty="0"/>
          </a:p>
          <a:p>
            <a:pPr lvl="1">
              <a:buAutoNum type="alphaUcPeriod" startAt="2"/>
            </a:pPr>
            <a:endParaRPr lang="en-US" dirty="0" smtClean="0"/>
          </a:p>
        </p:txBody>
      </p:sp>
    </p:spTree>
    <p:extLst>
      <p:ext uri="{BB962C8B-B14F-4D97-AF65-F5344CB8AC3E}">
        <p14:creationId xmlns:p14="http://schemas.microsoft.com/office/powerpoint/2010/main" val="3777875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815</Words>
  <Application>Microsoft Office PowerPoint</Application>
  <PresentationFormat>On-screen Show (4:3)</PresentationFormat>
  <Paragraphs>77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Interpreting the Bible</vt:lpstr>
      <vt:lpstr>Interpreting the Bible</vt:lpstr>
      <vt:lpstr>Interpreting the Bible</vt:lpstr>
      <vt:lpstr>Interpreting the Bible</vt:lpstr>
      <vt:lpstr>Interpreting the Bible</vt:lpstr>
      <vt:lpstr>Interpreting the Bible</vt:lpstr>
      <vt:lpstr>Interpreting the Bible</vt:lpstr>
      <vt:lpstr>Interpreting the Bible</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34</cp:revision>
  <dcterms:created xsi:type="dcterms:W3CDTF">2017-01-01T19:17:35Z</dcterms:created>
  <dcterms:modified xsi:type="dcterms:W3CDTF">2017-02-20T17:17:01Z</dcterms:modified>
</cp:coreProperties>
</file>