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71" r:id="rId5"/>
    <p:sldId id="278" r:id="rId6"/>
    <p:sldId id="279" r:id="rId7"/>
    <p:sldId id="280" r:id="rId8"/>
    <p:sldId id="281" r:id="rId9"/>
    <p:sldId id="28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2" autoAdjust="0"/>
    <p:restoredTop sz="94660"/>
  </p:normalViewPr>
  <p:slideViewPr>
    <p:cSldViewPr snapToGrid="0">
      <p:cViewPr varScale="1">
        <p:scale>
          <a:sx n="106" d="100"/>
          <a:sy n="106" d="100"/>
        </p:scale>
        <p:origin x="16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258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1816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68645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7076" y="789709"/>
            <a:ext cx="8154786" cy="714895"/>
          </a:xfrm>
        </p:spPr>
        <p:txBody>
          <a:bodyPr>
            <a:normAutofit/>
          </a:bodyPr>
          <a:lstStyle>
            <a:lvl1pPr algn="ctr">
              <a:defRPr sz="4000" b="1">
                <a:solidFill>
                  <a:srgbClr val="060657"/>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7943" y="1645920"/>
            <a:ext cx="8911242" cy="5212079"/>
          </a:xfrm>
        </p:spPr>
        <p:txBody>
          <a:bodyPr/>
          <a:lstStyle>
            <a:lvl1pPr marL="341313" indent="-341313">
              <a:spcBef>
                <a:spcPts val="500"/>
              </a:spcBef>
              <a:buFont typeface="+mj-lt"/>
              <a:buAutoNum type="romanUcPeriod"/>
              <a:defRPr sz="2400" b="1"/>
            </a:lvl1pPr>
            <a:lvl2pPr marL="690563" indent="-341313">
              <a:buFont typeface="+mj-lt"/>
              <a:buAutoNum type="alphaUcPeriod"/>
              <a:defRPr b="1"/>
            </a:lvl2pPr>
            <a:lvl3pPr marL="973138" indent="-282575">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2861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33596-6DA7-479C-A4D1-713A75167D90}"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80691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33596-6DA7-479C-A4D1-713A75167D90}"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4506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33596-6DA7-479C-A4D1-713A75167D90}"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2599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33596-6DA7-479C-A4D1-713A75167D90}"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90686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3596-6DA7-479C-A4D1-713A75167D90}"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73828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116837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8639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33596-6DA7-479C-A4D1-713A75167D90}" type="datetimeFigureOut">
              <a:rPr lang="en-US" smtClean="0"/>
              <a:t>2/13/2017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4DAC4-4195-470F-A116-4E0B74F99CFB}" type="slidenum">
              <a:rPr lang="en-US" smtClean="0"/>
              <a:t>‹#›</a:t>
            </a:fld>
            <a:endParaRPr lang="en-US"/>
          </a:p>
        </p:txBody>
      </p:sp>
    </p:spTree>
    <p:extLst>
      <p:ext uri="{BB962C8B-B14F-4D97-AF65-F5344CB8AC3E}">
        <p14:creationId xmlns:p14="http://schemas.microsoft.com/office/powerpoint/2010/main" val="428218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613" y="5838737"/>
            <a:ext cx="8162488" cy="1015663"/>
          </a:xfrm>
          <a:prstGeom prst="rect">
            <a:avLst/>
          </a:prstGeom>
          <a:noFill/>
        </p:spPr>
        <p:txBody>
          <a:bodyPr wrap="square" rtlCol="0">
            <a:spAutoFit/>
          </a:bodyPr>
          <a:lstStyle/>
          <a:p>
            <a:r>
              <a:rPr lang="en-US" sz="2800" b="1" u="sng" dirty="0" smtClean="0"/>
              <a:t>Lesson 5</a:t>
            </a:r>
            <a:r>
              <a:rPr lang="en-US" sz="2800" b="1" dirty="0" smtClean="0"/>
              <a:t>:</a:t>
            </a:r>
          </a:p>
          <a:p>
            <a:r>
              <a:rPr lang="en-US" sz="3200" b="1" dirty="0" smtClean="0"/>
              <a:t>Interpreting </a:t>
            </a:r>
            <a:r>
              <a:rPr lang="en-US" sz="3200" b="1" smtClean="0"/>
              <a:t>the Bible (Part 1)</a:t>
            </a:r>
            <a:endParaRPr lang="en-US" sz="3200" b="1" dirty="0"/>
          </a:p>
        </p:txBody>
      </p:sp>
    </p:spTree>
    <p:extLst>
      <p:ext uri="{BB962C8B-B14F-4D97-AF65-F5344CB8AC3E}">
        <p14:creationId xmlns:p14="http://schemas.microsoft.com/office/powerpoint/2010/main" val="3249583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r>
              <a:rPr lang="en-US" dirty="0"/>
              <a:t>The Bible Is Inspired of God, and God Expects Man to </a:t>
            </a:r>
            <a:r>
              <a:rPr lang="en-US" u="sng" dirty="0"/>
              <a:t>Interpret It Properly</a:t>
            </a:r>
            <a:r>
              <a:rPr lang="en-US" dirty="0"/>
              <a:t>.</a:t>
            </a:r>
            <a:endParaRPr lang="en-US" sz="2000" dirty="0"/>
          </a:p>
          <a:p>
            <a:pPr lvl="1"/>
            <a:r>
              <a:rPr lang="en-US" dirty="0"/>
              <a:t>The Bible is a supernatural revelation from God.</a:t>
            </a:r>
            <a:endParaRPr lang="en-US" sz="2000" dirty="0"/>
          </a:p>
          <a:p>
            <a:pPr lvl="2"/>
            <a:r>
              <a:rPr lang="en-US" dirty="0"/>
              <a:t>It is inspired and therefore </a:t>
            </a:r>
            <a:r>
              <a:rPr lang="en-US" dirty="0" smtClean="0"/>
              <a:t>infallible.</a:t>
            </a:r>
            <a:endParaRPr lang="en-US" sz="1800" dirty="0"/>
          </a:p>
          <a:p>
            <a:pPr lvl="2"/>
            <a:r>
              <a:rPr lang="en-US" dirty="0"/>
              <a:t>It is </a:t>
            </a:r>
            <a:r>
              <a:rPr lang="en-US" dirty="0" smtClean="0"/>
              <a:t>authoritative.</a:t>
            </a:r>
            <a:endParaRPr lang="en-US" sz="1800" dirty="0"/>
          </a:p>
          <a:p>
            <a:pPr lvl="2"/>
            <a:r>
              <a:rPr lang="en-US" dirty="0"/>
              <a:t>It is </a:t>
            </a:r>
            <a:r>
              <a:rPr lang="en-US" dirty="0" smtClean="0"/>
              <a:t>all-sufficient.</a:t>
            </a:r>
            <a:endParaRPr lang="en-US" sz="1800" dirty="0"/>
          </a:p>
          <a:p>
            <a:pPr lvl="2"/>
            <a:r>
              <a:rPr lang="en-US" dirty="0"/>
              <a:t>It has been delivered once for </a:t>
            </a:r>
            <a:r>
              <a:rPr lang="en-US" dirty="0" smtClean="0"/>
              <a:t>all.</a:t>
            </a:r>
            <a:endParaRPr lang="en-US" sz="1800" dirty="0"/>
          </a:p>
          <a:p>
            <a:pPr lvl="2"/>
            <a:r>
              <a:rPr lang="en-US" dirty="0"/>
              <a:t>It is enduring and </a:t>
            </a:r>
            <a:r>
              <a:rPr lang="en-US" dirty="0" smtClean="0"/>
              <a:t>unbreakable.</a:t>
            </a:r>
            <a:endParaRPr lang="en-US" sz="1800" dirty="0"/>
          </a:p>
          <a:p>
            <a:pPr lvl="2"/>
            <a:r>
              <a:rPr lang="en-US" dirty="0"/>
              <a:t>It is </a:t>
            </a:r>
            <a:r>
              <a:rPr lang="en-US" u="sng" dirty="0"/>
              <a:t>absolute </a:t>
            </a:r>
            <a:r>
              <a:rPr lang="en-US" u="sng" dirty="0" smtClean="0"/>
              <a:t>truth</a:t>
            </a:r>
            <a:r>
              <a:rPr lang="en-US" dirty="0" smtClean="0"/>
              <a:t>.</a:t>
            </a:r>
            <a:endParaRPr lang="en-US" sz="1800" dirty="0"/>
          </a:p>
          <a:p>
            <a:pPr lvl="2"/>
            <a:r>
              <a:rPr lang="en-US" dirty="0"/>
              <a:t>It is not to </a:t>
            </a:r>
            <a:r>
              <a:rPr lang="en-US" dirty="0" smtClean="0"/>
              <a:t>be:  Added to; Subtracted from; Modified.</a:t>
            </a:r>
            <a:endParaRPr lang="en-US" sz="1600" dirty="0"/>
          </a:p>
          <a:p>
            <a:pPr lvl="2"/>
            <a:r>
              <a:rPr lang="en-US" dirty="0"/>
              <a:t>It can be </a:t>
            </a:r>
            <a:r>
              <a:rPr lang="en-US" u="sng" dirty="0" smtClean="0"/>
              <a:t>understood</a:t>
            </a:r>
            <a:r>
              <a:rPr lang="en-US" dirty="0" smtClean="0"/>
              <a:t>.</a:t>
            </a:r>
            <a:endParaRPr lang="en-US" sz="1800" dirty="0"/>
          </a:p>
          <a:p>
            <a:pPr lvl="2"/>
            <a:r>
              <a:rPr lang="en-US" dirty="0"/>
              <a:t>It can be understood </a:t>
            </a:r>
            <a:r>
              <a:rPr lang="en-US" u="sng" dirty="0" smtClean="0"/>
              <a:t>correctly</a:t>
            </a:r>
            <a:r>
              <a:rPr lang="en-US" dirty="0" smtClean="0"/>
              <a:t>.</a:t>
            </a:r>
            <a:endParaRPr lang="en-US" sz="1800" dirty="0"/>
          </a:p>
          <a:p>
            <a:pPr lvl="2"/>
            <a:r>
              <a:rPr lang="en-US" dirty="0"/>
              <a:t>It can be understood </a:t>
            </a:r>
            <a:r>
              <a:rPr lang="en-US" u="sng" dirty="0" smtClean="0"/>
              <a:t>alike</a:t>
            </a:r>
            <a:r>
              <a:rPr lang="en-US" dirty="0" smtClean="0"/>
              <a:t>.</a:t>
            </a:r>
            <a:endParaRPr lang="en-US" sz="1800" dirty="0"/>
          </a:p>
          <a:p>
            <a:pPr lvl="2"/>
            <a:r>
              <a:rPr lang="en-US" dirty="0"/>
              <a:t>It is “</a:t>
            </a:r>
            <a:r>
              <a:rPr lang="en-US" dirty="0" smtClean="0"/>
              <a:t>reasonable.”</a:t>
            </a:r>
            <a:endParaRPr lang="en-US" sz="1800" dirty="0"/>
          </a:p>
          <a:p>
            <a:pPr lvl="2"/>
            <a:r>
              <a:rPr lang="en-US" dirty="0"/>
              <a:t>It is relevant to our lives </a:t>
            </a:r>
            <a:r>
              <a:rPr lang="en-US" dirty="0" smtClean="0"/>
              <a:t>today.</a:t>
            </a:r>
            <a:endParaRPr lang="en-US" sz="1800" dirty="0"/>
          </a:p>
        </p:txBody>
      </p:sp>
    </p:spTree>
    <p:extLst>
      <p:ext uri="{BB962C8B-B14F-4D97-AF65-F5344CB8AC3E}">
        <p14:creationId xmlns:p14="http://schemas.microsoft.com/office/powerpoint/2010/main" val="134833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left)">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wipe(left)">
                                      <p:cBhvr>
                                        <p:cTn id="56" dur="500"/>
                                        <p:tgtEl>
                                          <p:spTgt spid="3">
                                            <p:txEl>
                                              <p:pRg st="11" end="11"/>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wipe(left)">
                                      <p:cBhvr>
                                        <p:cTn id="60" dur="500"/>
                                        <p:tgtEl>
                                          <p:spTgt spid="3">
                                            <p:txEl>
                                              <p:pRg st="12" end="12"/>
                                            </p:txEl>
                                          </p:spTgt>
                                        </p:tgtEl>
                                      </p:cBhvr>
                                    </p:animEffect>
                                  </p:childTnLst>
                                </p:cTn>
                              </p:par>
                            </p:childTnLst>
                          </p:cTn>
                        </p:par>
                        <p:par>
                          <p:cTn id="61" fill="hold">
                            <p:stCondLst>
                              <p:cond delay="1000"/>
                            </p:stCondLst>
                            <p:childTnLst>
                              <p:par>
                                <p:cTn id="62" presetID="22" presetClass="entr" presetSubtype="8" fill="hold" nodeType="after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wipe(left)">
                                      <p:cBhvr>
                                        <p:cTn id="6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r>
              <a:rPr lang="en-US" dirty="0"/>
              <a:t>The Bible Is Inspired of God, and God Expects Man to </a:t>
            </a:r>
            <a:r>
              <a:rPr lang="en-US" u="sng" dirty="0"/>
              <a:t>Interpret It Properly</a:t>
            </a:r>
            <a:r>
              <a:rPr lang="en-US" dirty="0"/>
              <a:t>.</a:t>
            </a:r>
            <a:endParaRPr lang="en-US" sz="2000" dirty="0"/>
          </a:p>
          <a:p>
            <a:pPr lvl="1">
              <a:buFont typeface="+mj-lt"/>
              <a:buAutoNum type="alphaUcPeriod" startAt="2"/>
            </a:pPr>
            <a:r>
              <a:rPr lang="en-US" dirty="0"/>
              <a:t>God expects man to interpret the Bible </a:t>
            </a:r>
            <a:r>
              <a:rPr lang="en-US" u="sng" dirty="0"/>
              <a:t>properly</a:t>
            </a:r>
            <a:r>
              <a:rPr lang="en-US" dirty="0"/>
              <a:t> (i.e., in the way that He intended).</a:t>
            </a:r>
            <a:endParaRPr lang="en-US" sz="2000" dirty="0"/>
          </a:p>
          <a:p>
            <a:pPr lvl="2"/>
            <a:r>
              <a:rPr lang="en-US" dirty="0"/>
              <a:t>Since there is one God, who gave one book, to last for all time, to save all people, and to do so in the same way, how many different acceptable ways would He give to interpret that one book?  Would He expect man to interpret it differently or the same?</a:t>
            </a:r>
            <a:endParaRPr lang="en-US" sz="1800" dirty="0"/>
          </a:p>
          <a:p>
            <a:pPr lvl="2"/>
            <a:r>
              <a:rPr lang="en-US" u="sng" dirty="0"/>
              <a:t>Second Timothy 2:15</a:t>
            </a:r>
            <a:r>
              <a:rPr lang="en-US" dirty="0"/>
              <a:t> is God’s key to interpreting God’s Word in God’s way</a:t>
            </a:r>
            <a:r>
              <a:rPr lang="en-US" dirty="0" smtClean="0"/>
              <a:t>.</a:t>
            </a:r>
            <a:endParaRPr lang="en-US" sz="1800" dirty="0"/>
          </a:p>
        </p:txBody>
      </p:sp>
    </p:spTree>
    <p:extLst>
      <p:ext uri="{BB962C8B-B14F-4D97-AF65-F5344CB8AC3E}">
        <p14:creationId xmlns:p14="http://schemas.microsoft.com/office/powerpoint/2010/main" val="209308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buFont typeface="+mj-lt"/>
              <a:buAutoNum type="romanUcPeriod" startAt="2"/>
            </a:pPr>
            <a:r>
              <a:rPr lang="en-US" dirty="0"/>
              <a:t>There Are Some </a:t>
            </a:r>
            <a:r>
              <a:rPr lang="en-US" u="sng" dirty="0"/>
              <a:t>Basic Principles</a:t>
            </a:r>
            <a:r>
              <a:rPr lang="en-US" dirty="0"/>
              <a:t> for Properly Interpreting and Understanding the Bible.</a:t>
            </a:r>
            <a:endParaRPr lang="en-US" sz="2000" dirty="0"/>
          </a:p>
          <a:p>
            <a:pPr lvl="1"/>
            <a:r>
              <a:rPr lang="en-US" dirty="0"/>
              <a:t>Study the </a:t>
            </a:r>
            <a:r>
              <a:rPr lang="en-US" u="sng" dirty="0"/>
              <a:t>content</a:t>
            </a:r>
            <a:r>
              <a:rPr lang="en-US" dirty="0"/>
              <a:t> of each individual passage.</a:t>
            </a:r>
            <a:endParaRPr lang="en-US" sz="2000" dirty="0"/>
          </a:p>
          <a:p>
            <a:pPr lvl="1"/>
            <a:r>
              <a:rPr lang="en-US" dirty="0" smtClean="0"/>
              <a:t>Study </a:t>
            </a:r>
            <a:r>
              <a:rPr lang="en-US" dirty="0"/>
              <a:t>the </a:t>
            </a:r>
            <a:r>
              <a:rPr lang="en-US" u="sng" dirty="0"/>
              <a:t>context</a:t>
            </a:r>
            <a:r>
              <a:rPr lang="en-US" dirty="0"/>
              <a:t> of each individual </a:t>
            </a:r>
            <a:r>
              <a:rPr lang="en-US" dirty="0" smtClean="0"/>
              <a:t>passage.</a:t>
            </a:r>
            <a:endParaRPr lang="en-US" sz="2000" dirty="0"/>
          </a:p>
          <a:p>
            <a:pPr lvl="2"/>
            <a:r>
              <a:rPr lang="en-US" dirty="0" smtClean="0"/>
              <a:t>The </a:t>
            </a:r>
            <a:r>
              <a:rPr lang="en-US" dirty="0"/>
              <a:t>Literary </a:t>
            </a:r>
            <a:r>
              <a:rPr lang="en-US" dirty="0" smtClean="0"/>
              <a:t>Context</a:t>
            </a:r>
          </a:p>
          <a:p>
            <a:pPr lvl="2"/>
            <a:r>
              <a:rPr lang="en-US" dirty="0"/>
              <a:t>The </a:t>
            </a:r>
            <a:r>
              <a:rPr lang="en-US" u="sng" dirty="0"/>
              <a:t>Immediate</a:t>
            </a:r>
            <a:r>
              <a:rPr lang="en-US" dirty="0"/>
              <a:t> Context</a:t>
            </a:r>
            <a:endParaRPr lang="en-US" sz="1800" dirty="0"/>
          </a:p>
          <a:p>
            <a:pPr lvl="2"/>
            <a:r>
              <a:rPr lang="en-US" dirty="0" smtClean="0"/>
              <a:t>The </a:t>
            </a:r>
            <a:r>
              <a:rPr lang="en-US" dirty="0"/>
              <a:t>Specific Book Context</a:t>
            </a:r>
            <a:endParaRPr lang="en-US" sz="1800" dirty="0"/>
          </a:p>
          <a:p>
            <a:pPr lvl="2"/>
            <a:r>
              <a:rPr lang="en-US" dirty="0" smtClean="0"/>
              <a:t>The </a:t>
            </a:r>
            <a:r>
              <a:rPr lang="en-US" dirty="0"/>
              <a:t>Specific Author Context</a:t>
            </a:r>
            <a:endParaRPr lang="en-US" sz="1800" dirty="0"/>
          </a:p>
          <a:p>
            <a:pPr lvl="2"/>
            <a:r>
              <a:rPr lang="en-US" dirty="0" smtClean="0"/>
              <a:t>The </a:t>
            </a:r>
            <a:r>
              <a:rPr lang="en-US" u="sng" dirty="0"/>
              <a:t>Parallel Passage</a:t>
            </a:r>
            <a:r>
              <a:rPr lang="en-US" dirty="0"/>
              <a:t> Context</a:t>
            </a:r>
            <a:endParaRPr lang="en-US" sz="1800" dirty="0"/>
          </a:p>
          <a:p>
            <a:pPr lvl="2"/>
            <a:r>
              <a:rPr lang="en-US" dirty="0" smtClean="0"/>
              <a:t>The </a:t>
            </a:r>
            <a:r>
              <a:rPr lang="en-US" u="sng" dirty="0"/>
              <a:t>Biblical</a:t>
            </a:r>
            <a:r>
              <a:rPr lang="en-US" dirty="0"/>
              <a:t> Context</a:t>
            </a:r>
            <a:endParaRPr lang="en-US" sz="1800" dirty="0"/>
          </a:p>
          <a:p>
            <a:pPr lvl="2"/>
            <a:r>
              <a:rPr lang="en-US" dirty="0" smtClean="0"/>
              <a:t>The </a:t>
            </a:r>
            <a:r>
              <a:rPr lang="en-US" dirty="0"/>
              <a:t>Historical-Cultural Context</a:t>
            </a:r>
            <a:endParaRPr lang="en-US" sz="1800" dirty="0"/>
          </a:p>
          <a:p>
            <a:pPr lvl="2"/>
            <a:r>
              <a:rPr lang="en-US" dirty="0" smtClean="0"/>
              <a:t>Keeping </a:t>
            </a:r>
            <a:r>
              <a:rPr lang="en-US" dirty="0"/>
              <a:t>a passage in its context is absolutely critical to sound Biblical interpretation.</a:t>
            </a:r>
            <a:endParaRPr lang="en-US" sz="1800" dirty="0"/>
          </a:p>
          <a:p>
            <a:pPr lvl="2"/>
            <a:endParaRPr lang="en-US" dirty="0" smtClean="0"/>
          </a:p>
        </p:txBody>
      </p:sp>
    </p:spTree>
    <p:extLst>
      <p:ext uri="{BB962C8B-B14F-4D97-AF65-F5344CB8AC3E}">
        <p14:creationId xmlns:p14="http://schemas.microsoft.com/office/powerpoint/2010/main" val="75783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left)">
                                      <p:cBhvr>
                                        <p:cTn id="44" dur="500"/>
                                        <p:tgtEl>
                                          <p:spTgt spid="3">
                                            <p:txEl>
                                              <p:pRg st="8" end="8"/>
                                            </p:txEl>
                                          </p:spTgt>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left)">
                                      <p:cBhvr>
                                        <p:cTn id="48" dur="500"/>
                                        <p:tgtEl>
                                          <p:spTgt spid="3">
                                            <p:txEl>
                                              <p:pRg st="9" end="9"/>
                                            </p:txEl>
                                          </p:spTgt>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buFont typeface="+mj-lt"/>
              <a:buAutoNum type="romanUcPeriod" startAt="2"/>
            </a:pPr>
            <a:r>
              <a:rPr lang="en-US" dirty="0"/>
              <a:t>There Are Some </a:t>
            </a:r>
            <a:r>
              <a:rPr lang="en-US" u="sng" dirty="0"/>
              <a:t>Basic Principles</a:t>
            </a:r>
            <a:r>
              <a:rPr lang="en-US" dirty="0"/>
              <a:t> for Properly Interpreting and Understanding the Bible.</a:t>
            </a:r>
            <a:endParaRPr lang="en-US" sz="2000" dirty="0"/>
          </a:p>
          <a:p>
            <a:pPr lvl="1">
              <a:buFont typeface="+mj-lt"/>
              <a:buAutoNum type="alphaUcPeriod" startAt="3"/>
            </a:pPr>
            <a:r>
              <a:rPr lang="en-US" u="sng" dirty="0"/>
              <a:t>Gather all the relevant</a:t>
            </a:r>
            <a:r>
              <a:rPr lang="en-US" dirty="0"/>
              <a:t> Scriptural evidence on any Biblical subject.</a:t>
            </a:r>
            <a:endParaRPr lang="en-US" sz="2000" dirty="0"/>
          </a:p>
          <a:p>
            <a:pPr lvl="1">
              <a:buAutoNum type="alphaUcPeriod" startAt="3"/>
            </a:pPr>
            <a:r>
              <a:rPr lang="en-US" u="sng" dirty="0" smtClean="0"/>
              <a:t>Handle</a:t>
            </a:r>
            <a:r>
              <a:rPr lang="en-US" dirty="0" smtClean="0"/>
              <a:t> </a:t>
            </a:r>
            <a:r>
              <a:rPr lang="en-US" dirty="0"/>
              <a:t>the gathered evidence </a:t>
            </a:r>
            <a:r>
              <a:rPr lang="en-US" u="sng" dirty="0"/>
              <a:t>correctly</a:t>
            </a:r>
            <a:r>
              <a:rPr lang="en-US" dirty="0"/>
              <a:t>.</a:t>
            </a:r>
            <a:endParaRPr lang="en-US" sz="2000" dirty="0"/>
          </a:p>
          <a:p>
            <a:pPr lvl="2"/>
            <a:r>
              <a:rPr lang="en-US" sz="2400" u="sng" dirty="0"/>
              <a:t>Exegesis</a:t>
            </a:r>
            <a:r>
              <a:rPr lang="en-US" sz="2400" dirty="0"/>
              <a:t> must come first.  </a:t>
            </a:r>
            <a:endParaRPr lang="en-US" dirty="0"/>
          </a:p>
          <a:p>
            <a:pPr lvl="2"/>
            <a:r>
              <a:rPr lang="en-US" sz="2400" u="sng" dirty="0" smtClean="0"/>
              <a:t>Eisegesis</a:t>
            </a:r>
            <a:r>
              <a:rPr lang="en-US" sz="2400" dirty="0" smtClean="0"/>
              <a:t> </a:t>
            </a:r>
            <a:r>
              <a:rPr lang="en-US" sz="2400" dirty="0"/>
              <a:t>must be avoided.</a:t>
            </a:r>
            <a:endParaRPr lang="en-US" dirty="0"/>
          </a:p>
          <a:p>
            <a:pPr lvl="2"/>
            <a:r>
              <a:rPr lang="en-US" sz="2400" u="sng" dirty="0" smtClean="0"/>
              <a:t>Hermeneutics</a:t>
            </a:r>
            <a:r>
              <a:rPr lang="en-US" sz="2400" dirty="0" smtClean="0"/>
              <a:t> </a:t>
            </a:r>
            <a:r>
              <a:rPr lang="en-US" sz="2400" dirty="0"/>
              <a:t>(the interpretation) must come </a:t>
            </a:r>
            <a:r>
              <a:rPr lang="en-US" sz="2400" dirty="0" smtClean="0"/>
              <a:t>second.</a:t>
            </a:r>
          </a:p>
          <a:p>
            <a:pPr lvl="1">
              <a:buAutoNum type="alphaUcPeriod" startAt="3"/>
            </a:pPr>
            <a:r>
              <a:rPr lang="en-US" dirty="0" smtClean="0"/>
              <a:t>To </a:t>
            </a:r>
            <a:r>
              <a:rPr lang="en-US" dirty="0"/>
              <a:t>fail to follow these steps: (1) studying the content, (2) studying the context, (3) gathering all the relevant Scriptural evidence, and (4) handling the gathered evidence correctly,</a:t>
            </a:r>
            <a:endParaRPr lang="en-US" sz="2400" dirty="0"/>
          </a:p>
          <a:p>
            <a:pPr lvl="2"/>
            <a:r>
              <a:rPr lang="en-US" sz="2400" dirty="0"/>
              <a:t>Means the Bible can be made to </a:t>
            </a:r>
            <a:r>
              <a:rPr lang="en-US" sz="2400" u="sng" dirty="0"/>
              <a:t>mean </a:t>
            </a:r>
            <a:r>
              <a:rPr lang="en-US" sz="2400" u="sng" dirty="0" smtClean="0"/>
              <a:t>whatever</a:t>
            </a:r>
            <a:r>
              <a:rPr lang="en-US" sz="2400" dirty="0" smtClean="0"/>
              <a:t>.</a:t>
            </a:r>
            <a:endParaRPr lang="en-US" dirty="0"/>
          </a:p>
          <a:p>
            <a:pPr lvl="1">
              <a:buAutoNum type="alphaUcPeriod" startAt="3"/>
            </a:pPr>
            <a:r>
              <a:rPr lang="en-US" dirty="0" smtClean="0"/>
              <a:t>Then</a:t>
            </a:r>
            <a:r>
              <a:rPr lang="en-US" dirty="0"/>
              <a:t>, </a:t>
            </a:r>
            <a:r>
              <a:rPr lang="en-US" u="sng" dirty="0"/>
              <a:t>apply</a:t>
            </a:r>
            <a:r>
              <a:rPr lang="en-US" dirty="0"/>
              <a:t> the message of the Bible to your life. </a:t>
            </a:r>
            <a:endParaRPr lang="en-US" sz="2400" dirty="0"/>
          </a:p>
          <a:p>
            <a:pPr lvl="1">
              <a:buAutoNum type="alphaUcPeriod" startAt="3"/>
            </a:pPr>
            <a:endParaRPr lang="en-US" sz="2200" dirty="0"/>
          </a:p>
        </p:txBody>
      </p:sp>
    </p:spTree>
    <p:extLst>
      <p:ext uri="{BB962C8B-B14F-4D97-AF65-F5344CB8AC3E}">
        <p14:creationId xmlns:p14="http://schemas.microsoft.com/office/powerpoint/2010/main" val="2195968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buFont typeface="+mj-lt"/>
              <a:buAutoNum type="romanUcPeriod" startAt="3"/>
            </a:pPr>
            <a:r>
              <a:rPr lang="en-US" dirty="0"/>
              <a:t>Significant </a:t>
            </a:r>
            <a:r>
              <a:rPr lang="en-US" u="sng" dirty="0"/>
              <a:t>Distinctions</a:t>
            </a:r>
            <a:r>
              <a:rPr lang="en-US" dirty="0"/>
              <a:t> Must Be Made to Properly Interpret and Understand the Bible.</a:t>
            </a:r>
            <a:endParaRPr lang="en-US" sz="2000" dirty="0"/>
          </a:p>
          <a:p>
            <a:pPr lvl="1"/>
            <a:r>
              <a:rPr lang="en-US" dirty="0"/>
              <a:t>We must distinguish between the Patriarchal, Mosaic/Jewish and Christian </a:t>
            </a:r>
            <a:r>
              <a:rPr lang="en-US" u="sng" dirty="0"/>
              <a:t>Ages</a:t>
            </a:r>
            <a:r>
              <a:rPr lang="en-US" dirty="0"/>
              <a:t>.</a:t>
            </a:r>
            <a:endParaRPr lang="en-US" sz="2000" dirty="0"/>
          </a:p>
          <a:p>
            <a:pPr lvl="1"/>
            <a:r>
              <a:rPr lang="en-US" dirty="0" smtClean="0"/>
              <a:t>We </a:t>
            </a:r>
            <a:r>
              <a:rPr lang="en-US" dirty="0"/>
              <a:t>must distinguish between the </a:t>
            </a:r>
            <a:r>
              <a:rPr lang="en-US" u="sng" dirty="0"/>
              <a:t>Old Testament</a:t>
            </a:r>
            <a:r>
              <a:rPr lang="en-US" dirty="0"/>
              <a:t> and the </a:t>
            </a:r>
            <a:r>
              <a:rPr lang="en-US" u="sng" dirty="0"/>
              <a:t>New Testament</a:t>
            </a:r>
            <a:r>
              <a:rPr lang="en-US" dirty="0"/>
              <a:t>.</a:t>
            </a:r>
            <a:endParaRPr lang="en-US" sz="2000" dirty="0"/>
          </a:p>
          <a:p>
            <a:pPr lvl="1"/>
            <a:r>
              <a:rPr lang="en-US" dirty="0" smtClean="0"/>
              <a:t>We </a:t>
            </a:r>
            <a:r>
              <a:rPr lang="en-US" dirty="0"/>
              <a:t>must distinguish between the merely </a:t>
            </a:r>
            <a:r>
              <a:rPr lang="en-US" u="sng" dirty="0"/>
              <a:t>reported</a:t>
            </a:r>
            <a:r>
              <a:rPr lang="en-US" dirty="0"/>
              <a:t> and the </a:t>
            </a:r>
            <a:r>
              <a:rPr lang="en-US" u="sng" dirty="0"/>
              <a:t>authorized</a:t>
            </a:r>
            <a:r>
              <a:rPr lang="en-US" dirty="0"/>
              <a:t>.</a:t>
            </a:r>
            <a:endParaRPr lang="en-US" sz="2000" dirty="0"/>
          </a:p>
          <a:p>
            <a:pPr lvl="1"/>
            <a:r>
              <a:rPr lang="en-US" dirty="0" smtClean="0"/>
              <a:t>We </a:t>
            </a:r>
            <a:r>
              <a:rPr lang="en-US" dirty="0"/>
              <a:t>must distinguish between </a:t>
            </a:r>
            <a:r>
              <a:rPr lang="en-US" u="sng" dirty="0"/>
              <a:t>circumstance</a:t>
            </a:r>
            <a:r>
              <a:rPr lang="en-US" dirty="0"/>
              <a:t> and </a:t>
            </a:r>
            <a:r>
              <a:rPr lang="en-US" u="sng" dirty="0"/>
              <a:t>condition</a:t>
            </a:r>
            <a:r>
              <a:rPr lang="en-US" dirty="0"/>
              <a:t>.</a:t>
            </a:r>
            <a:endParaRPr lang="en-US" sz="2000" dirty="0"/>
          </a:p>
          <a:p>
            <a:pPr lvl="1"/>
            <a:r>
              <a:rPr lang="en-US" dirty="0" smtClean="0"/>
              <a:t>We </a:t>
            </a:r>
            <a:r>
              <a:rPr lang="en-US" dirty="0"/>
              <a:t>must distinguish between the </a:t>
            </a:r>
            <a:r>
              <a:rPr lang="en-US" u="sng" dirty="0"/>
              <a:t>temporary</a:t>
            </a:r>
            <a:r>
              <a:rPr lang="en-US" dirty="0"/>
              <a:t> and the </a:t>
            </a:r>
            <a:r>
              <a:rPr lang="en-US" u="sng" dirty="0"/>
              <a:t>permanent</a:t>
            </a:r>
            <a:r>
              <a:rPr lang="en-US" dirty="0" smtClean="0"/>
              <a:t>.</a:t>
            </a:r>
          </a:p>
          <a:p>
            <a:pPr lvl="1"/>
            <a:r>
              <a:rPr lang="en-US" dirty="0"/>
              <a:t>We must distinguish between </a:t>
            </a:r>
            <a:r>
              <a:rPr lang="en-US" u="sng" dirty="0"/>
              <a:t>faith</a:t>
            </a:r>
            <a:r>
              <a:rPr lang="en-US" dirty="0"/>
              <a:t> and </a:t>
            </a:r>
            <a:r>
              <a:rPr lang="en-US" u="sng" dirty="0"/>
              <a:t>opinion</a:t>
            </a:r>
            <a:r>
              <a:rPr lang="en-US" dirty="0"/>
              <a:t>.</a:t>
            </a:r>
            <a:endParaRPr lang="en-US" sz="2000" dirty="0"/>
          </a:p>
          <a:p>
            <a:pPr lvl="1"/>
            <a:r>
              <a:rPr lang="en-US" dirty="0" smtClean="0"/>
              <a:t>We </a:t>
            </a:r>
            <a:r>
              <a:rPr lang="en-US" dirty="0"/>
              <a:t>must distinguish between </a:t>
            </a:r>
            <a:r>
              <a:rPr lang="en-US" u="sng" dirty="0"/>
              <a:t>custom</a:t>
            </a:r>
            <a:r>
              <a:rPr lang="en-US" dirty="0"/>
              <a:t> and </a:t>
            </a:r>
            <a:r>
              <a:rPr lang="en-US" u="sng" dirty="0"/>
              <a:t>law</a:t>
            </a:r>
            <a:r>
              <a:rPr lang="en-US" dirty="0"/>
              <a:t>.</a:t>
            </a:r>
            <a:endParaRPr lang="en-US" sz="2000" dirty="0"/>
          </a:p>
          <a:p>
            <a:pPr lvl="1"/>
            <a:endParaRPr lang="en-US" sz="2000" dirty="0"/>
          </a:p>
        </p:txBody>
      </p:sp>
    </p:spTree>
    <p:extLst>
      <p:ext uri="{BB962C8B-B14F-4D97-AF65-F5344CB8AC3E}">
        <p14:creationId xmlns:p14="http://schemas.microsoft.com/office/powerpoint/2010/main" val="2242356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buFont typeface="+mj-lt"/>
              <a:buAutoNum type="romanUcPeriod" startAt="4"/>
            </a:pPr>
            <a:r>
              <a:rPr lang="en-US" u="sng" dirty="0"/>
              <a:t>Rational Reasoning</a:t>
            </a:r>
            <a:r>
              <a:rPr lang="en-US" dirty="0"/>
              <a:t> Is Required for Properly Interpreting and Understanding the Bible.</a:t>
            </a:r>
            <a:endParaRPr lang="en-US" sz="2000" dirty="0"/>
          </a:p>
          <a:p>
            <a:pPr lvl="1"/>
            <a:r>
              <a:rPr lang="en-US" dirty="0"/>
              <a:t>Every student of the Bible functions as either </a:t>
            </a:r>
            <a:r>
              <a:rPr lang="en-US" u="sng" dirty="0"/>
              <a:t>rational or irrational</a:t>
            </a:r>
            <a:r>
              <a:rPr lang="en-US" dirty="0"/>
              <a:t>.</a:t>
            </a:r>
            <a:endParaRPr lang="en-US" sz="2000" dirty="0"/>
          </a:p>
          <a:p>
            <a:pPr lvl="1"/>
            <a:r>
              <a:rPr lang="en-US" dirty="0" smtClean="0"/>
              <a:t>The </a:t>
            </a:r>
            <a:r>
              <a:rPr lang="en-US" dirty="0"/>
              <a:t>Bible demands that men be </a:t>
            </a:r>
            <a:r>
              <a:rPr lang="en-US" u="sng" dirty="0"/>
              <a:t>rational</a:t>
            </a:r>
            <a:r>
              <a:rPr lang="en-US" dirty="0"/>
              <a:t>.</a:t>
            </a:r>
            <a:endParaRPr lang="en-US" sz="2000" dirty="0"/>
          </a:p>
          <a:p>
            <a:pPr lvl="2"/>
            <a:r>
              <a:rPr lang="en-US" dirty="0"/>
              <a:t>The Bible plainly teaches that we </a:t>
            </a:r>
            <a:r>
              <a:rPr lang="en-US" i="1" dirty="0"/>
              <a:t>can</a:t>
            </a:r>
            <a:r>
              <a:rPr lang="en-US" dirty="0"/>
              <a:t> prove and therefore know:</a:t>
            </a:r>
            <a:endParaRPr lang="en-US" sz="1800" dirty="0"/>
          </a:p>
          <a:p>
            <a:pPr lvl="2"/>
            <a:r>
              <a:rPr lang="en-US" dirty="0" smtClean="0"/>
              <a:t>Men </a:t>
            </a:r>
            <a:r>
              <a:rPr lang="en-US" dirty="0"/>
              <a:t>must recognize the proper role of </a:t>
            </a:r>
            <a:r>
              <a:rPr lang="en-US" u="sng" dirty="0"/>
              <a:t>reason</a:t>
            </a:r>
            <a:r>
              <a:rPr lang="en-US" dirty="0"/>
              <a:t> in connection with Biblical evidence.</a:t>
            </a:r>
            <a:endParaRPr lang="en-US" sz="1800" dirty="0"/>
          </a:p>
          <a:p>
            <a:pPr lvl="2"/>
            <a:r>
              <a:rPr lang="en-US" dirty="0" smtClean="0"/>
              <a:t>Jesus </a:t>
            </a:r>
            <a:r>
              <a:rPr lang="en-US" dirty="0"/>
              <a:t>is our perfect example of approaching the Bible rationally and providing a reasoned defense thereof (Matt. 4:1-11).</a:t>
            </a:r>
            <a:endParaRPr lang="en-US" sz="1800" dirty="0"/>
          </a:p>
          <a:p>
            <a:pPr lvl="1"/>
            <a:r>
              <a:rPr lang="en-US" dirty="0"/>
              <a:t>Christianity is a religion of rational reasoning based upon Biblical authority.</a:t>
            </a:r>
            <a:endParaRPr lang="en-US" sz="2000" dirty="0"/>
          </a:p>
        </p:txBody>
      </p:sp>
    </p:spTree>
    <p:extLst>
      <p:ext uri="{BB962C8B-B14F-4D97-AF65-F5344CB8AC3E}">
        <p14:creationId xmlns:p14="http://schemas.microsoft.com/office/powerpoint/2010/main" val="1479137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a:bodyPr>
          <a:lstStyle/>
          <a:p>
            <a:pPr lvl="0">
              <a:buFont typeface="+mj-lt"/>
              <a:buAutoNum type="romanUcPeriod" startAt="5"/>
            </a:pPr>
            <a:r>
              <a:rPr lang="en-US" dirty="0"/>
              <a:t>The Necessity for </a:t>
            </a:r>
            <a:r>
              <a:rPr lang="en-US" u="sng" dirty="0"/>
              <a:t>Authority</a:t>
            </a:r>
            <a:r>
              <a:rPr lang="en-US" dirty="0"/>
              <a:t> in Religious Matters (And Knowing How the Bible </a:t>
            </a:r>
            <a:r>
              <a:rPr lang="en-US" u="sng" dirty="0"/>
              <a:t>Authorizes</a:t>
            </a:r>
            <a:r>
              <a:rPr lang="en-US" dirty="0"/>
              <a:t>) Cannot Be Overemphasized!</a:t>
            </a:r>
            <a:endParaRPr lang="en-US" sz="2000" dirty="0"/>
          </a:p>
          <a:p>
            <a:pPr lvl="1"/>
            <a:r>
              <a:rPr lang="en-US" dirty="0"/>
              <a:t>It is imperative that we be concerned about Bible authority and how to ascertain it.</a:t>
            </a:r>
            <a:endParaRPr lang="en-US" sz="2000" dirty="0"/>
          </a:p>
          <a:p>
            <a:pPr lvl="1"/>
            <a:r>
              <a:rPr lang="en-US" dirty="0" smtClean="0"/>
              <a:t>Authority </a:t>
            </a:r>
            <a:r>
              <a:rPr lang="en-US" dirty="0"/>
              <a:t>(an objective standard) is absolutely necessary in religious matters.</a:t>
            </a:r>
            <a:endParaRPr lang="en-US" sz="2000" dirty="0"/>
          </a:p>
          <a:p>
            <a:pPr lvl="2"/>
            <a:r>
              <a:rPr lang="en-US" dirty="0"/>
              <a:t>There is an obvious need for an objective standard in ordinary affairs.</a:t>
            </a:r>
            <a:endParaRPr lang="en-US" sz="1800" dirty="0"/>
          </a:p>
          <a:p>
            <a:pPr lvl="2"/>
            <a:r>
              <a:rPr lang="en-US" dirty="0" smtClean="0"/>
              <a:t>In </a:t>
            </a:r>
            <a:r>
              <a:rPr lang="en-US" dirty="0"/>
              <a:t>the same way, an objective standard is absolutely crucial to properly answering questions which pertain to man’s salvation from sin.</a:t>
            </a:r>
            <a:endParaRPr lang="en-US" sz="1800" dirty="0"/>
          </a:p>
          <a:p>
            <a:pPr lvl="2"/>
            <a:r>
              <a:rPr lang="en-US" dirty="0" smtClean="0"/>
              <a:t>God </a:t>
            </a:r>
            <a:r>
              <a:rPr lang="en-US" dirty="0"/>
              <a:t>has made it abundantly clear that the only belief or action (in religion) which is acceptable to Him is that which is authorized </a:t>
            </a:r>
            <a:r>
              <a:rPr lang="en-US" u="sng" dirty="0"/>
              <a:t>by His word</a:t>
            </a:r>
            <a:r>
              <a:rPr lang="en-US" dirty="0"/>
              <a:t>.</a:t>
            </a:r>
            <a:endParaRPr lang="en-US" sz="1800" dirty="0"/>
          </a:p>
          <a:p>
            <a:pPr lvl="1"/>
            <a:r>
              <a:rPr lang="en-US" dirty="0" smtClean="0"/>
              <a:t>The </a:t>
            </a:r>
            <a:r>
              <a:rPr lang="en-US" dirty="0"/>
              <a:t>Bible is the true (and </a:t>
            </a:r>
            <a:r>
              <a:rPr lang="en-US" u="sng" dirty="0"/>
              <a:t>only</a:t>
            </a:r>
            <a:r>
              <a:rPr lang="en-US" dirty="0"/>
              <a:t>) standard, as the authority it possesses comes ultimately from the all-authoritative God.  Understanding the chain of authority is vital.</a:t>
            </a:r>
            <a:endParaRPr lang="en-US" sz="2000" dirty="0"/>
          </a:p>
        </p:txBody>
      </p:sp>
    </p:spTree>
    <p:extLst>
      <p:ext uri="{BB962C8B-B14F-4D97-AF65-F5344CB8AC3E}">
        <p14:creationId xmlns:p14="http://schemas.microsoft.com/office/powerpoint/2010/main" val="1661472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Bible</a:t>
            </a:r>
            <a:endParaRPr lang="en-US" dirty="0"/>
          </a:p>
        </p:txBody>
      </p:sp>
      <p:sp>
        <p:nvSpPr>
          <p:cNvPr id="3" name="Content Placeholder 2"/>
          <p:cNvSpPr>
            <a:spLocks noGrp="1"/>
          </p:cNvSpPr>
          <p:nvPr>
            <p:ph idx="1"/>
          </p:nvPr>
        </p:nvSpPr>
        <p:spPr/>
        <p:txBody>
          <a:bodyPr>
            <a:normAutofit lnSpcReduction="10000"/>
          </a:bodyPr>
          <a:lstStyle/>
          <a:p>
            <a:pPr lvl="0">
              <a:lnSpc>
                <a:spcPct val="100000"/>
              </a:lnSpc>
              <a:buFont typeface="+mj-lt"/>
              <a:buAutoNum type="romanUcPeriod" startAt="5"/>
            </a:pPr>
            <a:r>
              <a:rPr lang="en-US" dirty="0"/>
              <a:t>The Necessity for </a:t>
            </a:r>
            <a:r>
              <a:rPr lang="en-US" u="sng" dirty="0"/>
              <a:t>Authority</a:t>
            </a:r>
            <a:r>
              <a:rPr lang="en-US" dirty="0"/>
              <a:t> in Religious Matters (And Knowing How the Bible </a:t>
            </a:r>
            <a:r>
              <a:rPr lang="en-US" u="sng" dirty="0"/>
              <a:t>Authorizes</a:t>
            </a:r>
            <a:r>
              <a:rPr lang="en-US" dirty="0"/>
              <a:t>) Cannot Be Overemphasized!</a:t>
            </a:r>
            <a:endParaRPr lang="en-US" sz="2000" dirty="0"/>
          </a:p>
          <a:p>
            <a:pPr lvl="1">
              <a:buFont typeface="+mj-lt"/>
              <a:buAutoNum type="alphaUcPeriod" startAt="4"/>
            </a:pPr>
            <a:r>
              <a:rPr lang="en-US" dirty="0"/>
              <a:t>The New Testament is the </a:t>
            </a:r>
            <a:r>
              <a:rPr lang="en-US" u="sng" dirty="0"/>
              <a:t>Divine pattern</a:t>
            </a:r>
            <a:r>
              <a:rPr lang="en-US" dirty="0"/>
              <a:t> for us today.</a:t>
            </a:r>
            <a:endParaRPr lang="en-US" sz="2000" dirty="0"/>
          </a:p>
          <a:p>
            <a:pPr lvl="1">
              <a:buAutoNum type="alphaUcPeriod" startAt="4"/>
            </a:pPr>
            <a:r>
              <a:rPr lang="en-US" dirty="0" smtClean="0"/>
              <a:t>God </a:t>
            </a:r>
            <a:r>
              <a:rPr lang="en-US" dirty="0"/>
              <a:t>will not tolerate that which is </a:t>
            </a:r>
            <a:r>
              <a:rPr lang="en-US" u="sng" dirty="0"/>
              <a:t>not authorized</a:t>
            </a:r>
            <a:r>
              <a:rPr lang="en-US" dirty="0"/>
              <a:t>.</a:t>
            </a:r>
            <a:endParaRPr lang="en-US" sz="2000" dirty="0"/>
          </a:p>
          <a:p>
            <a:pPr lvl="2"/>
            <a:r>
              <a:rPr lang="en-US" dirty="0"/>
              <a:t>Whatever is not authorized by God is not acceptable to God, even if it is “intended to be” acceptable.</a:t>
            </a:r>
            <a:endParaRPr lang="en-US" sz="1800" dirty="0"/>
          </a:p>
          <a:p>
            <a:pPr lvl="2"/>
            <a:r>
              <a:rPr lang="en-US" dirty="0" smtClean="0"/>
              <a:t>The </a:t>
            </a:r>
            <a:r>
              <a:rPr lang="en-US" dirty="0"/>
              <a:t>Bible often uses the word “strange” in the sense of “not acceptable because not authorized.”</a:t>
            </a:r>
            <a:endParaRPr lang="en-US" sz="1800" dirty="0"/>
          </a:p>
          <a:p>
            <a:pPr lvl="1">
              <a:buAutoNum type="alphaUcPeriod" startAt="4"/>
            </a:pPr>
            <a:r>
              <a:rPr lang="en-US" dirty="0" smtClean="0"/>
              <a:t>We </a:t>
            </a:r>
            <a:r>
              <a:rPr lang="en-US" dirty="0"/>
              <a:t>must know how God does </a:t>
            </a:r>
            <a:r>
              <a:rPr lang="en-US" u="sng" dirty="0"/>
              <a:t>not authorize</a:t>
            </a:r>
            <a:r>
              <a:rPr lang="en-US" dirty="0"/>
              <a:t>.</a:t>
            </a:r>
            <a:endParaRPr lang="en-US" sz="2000" dirty="0"/>
          </a:p>
          <a:p>
            <a:pPr lvl="1">
              <a:buAutoNum type="alphaUcPeriod" startAt="4"/>
            </a:pPr>
            <a:r>
              <a:rPr lang="en-US" dirty="0" smtClean="0"/>
              <a:t>We </a:t>
            </a:r>
            <a:r>
              <a:rPr lang="en-US" dirty="0"/>
              <a:t>must stand on authorized Bible truth and avoid the destructiveness of </a:t>
            </a:r>
            <a:r>
              <a:rPr lang="en-US" u="sng" dirty="0" smtClean="0"/>
              <a:t>extremes</a:t>
            </a:r>
            <a:r>
              <a:rPr lang="en-US" dirty="0" smtClean="0"/>
              <a:t>.</a:t>
            </a:r>
          </a:p>
          <a:p>
            <a:pPr lvl="1">
              <a:buAutoNum type="alphaUcPeriod" startAt="4"/>
            </a:pPr>
            <a:r>
              <a:rPr lang="en-US" dirty="0" smtClean="0"/>
              <a:t>God </a:t>
            </a:r>
            <a:r>
              <a:rPr lang="en-US" dirty="0"/>
              <a:t>demands Biblical authority for a Christian’s </a:t>
            </a:r>
            <a:r>
              <a:rPr lang="en-US" u="sng" dirty="0"/>
              <a:t>work and </a:t>
            </a:r>
            <a:r>
              <a:rPr lang="en-US" u="sng" dirty="0" smtClean="0"/>
              <a:t>worship</a:t>
            </a:r>
            <a:r>
              <a:rPr lang="en-US" dirty="0" smtClean="0"/>
              <a:t>.</a:t>
            </a:r>
            <a:endParaRPr lang="en-US" sz="2000" dirty="0"/>
          </a:p>
          <a:p>
            <a:pPr lvl="1">
              <a:buAutoNum type="alphaUcPeriod" startAt="4"/>
            </a:pPr>
            <a:r>
              <a:rPr lang="en-US" dirty="0" smtClean="0"/>
              <a:t>Unless </a:t>
            </a:r>
            <a:r>
              <a:rPr lang="en-US" dirty="0"/>
              <a:t>we know how God (or the Bible) authorizes, we cannot be </a:t>
            </a:r>
            <a:r>
              <a:rPr lang="en-US" u="sng" dirty="0"/>
              <a:t>sure about anything</a:t>
            </a:r>
            <a:r>
              <a:rPr lang="en-US" dirty="0"/>
              <a:t> we do or say in the realm of religion.</a:t>
            </a:r>
            <a:endParaRPr lang="en-US" sz="2000" dirty="0"/>
          </a:p>
          <a:p>
            <a:pPr lvl="1">
              <a:buAutoNum type="alphaUcPeriod" startAt="4"/>
            </a:pPr>
            <a:endParaRPr lang="en-US" sz="2000" dirty="0"/>
          </a:p>
        </p:txBody>
      </p:sp>
    </p:spTree>
    <p:extLst>
      <p:ext uri="{BB962C8B-B14F-4D97-AF65-F5344CB8AC3E}">
        <p14:creationId xmlns:p14="http://schemas.microsoft.com/office/powerpoint/2010/main" val="3842836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TotalTime>
  <Words>884</Words>
  <Application>Microsoft Office PowerPoint</Application>
  <PresentationFormat>On-screen Show (4:3)</PresentationFormat>
  <Paragraphs>79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Interpreting the Bible</vt:lpstr>
      <vt:lpstr>Interpreting the Bible</vt:lpstr>
      <vt:lpstr>Interpreting the Bible</vt:lpstr>
      <vt:lpstr>Interpreting the Bible</vt:lpstr>
      <vt:lpstr>Interpreting the Bible</vt:lpstr>
      <vt:lpstr>Interpreting the Bible</vt:lpstr>
      <vt:lpstr>Interpreting the Bible</vt:lpstr>
      <vt:lpstr>Interpreting the Bible</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25</cp:revision>
  <dcterms:created xsi:type="dcterms:W3CDTF">2017-01-01T19:17:35Z</dcterms:created>
  <dcterms:modified xsi:type="dcterms:W3CDTF">2017-02-13T14:51:05Z</dcterms:modified>
</cp:coreProperties>
</file>