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3</a:t>
            </a:r>
            <a:r>
              <a:rPr lang="en-US" sz="2800" b="1" dirty="0" smtClean="0"/>
              <a:t>:</a:t>
            </a:r>
          </a:p>
          <a:p>
            <a:r>
              <a:rPr lang="en-US" sz="3200" b="1" dirty="0" smtClean="0"/>
              <a:t>The Inspiration of the Bible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Inspiration of the Bible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In an Age of Skepticism, the Bible Reader Can Have Confidence in the Bible.</a:t>
            </a:r>
            <a:endParaRPr lang="en-US" sz="2000" dirty="0"/>
          </a:p>
          <a:p>
            <a:pPr lvl="0"/>
            <a:r>
              <a:rPr lang="en-US" dirty="0" smtClean="0"/>
              <a:t>It </a:t>
            </a:r>
            <a:r>
              <a:rPr lang="en-US" dirty="0"/>
              <a:t>Is Important to Understand the Definitions of </a:t>
            </a:r>
            <a:r>
              <a:rPr lang="en-US" u="sng" dirty="0"/>
              <a:t>Revelation</a:t>
            </a:r>
            <a:r>
              <a:rPr lang="en-US" dirty="0"/>
              <a:t> and </a:t>
            </a:r>
            <a:r>
              <a:rPr lang="en-US" u="sng" dirty="0"/>
              <a:t>Inspiration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The word “revelation” means an “uncovering” of something previously unknown to man.</a:t>
            </a:r>
            <a:endParaRPr lang="en-US" sz="2000" dirty="0"/>
          </a:p>
          <a:p>
            <a:pPr lvl="1"/>
            <a:r>
              <a:rPr lang="en-US" u="sng" dirty="0"/>
              <a:t>Revelation</a:t>
            </a:r>
            <a:r>
              <a:rPr lang="en-US" dirty="0"/>
              <a:t> is God’s revealing of Himself to mankind.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two types of revelation:</a:t>
            </a:r>
            <a:endParaRPr lang="en-US" sz="2000" dirty="0"/>
          </a:p>
          <a:p>
            <a:pPr lvl="2"/>
            <a:r>
              <a:rPr lang="en-US" sz="2200" dirty="0"/>
              <a:t>There is </a:t>
            </a:r>
            <a:r>
              <a:rPr lang="en-US" sz="2200" u="sng" dirty="0"/>
              <a:t>general</a:t>
            </a:r>
            <a:r>
              <a:rPr lang="en-US" sz="2200" dirty="0"/>
              <a:t> revelation, which is a “natural” revelation.</a:t>
            </a:r>
          </a:p>
          <a:p>
            <a:pPr lvl="2"/>
            <a:r>
              <a:rPr lang="en-US" sz="2200" dirty="0" smtClean="0"/>
              <a:t>There </a:t>
            </a:r>
            <a:r>
              <a:rPr lang="en-US" sz="2200" dirty="0"/>
              <a:t>is </a:t>
            </a:r>
            <a:r>
              <a:rPr lang="en-US" sz="2200" u="sng" dirty="0"/>
              <a:t>special</a:t>
            </a:r>
            <a:r>
              <a:rPr lang="en-US" sz="2200" dirty="0"/>
              <a:t> revelation, which is a “supernatural” revelation.</a:t>
            </a:r>
          </a:p>
          <a:p>
            <a:pPr lvl="1"/>
            <a:r>
              <a:rPr lang="en-US" u="sng" dirty="0" smtClean="0"/>
              <a:t>Inspiration</a:t>
            </a:r>
            <a:r>
              <a:rPr lang="en-US" dirty="0" smtClean="0"/>
              <a:t> </a:t>
            </a:r>
            <a:r>
              <a:rPr lang="en-US" dirty="0"/>
              <a:t>is God’s working directly through select men to write the very words of God without error or omission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of the Holy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Bible Claims </a:t>
            </a:r>
            <a:r>
              <a:rPr lang="en-US" u="sng" dirty="0"/>
              <a:t>Verbal Inspiration</a:t>
            </a:r>
            <a:r>
              <a:rPr lang="en-US" dirty="0"/>
              <a:t> Throughout Its Pages.</a:t>
            </a:r>
            <a:endParaRPr lang="en-US" sz="2000" dirty="0"/>
          </a:p>
          <a:p>
            <a:pPr lvl="1"/>
            <a:r>
              <a:rPr lang="en-US" dirty="0"/>
              <a:t>There are three key passages to know regarding the Bible’s inspiration.</a:t>
            </a:r>
            <a:endParaRPr lang="en-US" sz="2000" dirty="0"/>
          </a:p>
          <a:p>
            <a:pPr lvl="2"/>
            <a:r>
              <a:rPr lang="en-US" sz="2200" dirty="0"/>
              <a:t>The Bible teaches that it is God-breathed in </a:t>
            </a:r>
            <a:r>
              <a:rPr lang="en-US" sz="2200" u="sng" dirty="0"/>
              <a:t>2 Timothy 3:16-17</a:t>
            </a:r>
            <a:r>
              <a:rPr lang="en-US" sz="2200" dirty="0"/>
              <a:t>.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Bible teaches that it is the product of the Holy Spirit of God in </a:t>
            </a:r>
            <a:r>
              <a:rPr lang="en-US" sz="2200" u="sng" dirty="0"/>
              <a:t>2 Peter 1:20-21</a:t>
            </a:r>
            <a:r>
              <a:rPr lang="en-US" sz="2200" dirty="0"/>
              <a:t>.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Bible teaches that it is the revelation of the mind of God in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u="sng" dirty="0" smtClean="0"/>
              <a:t>1 </a:t>
            </a:r>
            <a:r>
              <a:rPr lang="en-US" sz="2200" u="sng" dirty="0"/>
              <a:t>Corinthians 2:10-13</a:t>
            </a:r>
            <a:r>
              <a:rPr lang="en-US" sz="2200" dirty="0"/>
              <a:t>.</a:t>
            </a:r>
          </a:p>
          <a:p>
            <a:pPr lvl="2"/>
            <a:r>
              <a:rPr lang="en-US" sz="2200" dirty="0" smtClean="0"/>
              <a:t>These </a:t>
            </a:r>
            <a:r>
              <a:rPr lang="en-US" sz="2200" dirty="0"/>
              <a:t>passages emphasize the verbal (i.e., “word”) inspiration of the Bible—it is directly from God and not from human wisdom.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/>
              <a:t>Old Testament</a:t>
            </a:r>
            <a:r>
              <a:rPr lang="en-US" dirty="0"/>
              <a:t> claims verbal </a:t>
            </a:r>
            <a:r>
              <a:rPr lang="en-US" dirty="0" smtClean="0"/>
              <a:t>inspiration.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u="sng" dirty="0" smtClean="0">
                <a:solidFill>
                  <a:prstClr val="black"/>
                </a:solidFill>
              </a:rPr>
              <a:t>New Testament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claims verbal inspiration.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dirty="0"/>
              <a:t>The Bible is </a:t>
            </a:r>
            <a:r>
              <a:rPr lang="en-US" u="sng" dirty="0"/>
              <a:t>verbally and completely</a:t>
            </a:r>
            <a:r>
              <a:rPr lang="en-US" dirty="0"/>
              <a:t> inspired by God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of the Holy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There Are Many False Theories Regarding the Bible’s Inspiration.</a:t>
            </a:r>
            <a:endParaRPr lang="en-US" sz="2000" dirty="0"/>
          </a:p>
          <a:p>
            <a:pPr lvl="1"/>
            <a:r>
              <a:rPr lang="en-US" u="sng" dirty="0"/>
              <a:t>Natural</a:t>
            </a:r>
            <a:r>
              <a:rPr lang="en-US" dirty="0"/>
              <a:t> Inspiration – the Bible is not from God.</a:t>
            </a:r>
            <a:endParaRPr lang="en-US" sz="2000" dirty="0"/>
          </a:p>
          <a:p>
            <a:pPr lvl="1"/>
            <a:r>
              <a:rPr lang="en-US" u="sng" dirty="0" smtClean="0"/>
              <a:t>Partial</a:t>
            </a:r>
            <a:r>
              <a:rPr lang="en-US" dirty="0" smtClean="0"/>
              <a:t> </a:t>
            </a:r>
            <a:r>
              <a:rPr lang="en-US" dirty="0"/>
              <a:t>Inspiration – some parts of the Bible may be from God.</a:t>
            </a:r>
            <a:endParaRPr lang="en-US" sz="2000" dirty="0"/>
          </a:p>
          <a:p>
            <a:pPr lvl="1"/>
            <a:r>
              <a:rPr lang="en-US" u="sng" dirty="0" smtClean="0"/>
              <a:t>Encounter</a:t>
            </a:r>
            <a:r>
              <a:rPr lang="en-US" dirty="0" smtClean="0"/>
              <a:t> </a:t>
            </a:r>
            <a:r>
              <a:rPr lang="en-US" dirty="0"/>
              <a:t>Inspiration – the Bible “becomes” God’s Word when it “inspires” a reader.</a:t>
            </a:r>
            <a:endParaRPr lang="en-US" sz="2000" dirty="0"/>
          </a:p>
          <a:p>
            <a:pPr lvl="1"/>
            <a:r>
              <a:rPr lang="en-US" dirty="0" smtClean="0"/>
              <a:t>Summary</a:t>
            </a:r>
            <a:r>
              <a:rPr lang="en-US" dirty="0"/>
              <a:t>:</a:t>
            </a:r>
            <a:endParaRPr lang="en-US" sz="2000" dirty="0"/>
          </a:p>
          <a:p>
            <a:pPr lvl="2"/>
            <a:r>
              <a:rPr lang="en-US" sz="2400" dirty="0"/>
              <a:t>It is not that the Bible “CONTAINS” the Word of God.</a:t>
            </a:r>
            <a:endParaRPr lang="en-US" dirty="0"/>
          </a:p>
          <a:p>
            <a:pPr lvl="2"/>
            <a:r>
              <a:rPr lang="en-US" sz="2400" dirty="0"/>
              <a:t>It is not that the Bible “BECOMES” the Word of God.</a:t>
            </a:r>
            <a:endParaRPr lang="en-US" dirty="0"/>
          </a:p>
          <a:p>
            <a:pPr lvl="2"/>
            <a:r>
              <a:rPr lang="en-US" sz="2400" dirty="0"/>
              <a:t>It is that the Bible “</a:t>
            </a:r>
            <a:r>
              <a:rPr lang="en-US" sz="2400" u="sng" dirty="0"/>
              <a:t>IS</a:t>
            </a:r>
            <a:r>
              <a:rPr lang="en-US" sz="2400" dirty="0"/>
              <a:t>” the Word of God</a:t>
            </a:r>
            <a:r>
              <a:rPr lang="en-US" sz="2400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9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of the Holy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There Is an </a:t>
            </a:r>
            <a:r>
              <a:rPr lang="en-US" u="sng" dirty="0"/>
              <a:t>Abundance</a:t>
            </a:r>
            <a:r>
              <a:rPr lang="en-US" dirty="0"/>
              <a:t> of </a:t>
            </a:r>
            <a:r>
              <a:rPr lang="en-US" u="sng" dirty="0"/>
              <a:t>Evidence</a:t>
            </a:r>
            <a:r>
              <a:rPr lang="en-US" dirty="0"/>
              <a:t> to Prove That the Bible Is Inspired of God.</a:t>
            </a:r>
            <a:endParaRPr lang="en-US" sz="2000" dirty="0"/>
          </a:p>
          <a:p>
            <a:pPr lvl="1"/>
            <a:r>
              <a:rPr lang="en-US" dirty="0"/>
              <a:t>It should not surprise the Bible reader that the Bible claims to be inspired of God.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“</a:t>
            </a:r>
            <a:r>
              <a:rPr lang="en-US" u="sng" dirty="0"/>
              <a:t>Unity</a:t>
            </a:r>
            <a:r>
              <a:rPr lang="en-US" dirty="0"/>
              <a:t> of the Biblical Record” is evidence for the Bible’s inspiration.</a:t>
            </a:r>
            <a:endParaRPr lang="en-US" sz="2000" dirty="0"/>
          </a:p>
          <a:p>
            <a:pPr lvl="2"/>
            <a:r>
              <a:rPr lang="en-US" sz="2200" dirty="0"/>
              <a:t>The unity of the Bible’s </a:t>
            </a:r>
            <a:r>
              <a:rPr lang="en-US" sz="2200" u="sng" dirty="0"/>
              <a:t>penmen</a:t>
            </a:r>
            <a:r>
              <a:rPr lang="en-US" sz="2200" dirty="0"/>
              <a:t> is inexplicable on a human level</a:t>
            </a:r>
            <a:r>
              <a:rPr lang="en-US" sz="2200" dirty="0" smtClean="0"/>
              <a:t>.</a:t>
            </a:r>
            <a:endParaRPr lang="en-US" sz="2200" dirty="0"/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unity of the Bible’s </a:t>
            </a:r>
            <a:r>
              <a:rPr lang="en-US" sz="2200" u="sng" dirty="0"/>
              <a:t>theme</a:t>
            </a:r>
            <a:r>
              <a:rPr lang="en-US" sz="2200" dirty="0"/>
              <a:t> is inexplicable on a human level</a:t>
            </a:r>
            <a:r>
              <a:rPr lang="en-US" sz="2200" dirty="0" smtClean="0"/>
              <a:t>.</a:t>
            </a:r>
            <a:endParaRPr lang="en-US" sz="2200" dirty="0"/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unity of the Bible’s </a:t>
            </a:r>
            <a:r>
              <a:rPr lang="en-US" sz="2200" u="sng" dirty="0"/>
              <a:t>doctrine</a:t>
            </a:r>
            <a:r>
              <a:rPr lang="en-US" sz="2200" dirty="0"/>
              <a:t> is inexplicable on a human level</a:t>
            </a:r>
            <a:r>
              <a:rPr lang="en-US" sz="2200" dirty="0" smtClean="0"/>
              <a:t>.</a:t>
            </a:r>
            <a:endParaRPr lang="en-US" sz="2200" dirty="0"/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unity of the Bible’s </a:t>
            </a:r>
            <a:r>
              <a:rPr lang="en-US" sz="2200" u="sng" dirty="0"/>
              <a:t>details</a:t>
            </a:r>
            <a:r>
              <a:rPr lang="en-US" sz="2200" dirty="0"/>
              <a:t> is inexplicable on a human level</a:t>
            </a:r>
            <a:r>
              <a:rPr lang="en-US" sz="2200" dirty="0" smtClean="0"/>
              <a:t>.</a:t>
            </a:r>
            <a:endParaRPr lang="en-US" sz="2200" dirty="0"/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unity of the Bible’s </a:t>
            </a:r>
            <a:r>
              <a:rPr lang="en-US" sz="2200" u="sng" dirty="0"/>
              <a:t>structure</a:t>
            </a:r>
            <a:r>
              <a:rPr lang="en-US" sz="2200" dirty="0"/>
              <a:t> is inexplicable on a human level. </a:t>
            </a:r>
          </a:p>
        </p:txBody>
      </p:sp>
    </p:spTree>
    <p:extLst>
      <p:ext uri="{BB962C8B-B14F-4D97-AF65-F5344CB8AC3E}">
        <p14:creationId xmlns:p14="http://schemas.microsoft.com/office/powerpoint/2010/main" val="29482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of the Holy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There Is an </a:t>
            </a:r>
            <a:r>
              <a:rPr lang="en-US" u="sng" dirty="0"/>
              <a:t>Abundance</a:t>
            </a:r>
            <a:r>
              <a:rPr lang="en-US" dirty="0"/>
              <a:t> of </a:t>
            </a:r>
            <a:r>
              <a:rPr lang="en-US" u="sng" dirty="0"/>
              <a:t>Evidence</a:t>
            </a:r>
            <a:r>
              <a:rPr lang="en-US" dirty="0"/>
              <a:t> to Prove That the Bible Is Inspired of God.</a:t>
            </a:r>
            <a:endParaRPr lang="en-US" sz="2000" dirty="0"/>
          </a:p>
          <a:p>
            <a:pPr lvl="1">
              <a:buFont typeface="+mj-lt"/>
              <a:buAutoNum type="alphaUcPeriod" startAt="3"/>
            </a:pPr>
            <a:r>
              <a:rPr lang="en-US" dirty="0"/>
              <a:t>The “</a:t>
            </a:r>
            <a:r>
              <a:rPr lang="en-US" u="sng" dirty="0"/>
              <a:t>Factual Accuracy</a:t>
            </a:r>
            <a:r>
              <a:rPr lang="en-US" dirty="0"/>
              <a:t> of the Biblical Record” is evidence for the Bible’s inspiration.</a:t>
            </a:r>
            <a:endParaRPr lang="en-US" sz="2000" dirty="0"/>
          </a:p>
          <a:p>
            <a:pPr lvl="1">
              <a:buAutoNum type="alphaUcPeriod" startAt="3"/>
            </a:pPr>
            <a:r>
              <a:rPr lang="en-US" dirty="0" smtClean="0"/>
              <a:t>The </a:t>
            </a:r>
            <a:r>
              <a:rPr lang="en-US" dirty="0"/>
              <a:t>“</a:t>
            </a:r>
            <a:r>
              <a:rPr lang="en-US" u="sng" dirty="0"/>
              <a:t>Fulfilled Prophecy</a:t>
            </a:r>
            <a:r>
              <a:rPr lang="en-US" dirty="0"/>
              <a:t> of the Biblical Record” is evidence for the Bible’s inspiration.</a:t>
            </a:r>
            <a:endParaRPr lang="en-US" sz="2000" dirty="0"/>
          </a:p>
          <a:p>
            <a:pPr lvl="2"/>
            <a:r>
              <a:rPr lang="en-US" sz="2200" dirty="0"/>
              <a:t>Predictive prophecy is one of the strongest proofs of divine inspiration.</a:t>
            </a:r>
          </a:p>
          <a:p>
            <a:pPr lvl="2"/>
            <a:r>
              <a:rPr lang="en-US" sz="2200" dirty="0" smtClean="0"/>
              <a:t>In </a:t>
            </a:r>
            <a:r>
              <a:rPr lang="en-US" sz="2200" dirty="0"/>
              <a:t>order to determine the validity of a predictive prophecy, certain criteria must be </a:t>
            </a:r>
            <a:r>
              <a:rPr lang="en-US" sz="2200" dirty="0" smtClean="0"/>
              <a:t>met.</a:t>
            </a:r>
            <a:endParaRPr lang="en-US" sz="2200" dirty="0"/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Bible presents numerous prophecies about </a:t>
            </a:r>
            <a:r>
              <a:rPr lang="en-US" sz="2200" dirty="0" smtClean="0"/>
              <a:t>nations.</a:t>
            </a:r>
            <a:endParaRPr lang="en-US" sz="2200" dirty="0"/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Bible presents numerous prophecies about individuals.</a:t>
            </a:r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Old Testament presents </a:t>
            </a:r>
            <a:r>
              <a:rPr lang="en-US" sz="2200" u="sng" dirty="0"/>
              <a:t>332</a:t>
            </a:r>
            <a:r>
              <a:rPr lang="en-US" sz="2200" dirty="0"/>
              <a:t> prophecies about the coming </a:t>
            </a:r>
            <a:r>
              <a:rPr lang="en-US" sz="2200" u="sng" dirty="0"/>
              <a:t>Messiah</a:t>
            </a:r>
            <a:r>
              <a:rPr lang="en-US" sz="2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5390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of the Holy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2" y="1645920"/>
            <a:ext cx="8986057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There Is an </a:t>
            </a:r>
            <a:r>
              <a:rPr lang="en-US" u="sng" dirty="0"/>
              <a:t>Abundance</a:t>
            </a:r>
            <a:r>
              <a:rPr lang="en-US" dirty="0"/>
              <a:t> of </a:t>
            </a:r>
            <a:r>
              <a:rPr lang="en-US" u="sng" dirty="0"/>
              <a:t>Evidence</a:t>
            </a:r>
            <a:r>
              <a:rPr lang="en-US" dirty="0"/>
              <a:t> to Prove That the Bible Is Inspired of God.</a:t>
            </a:r>
            <a:endParaRPr lang="en-US" sz="2000" dirty="0"/>
          </a:p>
          <a:p>
            <a:pPr lvl="1">
              <a:buFont typeface="+mj-lt"/>
              <a:buAutoNum type="alphaUcPeriod" startAt="5"/>
            </a:pPr>
            <a:r>
              <a:rPr lang="en-US" dirty="0"/>
              <a:t>The “</a:t>
            </a:r>
            <a:r>
              <a:rPr lang="en-US" u="sng" dirty="0"/>
              <a:t>Scientific Foreknowledge</a:t>
            </a:r>
            <a:r>
              <a:rPr lang="en-US" dirty="0"/>
              <a:t> of the Biblical Record” is evidence for the Bible’s inspiration.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79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559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The Inspiration of the Bible</vt:lpstr>
      <vt:lpstr>The Work of the Holy Spirit</vt:lpstr>
      <vt:lpstr>The Work of the Holy Spirit</vt:lpstr>
      <vt:lpstr>The Work of the Holy Spirit</vt:lpstr>
      <vt:lpstr>The Work of the Holy Spirit</vt:lpstr>
      <vt:lpstr>The Work of the Holy Spirit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17</cp:revision>
  <dcterms:created xsi:type="dcterms:W3CDTF">2017-01-01T19:17:35Z</dcterms:created>
  <dcterms:modified xsi:type="dcterms:W3CDTF">2017-01-16T19:59:47Z</dcterms:modified>
</cp:coreProperties>
</file>