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2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9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4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8" y="1512916"/>
            <a:ext cx="7886700" cy="73152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244436"/>
            <a:ext cx="8869680" cy="461356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01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7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1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3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1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3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1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262CE-A6CA-4BE6-80E4-09060603A700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9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Nature of the Church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Eternal Nature of the Church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church was in the “eternal purpose” of God (Eph. 3:10-11)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promised to build His church (Matt. 16:18-19)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had a specific plan for His church, from the </a:t>
            </a:r>
            <a:r>
              <a:rPr lang="en-US" dirty="0" smtClean="0"/>
              <a:t>beginning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6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Nature of the Church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4320" y="2244436"/>
            <a:ext cx="8594472" cy="461356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Essential Nature of the Church</a:t>
            </a:r>
          </a:p>
          <a:p>
            <a:pPr lvl="1"/>
            <a:r>
              <a:rPr lang="en-US" dirty="0" smtClean="0"/>
              <a:t>Those </a:t>
            </a:r>
            <a:r>
              <a:rPr lang="en-US" dirty="0"/>
              <a:t>who obey the Lord’s commands are “saved” (2:21, 38, 40, 47)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“saved” are “added” by the Lord Himself to His church (2:41, 47)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Lord’s church, then, is composed only of those who are saved (Eph. 5:23)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church is people—Without people being saved, there would be no church (1 Cor. 12:13)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is only one church in the plan and authorization of God (Eph. 4:4; 1:22-23), and it is inextricably linked to one’s salvation (Acts 2:38-47)</a:t>
            </a:r>
          </a:p>
        </p:txBody>
      </p:sp>
    </p:spTree>
    <p:extLst>
      <p:ext uri="{BB962C8B-B14F-4D97-AF65-F5344CB8AC3E}">
        <p14:creationId xmlns:p14="http://schemas.microsoft.com/office/powerpoint/2010/main" val="335132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Function of the Church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The church continued steadfastly </a:t>
            </a:r>
            <a:r>
              <a:rPr lang="en-US" sz="3000" dirty="0"/>
              <a:t>in </a:t>
            </a:r>
            <a:r>
              <a:rPr lang="en-US" sz="3000" u="sng" dirty="0" smtClean="0"/>
              <a:t>Worship</a:t>
            </a:r>
            <a:r>
              <a:rPr lang="en-US" sz="3000" dirty="0" smtClean="0"/>
              <a:t> (2:42)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continued steadfastly in </a:t>
            </a:r>
            <a:r>
              <a:rPr lang="en-US" u="sng" dirty="0"/>
              <a:t>THE APOSTLES’ DOCTRINE = Preaching</a:t>
            </a:r>
          </a:p>
          <a:p>
            <a:pPr lvl="2"/>
            <a:r>
              <a:rPr lang="en-US" dirty="0" smtClean="0"/>
              <a:t>Doctrine </a:t>
            </a:r>
            <a:r>
              <a:rPr lang="en-US" dirty="0"/>
              <a:t>emphasizes an “authoritative teaching” </a:t>
            </a:r>
          </a:p>
          <a:p>
            <a:pPr lvl="2"/>
            <a:r>
              <a:rPr lang="en-US" dirty="0" smtClean="0"/>
              <a:t>In </a:t>
            </a:r>
            <a:r>
              <a:rPr lang="en-US" dirty="0"/>
              <a:t>their preaching, there was a standard of authority  (cf. Matt. 28:20)</a:t>
            </a:r>
          </a:p>
          <a:p>
            <a:pPr lvl="2"/>
            <a:r>
              <a:rPr lang="en-US" dirty="0" smtClean="0"/>
              <a:t>In </a:t>
            </a:r>
            <a:r>
              <a:rPr lang="en-US" dirty="0"/>
              <a:t>their preaching, “doctrine” was </a:t>
            </a:r>
            <a:r>
              <a:rPr lang="en-US" dirty="0" smtClean="0"/>
              <a:t>important (1 &amp; 2 Tim, Titus)</a:t>
            </a:r>
            <a:endParaRPr lang="en-US" dirty="0"/>
          </a:p>
          <a:p>
            <a:pPr lvl="1"/>
            <a:r>
              <a:rPr lang="en-US" dirty="0" smtClean="0"/>
              <a:t>They </a:t>
            </a:r>
            <a:r>
              <a:rPr lang="en-US" dirty="0"/>
              <a:t>continued steadfastly in </a:t>
            </a:r>
            <a:r>
              <a:rPr lang="en-US" u="sng" dirty="0"/>
              <a:t>FELLOWSHIP = Giving</a:t>
            </a:r>
          </a:p>
          <a:p>
            <a:pPr lvl="2"/>
            <a:r>
              <a:rPr lang="en-US" dirty="0" smtClean="0"/>
              <a:t>In </a:t>
            </a:r>
            <a:r>
              <a:rPr lang="en-US" dirty="0"/>
              <a:t>general, fellowship involves common interest and sharing, mutual participation and encouragement</a:t>
            </a:r>
          </a:p>
          <a:p>
            <a:pPr lvl="2"/>
            <a:r>
              <a:rPr lang="en-US" dirty="0" smtClean="0"/>
              <a:t>In </a:t>
            </a:r>
            <a:r>
              <a:rPr lang="en-US" dirty="0"/>
              <a:t>particular, fellowship involved </a:t>
            </a:r>
            <a:r>
              <a:rPr lang="en-US" dirty="0" smtClean="0"/>
              <a:t>contribution (Rom. 15:26; 2 Cor. 8:4; Heb. 13:16)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4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Function of the Church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The church continued steadfastly </a:t>
            </a:r>
            <a:r>
              <a:rPr lang="en-US" sz="3000" dirty="0"/>
              <a:t>in </a:t>
            </a:r>
            <a:r>
              <a:rPr lang="en-US" sz="3000" u="sng" dirty="0" smtClean="0"/>
              <a:t>Worship</a:t>
            </a:r>
            <a:r>
              <a:rPr lang="en-US" sz="3000" dirty="0" smtClean="0"/>
              <a:t> (2:42)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continued steadfastly in </a:t>
            </a:r>
            <a:r>
              <a:rPr lang="en-US" u="sng" dirty="0"/>
              <a:t>THE BREAKING OF THE BREAD = The Lord’s Supper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definite articles “the” set this apart as a specific “supper” – to be distinguished from the common meal in 2:46</a:t>
            </a:r>
          </a:p>
          <a:p>
            <a:pPr lvl="2"/>
            <a:r>
              <a:rPr lang="en-US" dirty="0" smtClean="0"/>
              <a:t>“</a:t>
            </a:r>
            <a:r>
              <a:rPr lang="en-US" dirty="0"/>
              <a:t>Continuing steadfastly” shows </a:t>
            </a:r>
            <a:r>
              <a:rPr lang="en-US" dirty="0" smtClean="0"/>
              <a:t>a </a:t>
            </a:r>
            <a:r>
              <a:rPr lang="en-US" dirty="0"/>
              <a:t>constant, regular observance (cf. 20:7)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continued steadfastly in </a:t>
            </a:r>
            <a:r>
              <a:rPr lang="en-US" u="sng" dirty="0"/>
              <a:t>PRAYERS = Praying</a:t>
            </a:r>
          </a:p>
          <a:p>
            <a:pPr lvl="2"/>
            <a:r>
              <a:rPr lang="en-US" dirty="0" smtClean="0"/>
              <a:t>Prayer </a:t>
            </a:r>
            <a:r>
              <a:rPr lang="en-US" dirty="0"/>
              <a:t>was a vital part of their daily </a:t>
            </a:r>
            <a:r>
              <a:rPr lang="en-US" dirty="0" smtClean="0"/>
              <a:t>lives</a:t>
            </a:r>
          </a:p>
          <a:p>
            <a:pPr lvl="2"/>
            <a:r>
              <a:rPr lang="en-US" dirty="0" smtClean="0"/>
              <a:t>Prayer </a:t>
            </a:r>
            <a:r>
              <a:rPr lang="en-US" dirty="0"/>
              <a:t>was a vital part of their public assemblies (1:14; 4:31; 12:5; 1 Tim. 2:1-8; 1 Cor. </a:t>
            </a:r>
            <a:r>
              <a:rPr lang="en-US" dirty="0" smtClean="0"/>
              <a:t>14:14-17 + 1 Tim. 2:1)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continued steadfastly in </a:t>
            </a:r>
            <a:r>
              <a:rPr lang="en-US" u="sng" dirty="0"/>
              <a:t>PRAISING GOD = Singing</a:t>
            </a:r>
            <a:r>
              <a:rPr lang="en-US" dirty="0"/>
              <a:t> (2:47)</a:t>
            </a:r>
          </a:p>
          <a:p>
            <a:pPr lvl="2"/>
            <a:r>
              <a:rPr lang="en-US" dirty="0" smtClean="0"/>
              <a:t>Singing was a way to “offer </a:t>
            </a:r>
            <a:r>
              <a:rPr lang="en-US" dirty="0"/>
              <a:t>the sacrifice of praise to </a:t>
            </a:r>
            <a:r>
              <a:rPr lang="en-US" dirty="0" smtClean="0"/>
              <a:t>God” by “the fruit of our lips” (Heb. 13:15)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Function of the Church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000" dirty="0"/>
              <a:t>The church continued steadfastly in</a:t>
            </a:r>
            <a:r>
              <a:rPr lang="en-US" sz="3000" dirty="0" smtClean="0"/>
              <a:t> </a:t>
            </a:r>
            <a:r>
              <a:rPr lang="en-US" sz="3000" u="sng" dirty="0" smtClean="0"/>
              <a:t>Evangelism</a:t>
            </a:r>
            <a:r>
              <a:rPr lang="en-US" sz="3000" dirty="0" smtClean="0"/>
              <a:t> (2:43</a:t>
            </a:r>
            <a:r>
              <a:rPr lang="en-US" sz="3000" dirty="0"/>
              <a:t>, 47b)</a:t>
            </a:r>
          </a:p>
          <a:p>
            <a:pPr lvl="1"/>
            <a:r>
              <a:rPr lang="en-US" sz="2600" dirty="0" smtClean="0"/>
              <a:t>There </a:t>
            </a:r>
            <a:r>
              <a:rPr lang="en-US" sz="2600" dirty="0"/>
              <a:t>was a continual preaching of the </a:t>
            </a:r>
            <a:r>
              <a:rPr lang="en-US" sz="2600" dirty="0" smtClean="0"/>
              <a:t>word…</a:t>
            </a:r>
            <a:br>
              <a:rPr lang="en-US" sz="2600" dirty="0" smtClean="0"/>
            </a:br>
            <a:r>
              <a:rPr lang="en-US" sz="2600" dirty="0" smtClean="0"/>
              <a:t>accompanied </a:t>
            </a:r>
            <a:r>
              <a:rPr lang="en-US" sz="2600" dirty="0"/>
              <a:t>by </a:t>
            </a:r>
            <a:r>
              <a:rPr lang="en-US" sz="2600" dirty="0" smtClean="0"/>
              <a:t>miracles…</a:t>
            </a:r>
            <a:br>
              <a:rPr lang="en-US" sz="2600" dirty="0" smtClean="0"/>
            </a:br>
            <a:r>
              <a:rPr lang="en-US" sz="2600" dirty="0" smtClean="0"/>
              <a:t>leading to deep reverence…and continual </a:t>
            </a:r>
            <a:r>
              <a:rPr lang="en-US" sz="2600" dirty="0"/>
              <a:t>conversions </a:t>
            </a:r>
            <a:r>
              <a:rPr lang="en-US" sz="2600" dirty="0" smtClean="0"/>
              <a:t>(</a:t>
            </a:r>
            <a:r>
              <a:rPr lang="en-US" sz="2600" dirty="0"/>
              <a:t>2:47b)</a:t>
            </a:r>
          </a:p>
          <a:p>
            <a:r>
              <a:rPr lang="en-US" sz="3000" dirty="0" smtClean="0"/>
              <a:t>The </a:t>
            </a:r>
            <a:r>
              <a:rPr lang="en-US" sz="3000" dirty="0"/>
              <a:t>church continued steadfastly in</a:t>
            </a:r>
            <a:r>
              <a:rPr lang="en-US" sz="3000" dirty="0" smtClean="0"/>
              <a:t> </a:t>
            </a:r>
            <a:r>
              <a:rPr lang="en-US" sz="3000" u="sng" dirty="0" smtClean="0"/>
              <a:t>Edification</a:t>
            </a:r>
            <a:r>
              <a:rPr lang="en-US" sz="3000" dirty="0" smtClean="0"/>
              <a:t> (2:44</a:t>
            </a:r>
            <a:r>
              <a:rPr lang="en-US" sz="3000" dirty="0"/>
              <a:t>, 46)</a:t>
            </a:r>
          </a:p>
          <a:p>
            <a:pPr lvl="1"/>
            <a:r>
              <a:rPr lang="en-US" sz="2600" dirty="0" smtClean="0"/>
              <a:t>Early </a:t>
            </a:r>
            <a:r>
              <a:rPr lang="en-US" sz="2600" dirty="0"/>
              <a:t>Christians found joy and strength in one another’s company</a:t>
            </a:r>
          </a:p>
          <a:p>
            <a:pPr lvl="1"/>
            <a:r>
              <a:rPr lang="en-US" sz="2600" dirty="0" smtClean="0"/>
              <a:t>They </a:t>
            </a:r>
            <a:r>
              <a:rPr lang="en-US" sz="2600" dirty="0"/>
              <a:t>purposefully “kept themselves together</a:t>
            </a:r>
            <a:r>
              <a:rPr lang="en-US" sz="2600" dirty="0" smtClean="0"/>
              <a:t>”</a:t>
            </a:r>
            <a:endParaRPr lang="en-US" sz="2600" dirty="0"/>
          </a:p>
          <a:p>
            <a:pPr lvl="1"/>
            <a:r>
              <a:rPr lang="en-US" sz="2600" dirty="0" smtClean="0"/>
              <a:t>They </a:t>
            </a:r>
            <a:r>
              <a:rPr lang="en-US" sz="2600" dirty="0"/>
              <a:t>wanted to be with one another on a </a:t>
            </a:r>
            <a:r>
              <a:rPr lang="en-US" sz="2600" dirty="0" smtClean="0"/>
              <a:t>“daily” basis</a:t>
            </a:r>
            <a:endParaRPr lang="en-US" sz="2600" dirty="0"/>
          </a:p>
          <a:p>
            <a:r>
              <a:rPr lang="en-US" sz="3000" dirty="0"/>
              <a:t>The church continued steadfastly in</a:t>
            </a:r>
            <a:r>
              <a:rPr lang="en-US" sz="3000" dirty="0" smtClean="0"/>
              <a:t> </a:t>
            </a:r>
            <a:r>
              <a:rPr lang="en-US" sz="3000" u="sng" dirty="0" smtClean="0"/>
              <a:t>Benevolence</a:t>
            </a:r>
            <a:r>
              <a:rPr lang="en-US" sz="3000" dirty="0" smtClean="0"/>
              <a:t> (2:44-45</a:t>
            </a:r>
            <a:r>
              <a:rPr lang="en-US" sz="3000" dirty="0"/>
              <a:t>)</a:t>
            </a:r>
          </a:p>
          <a:p>
            <a:pPr lvl="1"/>
            <a:r>
              <a:rPr lang="en-US" sz="2600" dirty="0" smtClean="0"/>
              <a:t>They </a:t>
            </a:r>
            <a:r>
              <a:rPr lang="en-US" sz="2600" dirty="0"/>
              <a:t>voluntarily </a:t>
            </a:r>
            <a:r>
              <a:rPr lang="en-US" sz="2600" dirty="0" smtClean="0"/>
              <a:t>helped </a:t>
            </a:r>
            <a:r>
              <a:rPr lang="en-US" sz="2600" dirty="0"/>
              <a:t>one another “as anyone had need</a:t>
            </a:r>
            <a:r>
              <a:rPr lang="en-US" sz="2600" dirty="0" smtClean="0"/>
              <a:t>”</a:t>
            </a:r>
            <a:endParaRPr lang="en-US" sz="2600" dirty="0"/>
          </a:p>
          <a:p>
            <a:pPr lvl="1"/>
            <a:r>
              <a:rPr lang="en-US" sz="2600" dirty="0" smtClean="0"/>
              <a:t>There </a:t>
            </a:r>
            <a:r>
              <a:rPr lang="en-US" sz="2600" dirty="0"/>
              <a:t>was a spirit of generosity that </a:t>
            </a:r>
            <a:r>
              <a:rPr lang="en-US" sz="2600" dirty="0" smtClean="0"/>
              <a:t>characterized </a:t>
            </a:r>
            <a:r>
              <a:rPr lang="en-US" sz="2600" dirty="0"/>
              <a:t>the early </a:t>
            </a:r>
            <a:r>
              <a:rPr lang="en-US" sz="2600" dirty="0" smtClean="0"/>
              <a:t>church, which was surely a factor in its explosive growth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9927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1168</TotalTime>
  <Words>452</Words>
  <Application>Microsoft Office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The Nature of the Church</vt:lpstr>
      <vt:lpstr>The Nature of the Church</vt:lpstr>
      <vt:lpstr>The Function of the Church</vt:lpstr>
      <vt:lpstr>The Function of the Church</vt:lpstr>
      <vt:lpstr>The Function of the Church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54</cp:revision>
  <dcterms:created xsi:type="dcterms:W3CDTF">2017-05-09T21:38:34Z</dcterms:created>
  <dcterms:modified xsi:type="dcterms:W3CDTF">2017-07-09T12:39:27Z</dcterms:modified>
</cp:coreProperties>
</file>