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7886700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4436"/>
            <a:ext cx="8869680" cy="46135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62CE-A6CA-4BE6-80E4-09060603A700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Great Commission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Jesus </a:t>
            </a:r>
            <a:r>
              <a:rPr lang="en-US" sz="3200" dirty="0"/>
              <a:t>Required:</a:t>
            </a:r>
          </a:p>
          <a:p>
            <a:pPr lvl="1"/>
            <a:r>
              <a:rPr lang="en-US" sz="2800" dirty="0" smtClean="0"/>
              <a:t>Preaching </a:t>
            </a:r>
            <a:r>
              <a:rPr lang="en-US" sz="2800" dirty="0"/>
              <a:t>– Mark 16:15</a:t>
            </a:r>
          </a:p>
          <a:p>
            <a:pPr lvl="1"/>
            <a:r>
              <a:rPr lang="en-US" sz="2800" dirty="0" smtClean="0"/>
              <a:t>Believing </a:t>
            </a:r>
            <a:r>
              <a:rPr lang="en-US" sz="2800" dirty="0"/>
              <a:t>– Mark 16:16</a:t>
            </a:r>
          </a:p>
          <a:p>
            <a:pPr lvl="1"/>
            <a:r>
              <a:rPr lang="en-US" sz="2800" dirty="0" smtClean="0"/>
              <a:t>Repenting </a:t>
            </a:r>
            <a:r>
              <a:rPr lang="en-US" sz="2800" dirty="0"/>
              <a:t>– Luke 24:47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Baptized – Matt. 28:19; Mark 16:16</a:t>
            </a:r>
          </a:p>
          <a:p>
            <a:r>
              <a:rPr lang="en-US" sz="3200" dirty="0" smtClean="0"/>
              <a:t>This </a:t>
            </a:r>
            <a:r>
              <a:rPr lang="en-US" sz="3200" dirty="0"/>
              <a:t>would result in: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saved – Mark 16:16</a:t>
            </a:r>
          </a:p>
          <a:p>
            <a:pPr lvl="1"/>
            <a:r>
              <a:rPr lang="en-US" sz="2800" dirty="0" smtClean="0"/>
              <a:t>Remission </a:t>
            </a:r>
            <a:r>
              <a:rPr lang="en-US" sz="2800" dirty="0"/>
              <a:t>of sins – Luke 24:47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made a disciple – Matt. </a:t>
            </a:r>
            <a:r>
              <a:rPr lang="en-US" sz="2800" dirty="0" smtClean="0"/>
              <a:t>28:19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78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the Epistles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Christians </a:t>
            </a:r>
            <a:r>
              <a:rPr lang="en-US" sz="3200" dirty="0"/>
              <a:t>were reminded that they had:</a:t>
            </a:r>
          </a:p>
          <a:p>
            <a:pPr lvl="1"/>
            <a:r>
              <a:rPr lang="en-US" sz="2800" dirty="0" smtClean="0"/>
              <a:t>Been </a:t>
            </a:r>
            <a:r>
              <a:rPr lang="en-US" sz="2800" dirty="0"/>
              <a:t>taught – Rom. 10:14; Eph. 4:20-21</a:t>
            </a:r>
          </a:p>
          <a:p>
            <a:pPr lvl="1"/>
            <a:r>
              <a:rPr lang="en-US" sz="2800" dirty="0" smtClean="0"/>
              <a:t>Believed </a:t>
            </a:r>
            <a:r>
              <a:rPr lang="en-US" sz="2800" dirty="0"/>
              <a:t>– 1 Cor. 15:2; Eph. 1:13</a:t>
            </a:r>
          </a:p>
          <a:p>
            <a:pPr lvl="1"/>
            <a:r>
              <a:rPr lang="en-US" sz="2800" dirty="0" smtClean="0"/>
              <a:t>Repented </a:t>
            </a:r>
            <a:r>
              <a:rPr lang="en-US" sz="2800" dirty="0"/>
              <a:t>– 1 Thess. 1:9; 2 Pet. 3:9</a:t>
            </a:r>
          </a:p>
          <a:p>
            <a:pPr lvl="1"/>
            <a:r>
              <a:rPr lang="en-US" sz="2800" dirty="0" smtClean="0"/>
              <a:t>Been </a:t>
            </a:r>
            <a:r>
              <a:rPr lang="en-US" sz="2800" dirty="0"/>
              <a:t>baptized – Rom. 6:3-4; Gal. 3:27</a:t>
            </a:r>
          </a:p>
          <a:p>
            <a:r>
              <a:rPr lang="en-US" sz="3200" dirty="0" smtClean="0"/>
              <a:t>This </a:t>
            </a:r>
            <a:r>
              <a:rPr lang="en-US" sz="3200" dirty="0"/>
              <a:t>resulted in: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saved – Eph. 2:8</a:t>
            </a:r>
          </a:p>
          <a:p>
            <a:pPr lvl="1"/>
            <a:r>
              <a:rPr lang="en-US" sz="2800" dirty="0" smtClean="0"/>
              <a:t>Forgiveness </a:t>
            </a:r>
            <a:r>
              <a:rPr lang="en-US" sz="2800" dirty="0"/>
              <a:t>of sins – Eph. 1:7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made a disciple – 1 Thess. 1:6</a:t>
            </a:r>
          </a:p>
        </p:txBody>
      </p:sp>
    </p:spTree>
    <p:extLst>
      <p:ext uri="{BB962C8B-B14F-4D97-AF65-F5344CB8AC3E}">
        <p14:creationId xmlns:p14="http://schemas.microsoft.com/office/powerpoint/2010/main" val="8898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Acts 3-28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Individuals </a:t>
            </a:r>
            <a:r>
              <a:rPr lang="en-US" sz="3200" dirty="0"/>
              <a:t>were: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taught – Acts 8:4-5, 12</a:t>
            </a:r>
          </a:p>
          <a:p>
            <a:pPr lvl="1"/>
            <a:r>
              <a:rPr lang="en-US" sz="2800" dirty="0" smtClean="0"/>
              <a:t>Believing </a:t>
            </a:r>
            <a:r>
              <a:rPr lang="en-US" sz="2800" dirty="0"/>
              <a:t>– Acts 16:31; 18:4</a:t>
            </a:r>
          </a:p>
          <a:p>
            <a:pPr lvl="1"/>
            <a:r>
              <a:rPr lang="en-US" sz="2800" dirty="0" smtClean="0"/>
              <a:t>Repenting </a:t>
            </a:r>
            <a:r>
              <a:rPr lang="en-US" sz="2800" dirty="0"/>
              <a:t>– Acts 3:19; 17:30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baptized – </a:t>
            </a:r>
            <a:r>
              <a:rPr lang="en-US" sz="2800"/>
              <a:t>Acts </a:t>
            </a:r>
            <a:r>
              <a:rPr lang="en-US" sz="2800" smtClean="0"/>
              <a:t>8:12-13; </a:t>
            </a:r>
            <a:r>
              <a:rPr lang="en-US" sz="2800" dirty="0"/>
              <a:t>18:8; 22:16</a:t>
            </a:r>
          </a:p>
          <a:p>
            <a:r>
              <a:rPr lang="en-US" sz="3200" dirty="0" smtClean="0"/>
              <a:t>This </a:t>
            </a:r>
            <a:r>
              <a:rPr lang="en-US" sz="3200" dirty="0"/>
              <a:t>was resulting in: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saved – Acts 11:14; 16:31</a:t>
            </a:r>
          </a:p>
          <a:p>
            <a:pPr lvl="1"/>
            <a:r>
              <a:rPr lang="en-US" sz="2800" dirty="0" smtClean="0"/>
              <a:t>Remission </a:t>
            </a:r>
            <a:r>
              <a:rPr lang="en-US" sz="2800" dirty="0"/>
              <a:t>of sins – Acts 10:43; 26:18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made a disciple – Acts 6:7; 11:26; 14:21</a:t>
            </a:r>
          </a:p>
        </p:txBody>
      </p:sp>
    </p:spTree>
    <p:extLst>
      <p:ext uri="{BB962C8B-B14F-4D97-AF65-F5344CB8AC3E}">
        <p14:creationId xmlns:p14="http://schemas.microsoft.com/office/powerpoint/2010/main" val="41377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Acts 2 (The Hub of the Bible)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the first time, people were:</a:t>
            </a:r>
          </a:p>
          <a:p>
            <a:pPr lvl="1"/>
            <a:r>
              <a:rPr lang="en-US" sz="2800" dirty="0" smtClean="0"/>
              <a:t>Taught </a:t>
            </a:r>
            <a:r>
              <a:rPr lang="en-US" sz="2800" dirty="0"/>
              <a:t>the full gospel of Jesus Christ – 2:14-36</a:t>
            </a:r>
          </a:p>
          <a:p>
            <a:pPr lvl="1"/>
            <a:r>
              <a:rPr lang="en-US" sz="2800" dirty="0" smtClean="0"/>
              <a:t>Believing Jesus died </a:t>
            </a:r>
            <a:r>
              <a:rPr lang="en-US" sz="2800" dirty="0"/>
              <a:t>and </a:t>
            </a:r>
            <a:r>
              <a:rPr lang="en-US" sz="2800" dirty="0" smtClean="0"/>
              <a:t>was raised – 2:37</a:t>
            </a:r>
            <a:r>
              <a:rPr lang="en-US" sz="2800" dirty="0"/>
              <a:t>, 41</a:t>
            </a:r>
          </a:p>
          <a:p>
            <a:pPr lvl="1"/>
            <a:r>
              <a:rPr lang="en-US" sz="2800" dirty="0" smtClean="0"/>
              <a:t>Repenting </a:t>
            </a:r>
            <a:r>
              <a:rPr lang="en-US" sz="2800" dirty="0"/>
              <a:t>of their sins – 2:38, 41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baptized – 2:38, 41</a:t>
            </a:r>
          </a:p>
          <a:p>
            <a:r>
              <a:rPr lang="en-US" sz="3200" dirty="0" smtClean="0"/>
              <a:t>For </a:t>
            </a:r>
            <a:r>
              <a:rPr lang="en-US" sz="3200" dirty="0"/>
              <a:t>the first time, this was resulting in: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saved – 2:21, 40</a:t>
            </a:r>
          </a:p>
          <a:p>
            <a:pPr lvl="1"/>
            <a:r>
              <a:rPr lang="en-US" sz="2800" dirty="0" smtClean="0"/>
              <a:t>Remission </a:t>
            </a:r>
            <a:r>
              <a:rPr lang="en-US" sz="2800" dirty="0"/>
              <a:t>of sins – 2:38</a:t>
            </a:r>
          </a:p>
          <a:p>
            <a:pPr lvl="1"/>
            <a:r>
              <a:rPr lang="en-US" sz="2800" dirty="0" smtClean="0"/>
              <a:t>Being </a:t>
            </a:r>
            <a:r>
              <a:rPr lang="en-US" sz="2800" dirty="0"/>
              <a:t>made a disciple – 2:41, 47</a:t>
            </a:r>
          </a:p>
        </p:txBody>
      </p:sp>
    </p:spTree>
    <p:extLst>
      <p:ext uri="{BB962C8B-B14F-4D97-AF65-F5344CB8AC3E}">
        <p14:creationId xmlns:p14="http://schemas.microsoft.com/office/powerpoint/2010/main" val="3029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Central Theme of the Central Verse – 2:38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Baptism </a:t>
            </a:r>
            <a:r>
              <a:rPr lang="en-US" dirty="0"/>
              <a:t>Was Part of THE Answer to the Question, “What Shall We Do?”</a:t>
            </a:r>
          </a:p>
          <a:p>
            <a:pPr lvl="1"/>
            <a:r>
              <a:rPr lang="en-US" dirty="0" smtClean="0"/>
              <a:t>Whatever </a:t>
            </a:r>
            <a:r>
              <a:rPr lang="en-US" dirty="0"/>
              <a:t>Peter would say in verse 38 was essential </a:t>
            </a:r>
            <a:endParaRPr lang="en-US" dirty="0" smtClean="0"/>
          </a:p>
          <a:p>
            <a:pPr lvl="1"/>
            <a:r>
              <a:rPr lang="en-US" dirty="0" smtClean="0"/>
              <a:t>Peter’s </a:t>
            </a:r>
            <a:r>
              <a:rPr lang="en-US" dirty="0"/>
              <a:t>answer contains two </a:t>
            </a:r>
            <a:r>
              <a:rPr lang="en-US" dirty="0" smtClean="0"/>
              <a:t>imperatives, </a:t>
            </a:r>
            <a:r>
              <a:rPr lang="en-US" dirty="0"/>
              <a:t>including </a:t>
            </a:r>
            <a:r>
              <a:rPr lang="en-US" dirty="0" smtClean="0"/>
              <a:t>baptism</a:t>
            </a:r>
            <a:endParaRPr lang="en-US" dirty="0"/>
          </a:p>
          <a:p>
            <a:r>
              <a:rPr lang="en-US" dirty="0" smtClean="0"/>
              <a:t>Baptism </a:t>
            </a:r>
            <a:r>
              <a:rPr lang="en-US" dirty="0"/>
              <a:t>Is Equally As Essential As </a:t>
            </a:r>
            <a:r>
              <a:rPr lang="en-US" dirty="0" smtClean="0"/>
              <a:t>Repentance</a:t>
            </a:r>
            <a:endParaRPr lang="en-US" dirty="0"/>
          </a:p>
          <a:p>
            <a:pPr lvl="1"/>
            <a:r>
              <a:rPr lang="en-US" dirty="0" smtClean="0"/>
              <a:t>The word “and</a:t>
            </a:r>
            <a:r>
              <a:rPr lang="en-US" dirty="0"/>
              <a:t>” </a:t>
            </a:r>
            <a:r>
              <a:rPr lang="en-US" dirty="0" smtClean="0"/>
              <a:t>is </a:t>
            </a:r>
            <a:r>
              <a:rPr lang="en-US" dirty="0"/>
              <a:t>a coordinating conjunction, which joins two items of equal grammatical </a:t>
            </a:r>
            <a:r>
              <a:rPr lang="en-US" dirty="0" smtClean="0"/>
              <a:t>weight</a:t>
            </a:r>
            <a:endParaRPr lang="en-US" dirty="0"/>
          </a:p>
          <a:p>
            <a:pPr lvl="1"/>
            <a:r>
              <a:rPr lang="en-US" dirty="0" smtClean="0"/>
              <a:t>Repentance </a:t>
            </a:r>
            <a:r>
              <a:rPr lang="en-US" dirty="0"/>
              <a:t>and baptism are equally weighted and inseparably </a:t>
            </a:r>
            <a:r>
              <a:rPr lang="en-US" dirty="0" smtClean="0"/>
              <a:t>connected</a:t>
            </a:r>
            <a:endParaRPr lang="en-US" dirty="0"/>
          </a:p>
          <a:p>
            <a:r>
              <a:rPr lang="en-US" dirty="0" smtClean="0"/>
              <a:t>Baptism </a:t>
            </a:r>
            <a:r>
              <a:rPr lang="en-US" dirty="0"/>
              <a:t>Is Required By the Authority of Christ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name of” means “by the authority of” (cf. Acts 4:7-10; Matt. 21:23; Col. 3:17)</a:t>
            </a:r>
          </a:p>
          <a:p>
            <a:pPr lvl="1"/>
            <a:r>
              <a:rPr lang="en-US" dirty="0" smtClean="0"/>
              <a:t>Submitting </a:t>
            </a:r>
            <a:r>
              <a:rPr lang="en-US" dirty="0"/>
              <a:t>to the authority of Christ requires baptism</a:t>
            </a:r>
          </a:p>
        </p:txBody>
      </p:sp>
    </p:spTree>
    <p:extLst>
      <p:ext uri="{BB962C8B-B14F-4D97-AF65-F5344CB8AC3E}">
        <p14:creationId xmlns:p14="http://schemas.microsoft.com/office/powerpoint/2010/main" val="24703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Central Theme of the Central Verse – 2:38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Baptism </a:t>
            </a:r>
            <a:r>
              <a:rPr lang="en-US" dirty="0"/>
              <a:t>Is “For” the Remission of Sins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English word “for” is from the Greek </a:t>
            </a:r>
            <a:r>
              <a:rPr lang="en-US" i="1" dirty="0"/>
              <a:t>“</a:t>
            </a:r>
            <a:r>
              <a:rPr lang="en-US" i="1" dirty="0" err="1"/>
              <a:t>eis</a:t>
            </a:r>
            <a:r>
              <a:rPr lang="en-US" i="1" dirty="0" smtClean="0"/>
              <a:t>”</a:t>
            </a:r>
            <a:endParaRPr lang="en-US" i="1" dirty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Eis</a:t>
            </a:r>
            <a:r>
              <a:rPr lang="en-US" i="1" dirty="0" smtClean="0"/>
              <a:t>” </a:t>
            </a:r>
            <a:r>
              <a:rPr lang="en-US" dirty="0" smtClean="0"/>
              <a:t>is </a:t>
            </a:r>
            <a:r>
              <a:rPr lang="en-US" dirty="0"/>
              <a:t>found over 1,700 times in the Greek N.T. 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Eis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is always prospective, </a:t>
            </a:r>
            <a:r>
              <a:rPr lang="en-US" dirty="0" smtClean="0"/>
              <a:t>looking </a:t>
            </a:r>
            <a:r>
              <a:rPr lang="en-US" dirty="0"/>
              <a:t>forward, </a:t>
            </a:r>
            <a:r>
              <a:rPr lang="en-US" dirty="0" smtClean="0"/>
              <a:t>pointing </a:t>
            </a:r>
            <a:r>
              <a:rPr lang="en-US" dirty="0"/>
              <a:t>to its purpose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Eis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r>
              <a:rPr lang="en-US" dirty="0"/>
              <a:t>never looks backward, never is translated “because of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emphasizes purpose and means “in order </a:t>
            </a:r>
            <a:r>
              <a:rPr lang="en-US" dirty="0" smtClean="0"/>
              <a:t>to obtain”</a:t>
            </a:r>
            <a:endParaRPr lang="en-US" dirty="0"/>
          </a:p>
          <a:p>
            <a:pPr lvl="2"/>
            <a:r>
              <a:rPr lang="en-US" dirty="0" smtClean="0"/>
              <a:t>Whatever </a:t>
            </a:r>
            <a:r>
              <a:rPr lang="en-US" dirty="0"/>
              <a:t>“for” means with “repent,” it also means with “be baptized”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same exact phrase is found in Matthew 26:28</a:t>
            </a:r>
          </a:p>
        </p:txBody>
      </p:sp>
    </p:spTree>
    <p:extLst>
      <p:ext uri="{BB962C8B-B14F-4D97-AF65-F5344CB8AC3E}">
        <p14:creationId xmlns:p14="http://schemas.microsoft.com/office/powerpoint/2010/main" val="14788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Central Theme of the Central Verse – 2:38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Baptism </a:t>
            </a:r>
            <a:r>
              <a:rPr lang="en-US" dirty="0"/>
              <a:t>Is Placed Before Remission of Sins By God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order </a:t>
            </a:r>
            <a:r>
              <a:rPr lang="en-US" dirty="0" smtClean="0"/>
              <a:t>does not have baptism after remission of sins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places baptism in the same place as </a:t>
            </a:r>
            <a:r>
              <a:rPr lang="en-US" dirty="0" smtClean="0"/>
              <a:t>repentance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Response Shows the Essentiality of Baptism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their response, baptism is singled out (not repentance)</a:t>
            </a:r>
          </a:p>
          <a:p>
            <a:pPr lvl="1"/>
            <a:r>
              <a:rPr lang="en-US" dirty="0" smtClean="0"/>
              <a:t>They were </a:t>
            </a:r>
            <a:r>
              <a:rPr lang="en-US" dirty="0"/>
              <a:t>IMMEDIATELY baptized “that day</a:t>
            </a:r>
            <a:r>
              <a:rPr lang="en-US" dirty="0" smtClean="0"/>
              <a:t>” (2:41)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large number </a:t>
            </a:r>
            <a:r>
              <a:rPr lang="en-US" dirty="0" smtClean="0"/>
              <a:t>and </a:t>
            </a:r>
            <a:r>
              <a:rPr lang="en-US" dirty="0"/>
              <a:t>the urgency </a:t>
            </a:r>
            <a:r>
              <a:rPr lang="en-US" dirty="0" smtClean="0"/>
              <a:t>shows </a:t>
            </a:r>
            <a:r>
              <a:rPr lang="en-US" dirty="0"/>
              <a:t>the </a:t>
            </a:r>
            <a:r>
              <a:rPr lang="en-US" dirty="0" smtClean="0"/>
              <a:t>essentiality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9039052" cy="73152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Central Theme of the Central Verse – 2:38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" y="2244436"/>
            <a:ext cx="8558962" cy="4613565"/>
          </a:xfrm>
        </p:spPr>
        <p:txBody>
          <a:bodyPr>
            <a:normAutofit/>
          </a:bodyPr>
          <a:lstStyle/>
          <a:p>
            <a:r>
              <a:rPr lang="en-US" dirty="0" smtClean="0"/>
              <a:t>Baptism </a:t>
            </a:r>
            <a:r>
              <a:rPr lang="en-US" dirty="0"/>
              <a:t>Involves “Calling on the Name of the Lord”</a:t>
            </a:r>
          </a:p>
          <a:p>
            <a:pPr lvl="1"/>
            <a:r>
              <a:rPr lang="en-US" dirty="0" smtClean="0"/>
              <a:t>Peter </a:t>
            </a:r>
            <a:r>
              <a:rPr lang="en-US" dirty="0"/>
              <a:t>promised salvation </a:t>
            </a:r>
            <a:r>
              <a:rPr lang="en-US" dirty="0" smtClean="0"/>
              <a:t>to: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hose </a:t>
            </a:r>
            <a:r>
              <a:rPr lang="en-US" sz="2400" dirty="0"/>
              <a:t>who “call on the name of the Lord” (2:21)</a:t>
            </a:r>
          </a:p>
          <a:p>
            <a:pPr lvl="2"/>
            <a:r>
              <a:rPr lang="en-US" sz="2400" dirty="0" smtClean="0"/>
              <a:t>Those </a:t>
            </a:r>
            <a:r>
              <a:rPr lang="en-US" sz="2400" dirty="0"/>
              <a:t>who “repent and are baptized” (2:38)</a:t>
            </a:r>
          </a:p>
          <a:p>
            <a:pPr lvl="2"/>
            <a:r>
              <a:rPr lang="en-US" sz="2400" dirty="0" smtClean="0"/>
              <a:t>There </a:t>
            </a:r>
            <a:r>
              <a:rPr lang="en-US" sz="2400" dirty="0"/>
              <a:t>must be a connection between </a:t>
            </a:r>
            <a:r>
              <a:rPr lang="en-US" sz="2400" dirty="0" smtClean="0"/>
              <a:t>these</a:t>
            </a:r>
            <a:endParaRPr lang="en-US" sz="2400" dirty="0"/>
          </a:p>
          <a:p>
            <a:pPr lvl="1"/>
            <a:r>
              <a:rPr lang="en-US" dirty="0" smtClean="0"/>
              <a:t>Acts </a:t>
            </a:r>
            <a:r>
              <a:rPr lang="en-US" dirty="0"/>
              <a:t>22:16 ties the two </a:t>
            </a:r>
            <a:r>
              <a:rPr lang="en-US" dirty="0" smtClean="0"/>
              <a:t>together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Calling on the name of the Lord” takes place when one repents and is baptized.</a:t>
            </a:r>
          </a:p>
        </p:txBody>
      </p:sp>
    </p:spTree>
    <p:extLst>
      <p:ext uri="{BB962C8B-B14F-4D97-AF65-F5344CB8AC3E}">
        <p14:creationId xmlns:p14="http://schemas.microsoft.com/office/powerpoint/2010/main" val="15064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657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The Great Commission </vt:lpstr>
      <vt:lpstr>In the Epistles</vt:lpstr>
      <vt:lpstr>In Acts 3-28</vt:lpstr>
      <vt:lpstr>In Acts 2 (The Hub of the Bible)</vt:lpstr>
      <vt:lpstr>The Central Theme of the Central Verse – 2:38 </vt:lpstr>
      <vt:lpstr>The Central Theme of the Central Verse – 2:38 </vt:lpstr>
      <vt:lpstr>The Central Theme of the Central Verse – 2:38 </vt:lpstr>
      <vt:lpstr>The Central Theme of the Central Verse – 2:38 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52</cp:revision>
  <dcterms:created xsi:type="dcterms:W3CDTF">2017-05-09T21:38:34Z</dcterms:created>
  <dcterms:modified xsi:type="dcterms:W3CDTF">2017-06-25T12:39:20Z</dcterms:modified>
</cp:coreProperties>
</file>