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7886700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4436"/>
            <a:ext cx="8869680" cy="46135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62CE-A6CA-4BE6-80E4-09060603A700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Jews Had Three Annual Feasts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Passover </a:t>
            </a:r>
            <a:r>
              <a:rPr lang="en-US" dirty="0"/>
              <a:t>(a.k.a. “The Feast of Unleavened Bread”)</a:t>
            </a:r>
          </a:p>
          <a:p>
            <a:pPr lvl="1"/>
            <a:r>
              <a:rPr lang="en-US" dirty="0" smtClean="0"/>
              <a:t>Commemorated </a:t>
            </a:r>
            <a:r>
              <a:rPr lang="en-US" dirty="0"/>
              <a:t>God’s deliverance </a:t>
            </a:r>
            <a:r>
              <a:rPr lang="en-US" dirty="0" smtClean="0"/>
              <a:t>from </a:t>
            </a:r>
            <a:r>
              <a:rPr lang="en-US" dirty="0"/>
              <a:t>Egyptian bondage</a:t>
            </a:r>
          </a:p>
          <a:p>
            <a:r>
              <a:rPr lang="en-US" dirty="0" smtClean="0"/>
              <a:t>Pentecost </a:t>
            </a:r>
            <a:r>
              <a:rPr lang="en-US" dirty="0"/>
              <a:t>(a.k.a. “The Feast of Harvest”)</a:t>
            </a:r>
          </a:p>
          <a:p>
            <a:pPr lvl="1"/>
            <a:r>
              <a:rPr lang="en-US" dirty="0" smtClean="0"/>
              <a:t>Celebrated </a:t>
            </a:r>
            <a:r>
              <a:rPr lang="en-US" dirty="0"/>
              <a:t>the beginning of the harvest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Jews also </a:t>
            </a:r>
            <a:r>
              <a:rPr lang="en-US" dirty="0" smtClean="0"/>
              <a:t>observed </a:t>
            </a:r>
            <a:r>
              <a:rPr lang="en-US" dirty="0"/>
              <a:t>it as </a:t>
            </a:r>
            <a:r>
              <a:rPr lang="en-US" dirty="0" smtClean="0"/>
              <a:t>the </a:t>
            </a:r>
            <a:r>
              <a:rPr lang="en-US" dirty="0"/>
              <a:t>giving of the law at Mt. </a:t>
            </a:r>
            <a:r>
              <a:rPr lang="en-US" dirty="0" smtClean="0"/>
              <a:t>Sinai</a:t>
            </a:r>
            <a:endParaRPr lang="en-US" dirty="0"/>
          </a:p>
          <a:p>
            <a:r>
              <a:rPr lang="en-US" dirty="0" smtClean="0"/>
              <a:t>Feast </a:t>
            </a:r>
            <a:r>
              <a:rPr lang="en-US" dirty="0"/>
              <a:t>of Tabernacles (a.k.a. “The Feast of Ingathering”)</a:t>
            </a:r>
          </a:p>
          <a:p>
            <a:pPr lvl="1"/>
            <a:r>
              <a:rPr lang="en-US" dirty="0" smtClean="0"/>
              <a:t>Commemorated </a:t>
            </a:r>
            <a:r>
              <a:rPr lang="en-US" dirty="0"/>
              <a:t>the sojourn in the wilderness</a:t>
            </a:r>
          </a:p>
          <a:p>
            <a:r>
              <a:rPr lang="en-US" dirty="0" smtClean="0"/>
              <a:t>These </a:t>
            </a:r>
            <a:r>
              <a:rPr lang="en-US" dirty="0"/>
              <a:t>feasts were ordained by the Lord through Moses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. 23:14-17; cf. 34:18-23; Deut. 16:16</a:t>
            </a:r>
          </a:p>
          <a:p>
            <a:r>
              <a:rPr lang="en-US" dirty="0" smtClean="0"/>
              <a:t>All </a:t>
            </a:r>
            <a:r>
              <a:rPr lang="en-US" dirty="0"/>
              <a:t>Jewish males were to gather in Jerusalem for these occasions (Deut. 16:16-17)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of Pentecost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had various names in the Old Testament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Feast of Weeks (Ex. 34:22; Deut. 16:10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Feast of Harvest (Ex. 23:16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Feast of </a:t>
            </a:r>
            <a:r>
              <a:rPr lang="en-US" dirty="0" err="1"/>
              <a:t>Firstfruits</a:t>
            </a:r>
            <a:r>
              <a:rPr lang="en-US" dirty="0"/>
              <a:t> (Ex. 23:16; Lev. 23:17; Num. 28:26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Pentecost” was the Greek name given to the feast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Pentecost” means “fiftieth”</a:t>
            </a:r>
          </a:p>
          <a:p>
            <a:pPr lvl="1"/>
            <a:r>
              <a:rPr lang="en-US" dirty="0" smtClean="0"/>
              <a:t>Pentecost </a:t>
            </a:r>
            <a:r>
              <a:rPr lang="en-US" dirty="0"/>
              <a:t>always came 50 days after </a:t>
            </a:r>
            <a:r>
              <a:rPr lang="en-US" dirty="0" smtClean="0"/>
              <a:t>Passover (Lev</a:t>
            </a:r>
            <a:r>
              <a:rPr lang="en-US" dirty="0"/>
              <a:t>. 23:15-16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day of Pentecost was a special day to the Jews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Jewish males were to gather in Jerusalem (Deut. 16:16)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were to make a freewill offering (Deut. 16:10, 16-17; Prov. 3:9)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day of “holy </a:t>
            </a:r>
            <a:r>
              <a:rPr lang="en-US" dirty="0" smtClean="0"/>
              <a:t>convocation” with “no customary work” (</a:t>
            </a:r>
            <a:r>
              <a:rPr lang="en-US" dirty="0"/>
              <a:t>Num. 28:26)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to this day was the wave offering (Lev. 23:15-20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7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8790477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When the day of Pentecost had fully come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“Had </a:t>
            </a:r>
            <a:r>
              <a:rPr lang="en-US" dirty="0"/>
              <a:t>fully come” literally means “was being fulfilled.”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day of Pentecost was special and intentional.</a:t>
            </a:r>
          </a:p>
          <a:p>
            <a:pPr lvl="1"/>
            <a:r>
              <a:rPr lang="en-US" dirty="0" smtClean="0"/>
              <a:t>History </a:t>
            </a:r>
            <a:r>
              <a:rPr lang="en-US" dirty="0"/>
              <a:t>was finally arriving at a point in </a:t>
            </a:r>
            <a:r>
              <a:rPr lang="en-US" dirty="0" smtClean="0"/>
              <a:t>time.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made this </a:t>
            </a:r>
            <a:r>
              <a:rPr lang="en-US" dirty="0" smtClean="0"/>
              <a:t>Pentecost the </a:t>
            </a:r>
            <a:r>
              <a:rPr lang="en-US" dirty="0"/>
              <a:t>focal point of history (cf. Gal. 4:4).</a:t>
            </a:r>
          </a:p>
          <a:p>
            <a:r>
              <a:rPr lang="en-US" dirty="0" smtClean="0"/>
              <a:t>There </a:t>
            </a:r>
            <a:r>
              <a:rPr lang="en-US" dirty="0"/>
              <a:t>were large crowds gathered in Jerusalem for this special day.</a:t>
            </a:r>
          </a:p>
          <a:p>
            <a:pPr lvl="1"/>
            <a:r>
              <a:rPr lang="en-US" dirty="0" smtClean="0"/>
              <a:t>Pentecost </a:t>
            </a:r>
            <a:r>
              <a:rPr lang="en-US" dirty="0"/>
              <a:t>was one of the three annual feasts which Jewish males were required to attend (Deut. 16:16).</a:t>
            </a:r>
          </a:p>
          <a:p>
            <a:pPr lvl="1"/>
            <a:r>
              <a:rPr lang="en-US" dirty="0" smtClean="0"/>
              <a:t>“There </a:t>
            </a:r>
            <a:r>
              <a:rPr lang="en-US" dirty="0"/>
              <a:t>were dwelling in Jerusalem Jews, devout men, from every nation under heaven” (Acts 2:5).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the perfect day, time and setting for God to fulfill His grand purpose (cf. Eph. 3:10-11)</a:t>
            </a:r>
          </a:p>
        </p:txBody>
      </p:sp>
    </p:spTree>
    <p:extLst>
      <p:ext uri="{BB962C8B-B14F-4D97-AF65-F5344CB8AC3E}">
        <p14:creationId xmlns:p14="http://schemas.microsoft.com/office/powerpoint/2010/main" val="146575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8790477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When the day of Pentecost had fully come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Pentecost </a:t>
            </a:r>
            <a:r>
              <a:rPr lang="en-US" dirty="0"/>
              <a:t>was always </a:t>
            </a:r>
            <a:r>
              <a:rPr lang="en-US" dirty="0" smtClean="0"/>
              <a:t>the </a:t>
            </a:r>
            <a:r>
              <a:rPr lang="en-US" dirty="0"/>
              <a:t>first day of the week (Lev. 23:15-16)</a:t>
            </a:r>
          </a:p>
          <a:p>
            <a:pPr lvl="1"/>
            <a:r>
              <a:rPr lang="en-US" dirty="0" smtClean="0"/>
              <a:t>Sunday </a:t>
            </a:r>
            <a:r>
              <a:rPr lang="en-US" dirty="0"/>
              <a:t>took on and sustains a </a:t>
            </a:r>
            <a:r>
              <a:rPr lang="en-US" dirty="0" smtClean="0"/>
              <a:t>special </a:t>
            </a:r>
            <a:r>
              <a:rPr lang="en-US" dirty="0"/>
              <a:t>meaning to Christians</a:t>
            </a:r>
          </a:p>
          <a:p>
            <a:pPr lvl="2"/>
            <a:r>
              <a:rPr lang="en-US" dirty="0" smtClean="0"/>
              <a:t>Christ </a:t>
            </a:r>
            <a:r>
              <a:rPr lang="en-US" dirty="0"/>
              <a:t>was raised from the dead (John 20:1).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Lord established His church in Acts </a:t>
            </a:r>
            <a:r>
              <a:rPr lang="en-US" dirty="0" smtClean="0"/>
              <a:t>2.</a:t>
            </a:r>
            <a:endParaRPr lang="en-US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early Christians always assembled (Acts 20:7).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Lord had specifically and intentionally chosen this day!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longer was the Sabbath </a:t>
            </a:r>
            <a:r>
              <a:rPr lang="en-US" dirty="0" smtClean="0"/>
              <a:t>a </a:t>
            </a:r>
            <a:r>
              <a:rPr lang="en-US" dirty="0"/>
              <a:t>holy day (Col. 2:14-17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Interesting parallels between Jewish Pentecost &amp; Christianity</a:t>
            </a:r>
          </a:p>
          <a:p>
            <a:pPr lvl="1"/>
            <a:r>
              <a:rPr lang="en-US" dirty="0"/>
              <a:t>The full harvest of Christ’s work as the Lamb of </a:t>
            </a:r>
            <a:r>
              <a:rPr lang="en-US" dirty="0" smtClean="0"/>
              <a:t>God came about</a:t>
            </a:r>
          </a:p>
          <a:p>
            <a:pPr lvl="1"/>
            <a:r>
              <a:rPr lang="en-US" dirty="0" smtClean="0"/>
              <a:t>The new law/covenant was given and proclaimed</a:t>
            </a:r>
          </a:p>
          <a:p>
            <a:pPr lvl="1"/>
            <a:r>
              <a:rPr lang="en-US" dirty="0"/>
              <a:t>The first “in-gathering” of the gospel harvest </a:t>
            </a:r>
            <a:r>
              <a:rPr lang="en-US" dirty="0" smtClean="0"/>
              <a:t>occurred</a:t>
            </a:r>
          </a:p>
          <a:p>
            <a:pPr lvl="1"/>
            <a:r>
              <a:rPr lang="en-US" dirty="0" smtClean="0"/>
              <a:t>It was a day of joy and gladness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8790477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When the day of Pentecost had fully come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</a:t>
            </a:r>
            <a:r>
              <a:rPr lang="en-US" dirty="0"/>
              <a:t>referred to Pentecost as “the beginning” </a:t>
            </a:r>
            <a:r>
              <a:rPr lang="en-US" dirty="0" smtClean="0"/>
              <a:t>(11:15):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promise of the power of the Holy Spirit to the apostles (John 14:26; 15:27; 16:13).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Great Commission becoming effective (Matt. 28:19-20; Mark 16:15-16; Luke 24:47).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new covenant (Heb. 8:6-8; 9:15-17; 10:9; 1:1-2).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preaching of the fullness of the gospel (Acts 2:22-36; 1 Cor. 15:1-4), including the resurrection and deity of Jesus.</a:t>
            </a:r>
          </a:p>
          <a:p>
            <a:pPr lvl="1"/>
            <a:r>
              <a:rPr lang="en-US" dirty="0" smtClean="0"/>
              <a:t>Salvation </a:t>
            </a:r>
            <a:r>
              <a:rPr lang="en-US" dirty="0"/>
              <a:t>through Jesus Christ according to His conditions (Acts 2:36-41; 4:12; 8:12-13; John 3:3-5).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(Acts 2:41, 47; Matt. 16:18-19; Eph. 1:3-23; 2:13-22; Col. 1:13-14).</a:t>
            </a:r>
          </a:p>
        </p:txBody>
      </p:sp>
    </p:spTree>
    <p:extLst>
      <p:ext uri="{BB962C8B-B14F-4D97-AF65-F5344CB8AC3E}">
        <p14:creationId xmlns:p14="http://schemas.microsoft.com/office/powerpoint/2010/main" val="20034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8790477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Pentecost </a:t>
            </a:r>
            <a:r>
              <a:rPr lang="en-US" dirty="0"/>
              <a:t>Was a Day of Great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Great Day (2:1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Great Audience (2:5-11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Great </a:t>
            </a:r>
            <a:r>
              <a:rPr lang="en-US" dirty="0"/>
              <a:t>Preachers (2:14, 42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Great Sermon (2:22-36)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Great Question (2:37)</a:t>
            </a:r>
          </a:p>
          <a:p>
            <a:r>
              <a:rPr lang="en-US" dirty="0" smtClean="0"/>
              <a:t>A </a:t>
            </a:r>
            <a:r>
              <a:rPr lang="en-US" dirty="0"/>
              <a:t>Great Answer (2:38)</a:t>
            </a:r>
          </a:p>
          <a:p>
            <a:r>
              <a:rPr lang="en-US" dirty="0" smtClean="0"/>
              <a:t>A </a:t>
            </a:r>
            <a:r>
              <a:rPr lang="en-US" dirty="0"/>
              <a:t>Great Response (2:40-46)</a:t>
            </a:r>
          </a:p>
          <a:p>
            <a:r>
              <a:rPr lang="en-US" dirty="0" smtClean="0"/>
              <a:t>A </a:t>
            </a:r>
            <a:r>
              <a:rPr lang="en-US" dirty="0"/>
              <a:t>Great Result (2:47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719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Jews Had Three Annual Feasts</vt:lpstr>
      <vt:lpstr>The Day of Pentecost</vt:lpstr>
      <vt:lpstr>“When the day of Pentecost had fully come”</vt:lpstr>
      <vt:lpstr>“When the day of Pentecost had fully come”</vt:lpstr>
      <vt:lpstr>“When the day of Pentecost had fully come”</vt:lpstr>
      <vt:lpstr>Pentecost Was a Day of Great Things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2017-05-09T21:38:34Z</dcterms:created>
  <dcterms:modified xsi:type="dcterms:W3CDTF">2017-05-12T18:55:35Z</dcterms:modified>
</cp:coreProperties>
</file>