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</p:sldMasterIdLst>
  <p:sldIdLst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F24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90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30531"/>
            <a:ext cx="7783830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3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3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9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30531"/>
            <a:ext cx="8847859" cy="563663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2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5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4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3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B4BB-E54A-402E-9D37-5F00437D58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C62-BFC7-4DC1-9819-8ACCDF3E9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9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6477" y="1410779"/>
            <a:ext cx="3562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</a:rPr>
              <a:t>ALERT</a:t>
            </a:r>
            <a:r>
              <a:rPr lang="en-US" sz="2800" b="1" dirty="0">
                <a:solidFill>
                  <a:prstClr val="black"/>
                </a:solidFill>
              </a:rPr>
              <a:t>:  We are at war!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0531" y="2530264"/>
            <a:ext cx="65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REALITY</a:t>
            </a:r>
            <a:r>
              <a:rPr lang="en-US" sz="2800" b="1" dirty="0">
                <a:solidFill>
                  <a:prstClr val="black"/>
                </a:solidFill>
              </a:rPr>
              <a:t>:  </a:t>
            </a:r>
            <a:r>
              <a:rPr lang="en-US" sz="2800" b="1" dirty="0" smtClean="0">
                <a:solidFill>
                  <a:prstClr val="black"/>
                </a:solidFill>
              </a:rPr>
              <a:t>This is a </a:t>
            </a:r>
            <a:r>
              <a:rPr lang="en-US" sz="2800" b="1" dirty="0">
                <a:solidFill>
                  <a:prstClr val="black"/>
                </a:solidFill>
              </a:rPr>
              <a:t>death-struggle for souls!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531" y="3472189"/>
            <a:ext cx="62680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MANDATE</a:t>
            </a:r>
            <a:r>
              <a:rPr lang="en-US" sz="2800" b="1" dirty="0">
                <a:solidFill>
                  <a:prstClr val="black"/>
                </a:solidFill>
              </a:rPr>
              <a:t>:  Be strong in the Lord! 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	           Put on whole armor of God!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531" y="4620470"/>
            <a:ext cx="671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OPPONENT</a:t>
            </a:r>
            <a:r>
              <a:rPr lang="en-US" sz="2800" b="1" dirty="0">
                <a:solidFill>
                  <a:prstClr val="black"/>
                </a:solidFill>
              </a:rPr>
              <a:t>:  The devil and his evil </a:t>
            </a:r>
            <a:r>
              <a:rPr lang="en-US" sz="2800" b="1" dirty="0" smtClean="0">
                <a:solidFill>
                  <a:prstClr val="black"/>
                </a:solidFill>
              </a:rPr>
              <a:t>schemes!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477" y="5687270"/>
            <a:ext cx="7917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RESPONSIBILITY</a:t>
            </a:r>
            <a:r>
              <a:rPr lang="en-US" sz="2800" b="1" dirty="0">
                <a:solidFill>
                  <a:prstClr val="black"/>
                </a:solidFill>
              </a:rPr>
              <a:t>:  Stand &amp; withstand in the evil </a:t>
            </a:r>
            <a:r>
              <a:rPr lang="en-US" sz="2800" b="1" dirty="0" smtClean="0">
                <a:solidFill>
                  <a:prstClr val="black"/>
                </a:solidFill>
              </a:rPr>
              <a:t>day!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5" y="5243178"/>
            <a:ext cx="427470" cy="4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The Physical Armor:  The </a:t>
            </a:r>
            <a:r>
              <a:rPr lang="en-US" dirty="0" smtClean="0"/>
              <a:t>Shoes</a:t>
            </a:r>
            <a:endParaRPr lang="en-US" sz="4000" dirty="0"/>
          </a:p>
          <a:p>
            <a:pPr lvl="1">
              <a:spcBef>
                <a:spcPts val="1000"/>
              </a:spcBef>
            </a:pPr>
            <a:r>
              <a:rPr lang="en-US" dirty="0"/>
              <a:t>Foot gear was of prime importance to the Roman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soldiers—designed </a:t>
            </a:r>
            <a:r>
              <a:rPr lang="en-US" dirty="0"/>
              <a:t>to protect their feet, which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would </a:t>
            </a:r>
            <a:r>
              <a:rPr lang="en-US" dirty="0"/>
              <a:t>thus protect their whole body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The Roman soldiers typically wore a “half-boot” sandal made of leather, with thick soles and tied up to the ankles and shins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The Roman soldier’s sandals were studded with hobnails to give him firm footing on any terrain for long marches, for battle &amp; for hand-to-hand </a:t>
            </a:r>
            <a:r>
              <a:rPr lang="en-US" dirty="0" smtClean="0"/>
              <a:t>combat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Having </a:t>
            </a:r>
            <a:r>
              <a:rPr lang="en-US" dirty="0"/>
              <a:t>feet shod was a sign of one who was equipped and ready—ready to move, to march, to do battle</a:t>
            </a:r>
          </a:p>
        </p:txBody>
      </p:sp>
    </p:spTree>
    <p:extLst>
      <p:ext uri="{BB962C8B-B14F-4D97-AF65-F5344CB8AC3E}">
        <p14:creationId xmlns:p14="http://schemas.microsoft.com/office/powerpoint/2010/main" val="11965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691" y="1130531"/>
            <a:ext cx="9019309" cy="5636635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The Spiritual Armor:  </a:t>
            </a:r>
            <a:r>
              <a:rPr lang="en-US" dirty="0" smtClean="0"/>
              <a:t>Feet Shod with Preparat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</a:rPr>
              <a:t>ion</a:t>
            </a:r>
            <a:endParaRPr lang="en-US" sz="4000" dirty="0">
              <a:ln w="19050">
                <a:solidFill>
                  <a:schemeClr val="bg1"/>
                </a:solidFill>
              </a:ln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“Preparation” here means “a firm foundation,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stability </a:t>
            </a:r>
            <a:r>
              <a:rPr lang="en-US" dirty="0"/>
              <a:t>or readiness of mind” </a:t>
            </a:r>
            <a:endParaRPr lang="en-US" sz="3600" dirty="0"/>
          </a:p>
          <a:p>
            <a:pPr lvl="2">
              <a:spcBef>
                <a:spcPts val="600"/>
              </a:spcBef>
            </a:pPr>
            <a:r>
              <a:rPr lang="en-US" dirty="0"/>
              <a:t>We must have firm footing to be able to “stand</a:t>
            </a:r>
            <a:r>
              <a:rPr lang="en-US" dirty="0" smtClean="0"/>
              <a:t>”</a:t>
            </a:r>
            <a:endParaRPr lang="en-US" sz="3200" dirty="0"/>
          </a:p>
          <a:p>
            <a:pPr lvl="2">
              <a:spcBef>
                <a:spcPts val="600"/>
              </a:spcBef>
            </a:pPr>
            <a:r>
              <a:rPr lang="en-US" dirty="0"/>
              <a:t>We must show ourselves to be equipped and </a:t>
            </a:r>
            <a:r>
              <a:rPr lang="en-US" dirty="0" smtClean="0"/>
              <a:t>ready</a:t>
            </a:r>
            <a:endParaRPr lang="en-US" sz="3200" dirty="0"/>
          </a:p>
          <a:p>
            <a:pPr lvl="1">
              <a:spcBef>
                <a:spcPts val="600"/>
              </a:spcBef>
            </a:pPr>
            <a:r>
              <a:rPr lang="en-US" dirty="0"/>
              <a:t>Our firm footing </a:t>
            </a:r>
            <a:r>
              <a:rPr lang="en-US" dirty="0" smtClean="0"/>
              <a:t>is </a:t>
            </a:r>
            <a:r>
              <a:rPr lang="en-US" dirty="0"/>
              <a:t>provided by the gospel of peace</a:t>
            </a:r>
            <a:endParaRPr lang="en-US" sz="3600" dirty="0"/>
          </a:p>
          <a:p>
            <a:pPr lvl="2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good news gives us the firmest possible foothold to fight evil</a:t>
            </a:r>
            <a:endParaRPr lang="en-US" sz="3200" dirty="0"/>
          </a:p>
          <a:p>
            <a:pPr lvl="2">
              <a:spcBef>
                <a:spcPts val="600"/>
              </a:spcBef>
            </a:pPr>
            <a:r>
              <a:rPr lang="en-US" dirty="0"/>
              <a:t>The gospel is where we stand (1 Cor. 15:1)</a:t>
            </a:r>
            <a:endParaRPr lang="en-US" sz="3200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gospel produces peace (Rom. 5:1; Phil. </a:t>
            </a:r>
            <a:r>
              <a:rPr lang="en-US" dirty="0" smtClean="0"/>
              <a:t>4:6-7)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The gospel produces peace </a:t>
            </a:r>
            <a:r>
              <a:rPr lang="en-US" dirty="0" smtClean="0"/>
              <a:t>because: </a:t>
            </a:r>
          </a:p>
          <a:p>
            <a:pPr marL="1482725" lvl="3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smtClean="0"/>
              <a:t>God </a:t>
            </a:r>
            <a:r>
              <a:rPr lang="en-US" sz="2000" dirty="0"/>
              <a:t>is the God of peace (Rom. </a:t>
            </a:r>
            <a:r>
              <a:rPr lang="en-US" sz="2000" dirty="0" smtClean="0"/>
              <a:t>15:33)</a:t>
            </a:r>
          </a:p>
          <a:p>
            <a:pPr marL="1482725" lvl="3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smtClean="0"/>
              <a:t>Our Captain is </a:t>
            </a:r>
            <a:r>
              <a:rPr lang="en-US" sz="2000" dirty="0"/>
              <a:t>the Prince of Peace (Isa. </a:t>
            </a:r>
            <a:r>
              <a:rPr lang="en-US" sz="2000" dirty="0" smtClean="0"/>
              <a:t>9:6)</a:t>
            </a:r>
          </a:p>
          <a:p>
            <a:pPr marL="1482725" lvl="3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smtClean="0"/>
              <a:t>It </a:t>
            </a:r>
            <a:r>
              <a:rPr lang="en-US" sz="2000" dirty="0"/>
              <a:t>tears down walls of enmity (Eph. </a:t>
            </a:r>
            <a:r>
              <a:rPr lang="en-US" sz="2000" dirty="0" smtClean="0"/>
              <a:t>2:14-22)</a:t>
            </a:r>
          </a:p>
          <a:p>
            <a:pPr marL="1482725" lvl="3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sz="2000" dirty="0" smtClean="0"/>
              <a:t>It </a:t>
            </a:r>
            <a:r>
              <a:rPr lang="en-US" sz="2000" dirty="0"/>
              <a:t>works from the inside, while war </a:t>
            </a:r>
            <a:r>
              <a:rPr lang="en-US" sz="2000" dirty="0" smtClean="0"/>
              <a:t>rages </a:t>
            </a:r>
            <a:r>
              <a:rPr lang="en-US" sz="2000" dirty="0"/>
              <a:t>on the outside (Phil. 4:7)  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The gospel produces a peace that the world cannot give (John 14:27)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The gospel produces a peace that prepares us for battle (Col. 3:15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691" y="1130531"/>
            <a:ext cx="8898729" cy="5636635"/>
          </a:xfrm>
        </p:spPr>
        <p:txBody>
          <a:bodyPr>
            <a:normAutofit/>
          </a:bodyPr>
          <a:lstStyle/>
          <a:p>
            <a:pPr lvl="0"/>
            <a:r>
              <a:rPr lang="en-US" sz="2700" dirty="0" smtClean="0"/>
              <a:t>Our Responsibility:  Shod Our Feet with the </a:t>
            </a:r>
            <a:br>
              <a:rPr lang="en-US" sz="2700" dirty="0" smtClean="0"/>
            </a:br>
            <a:r>
              <a:rPr lang="en-US" sz="2700" dirty="0" smtClean="0"/>
              <a:t>			    Preparation of the Gospel</a:t>
            </a:r>
            <a:endParaRPr lang="en-US" sz="2700" dirty="0">
              <a:ln w="19050">
                <a:solidFill>
                  <a:schemeClr val="bg1"/>
                </a:solidFill>
              </a:ln>
            </a:endParaRPr>
          </a:p>
          <a:p>
            <a:pPr lvl="1"/>
            <a:r>
              <a:rPr lang="en-US" dirty="0"/>
              <a:t>We must be prepared with a knowledge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gospel </a:t>
            </a:r>
            <a:r>
              <a:rPr lang="en-US" dirty="0"/>
              <a:t>of peace (Eph. 1:13; 2 Pet. 3:18)</a:t>
            </a:r>
            <a:endParaRPr lang="en-US" sz="3600" dirty="0"/>
          </a:p>
          <a:p>
            <a:pPr lvl="1"/>
            <a:r>
              <a:rPr lang="en-US" dirty="0"/>
              <a:t>We must be eager/prepared to proclaim the gospel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Isa. 52:7; Rom. 10:15; Mark </a:t>
            </a:r>
            <a:r>
              <a:rPr lang="en-US" dirty="0" smtClean="0"/>
              <a:t>16:15; Eph. 2:17)</a:t>
            </a:r>
            <a:endParaRPr lang="en-US" sz="3600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must be eager/prepared to defend the gospel (Phil. 1:16-17; 1 Pet. 3:15; Jude 3)</a:t>
            </a:r>
            <a:endParaRPr lang="en-US" sz="3600" dirty="0"/>
          </a:p>
          <a:p>
            <a:pPr lvl="1"/>
            <a:r>
              <a:rPr lang="en-US" dirty="0"/>
              <a:t>We must be eager/prepared to live the gospel (Phil. 1:27; Col. 1:10; Eph. 4:1; Rom. 6:4; 2 Cor. 5:7; 3 John 4)</a:t>
            </a:r>
            <a:endParaRPr lang="en-US" sz="3600" dirty="0"/>
          </a:p>
          <a:p>
            <a:pPr lvl="1"/>
            <a:r>
              <a:rPr lang="en-US" dirty="0"/>
              <a:t>We must be eager/prepared to meet God (2 Thess. 1:7-9)</a:t>
            </a:r>
            <a:endParaRPr lang="en-US" sz="3600" dirty="0"/>
          </a:p>
          <a:p>
            <a:pPr lvl="1"/>
            <a:r>
              <a:rPr lang="en-US" dirty="0"/>
              <a:t>We must be prepared in order to withstand the attacks of our enemy (Eph. 6:10-18)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48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84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Nelson</dc:creator>
  <cp:lastModifiedBy>Cindy Nelson</cp:lastModifiedBy>
  <cp:revision>24</cp:revision>
  <dcterms:created xsi:type="dcterms:W3CDTF">2014-05-23T18:03:46Z</dcterms:created>
  <dcterms:modified xsi:type="dcterms:W3CDTF">2016-06-23T14:20:22Z</dcterms:modified>
</cp:coreProperties>
</file>