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Lst>
  <p:sldIdLst>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showGuides="1">
      <p:cViewPr varScale="1">
        <p:scale>
          <a:sx n="97" d="100"/>
          <a:sy n="97" d="100"/>
        </p:scale>
        <p:origin x="1548" y="78"/>
      </p:cViewPr>
      <p:guideLst>
        <p:guide orient="horz" pos="2160"/>
        <p:guide pos="2880"/>
      </p:guideLst>
    </p:cSldViewPr>
  </p:slideViewPr>
  <p:outlineViewPr>
    <p:cViewPr>
      <p:scale>
        <a:sx n="33" d="100"/>
        <a:sy n="33" d="100"/>
      </p:scale>
      <p:origin x="0" y="-41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00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188720" y="1130531"/>
            <a:ext cx="7783830"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6765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4691" y="1130531"/>
            <a:ext cx="8847859"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88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4691" y="1130531"/>
            <a:ext cx="8847859"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89976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4691" y="1130531"/>
            <a:ext cx="8847859"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0898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4691" y="1130531"/>
            <a:ext cx="8847859"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08303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4691" y="1130531"/>
            <a:ext cx="8847859"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152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4691" y="1130531"/>
            <a:ext cx="8847859" cy="563663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3699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39616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738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16975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83506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0062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961511"/>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30682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2B4BB-E54A-402E-9D37-5F00437D5805}"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A5C62-BFC7-4DC1-9819-8ACCDF3E9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27853"/>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954367"/>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26477" y="1410779"/>
            <a:ext cx="3562835" cy="523220"/>
          </a:xfrm>
          <a:prstGeom prst="rect">
            <a:avLst/>
          </a:prstGeom>
        </p:spPr>
        <p:txBody>
          <a:bodyPr wrap="none">
            <a:spAutoFit/>
          </a:bodyPr>
          <a:lstStyle/>
          <a:p>
            <a:r>
              <a:rPr lang="en-US" sz="2800" b="1" u="sng" dirty="0">
                <a:solidFill>
                  <a:prstClr val="black"/>
                </a:solidFill>
              </a:rPr>
              <a:t>ALERT</a:t>
            </a:r>
            <a:r>
              <a:rPr lang="en-US" sz="2800" b="1" dirty="0">
                <a:solidFill>
                  <a:prstClr val="black"/>
                </a:solidFill>
              </a:rPr>
              <a:t>:  We are at war!</a:t>
            </a:r>
          </a:p>
        </p:txBody>
      </p:sp>
      <p:sp>
        <p:nvSpPr>
          <p:cNvPr id="9" name="Rectangle 8"/>
          <p:cNvSpPr/>
          <p:nvPr/>
        </p:nvSpPr>
        <p:spPr>
          <a:xfrm>
            <a:off x="1240531" y="2530264"/>
            <a:ext cx="6520824" cy="523220"/>
          </a:xfrm>
          <a:prstGeom prst="rect">
            <a:avLst/>
          </a:prstGeom>
        </p:spPr>
        <p:txBody>
          <a:bodyPr wrap="none">
            <a:spAutoFit/>
          </a:bodyPr>
          <a:lstStyle/>
          <a:p>
            <a:pPr>
              <a:defRPr/>
            </a:pPr>
            <a:r>
              <a:rPr lang="en-US" sz="2800" b="1" u="sng" dirty="0">
                <a:solidFill>
                  <a:prstClr val="black"/>
                </a:solidFill>
              </a:rPr>
              <a:t>REALITY</a:t>
            </a:r>
            <a:r>
              <a:rPr lang="en-US" sz="2800" b="1" dirty="0">
                <a:solidFill>
                  <a:prstClr val="black"/>
                </a:solidFill>
              </a:rPr>
              <a:t>:  </a:t>
            </a:r>
            <a:r>
              <a:rPr lang="en-US" sz="2800" b="1" dirty="0" smtClean="0">
                <a:solidFill>
                  <a:prstClr val="black"/>
                </a:solidFill>
              </a:rPr>
              <a:t>This is a </a:t>
            </a:r>
            <a:r>
              <a:rPr lang="en-US" sz="2800" b="1" dirty="0">
                <a:solidFill>
                  <a:prstClr val="black"/>
                </a:solidFill>
              </a:rPr>
              <a:t>death-struggle for souls!</a:t>
            </a:r>
            <a:endParaRPr lang="en-US" sz="4000" b="1" dirty="0">
              <a:solidFill>
                <a:prstClr val="black"/>
              </a:solidFill>
            </a:endParaRPr>
          </a:p>
        </p:txBody>
      </p:sp>
      <p:sp>
        <p:nvSpPr>
          <p:cNvPr id="5" name="Rectangle 4"/>
          <p:cNvSpPr/>
          <p:nvPr/>
        </p:nvSpPr>
        <p:spPr>
          <a:xfrm>
            <a:off x="1240531" y="3472189"/>
            <a:ext cx="6268063" cy="954107"/>
          </a:xfrm>
          <a:prstGeom prst="rect">
            <a:avLst/>
          </a:prstGeom>
        </p:spPr>
        <p:txBody>
          <a:bodyPr wrap="none">
            <a:spAutoFit/>
          </a:bodyPr>
          <a:lstStyle/>
          <a:p>
            <a:pPr>
              <a:defRPr/>
            </a:pPr>
            <a:r>
              <a:rPr lang="en-US" sz="2800" b="1" u="sng" dirty="0">
                <a:solidFill>
                  <a:prstClr val="black"/>
                </a:solidFill>
              </a:rPr>
              <a:t>MANDATE</a:t>
            </a:r>
            <a:r>
              <a:rPr lang="en-US" sz="2800" b="1" dirty="0">
                <a:solidFill>
                  <a:prstClr val="black"/>
                </a:solidFill>
              </a:rPr>
              <a:t>:  Be strong in the Lord! </a:t>
            </a:r>
          </a:p>
          <a:p>
            <a:pPr>
              <a:defRPr/>
            </a:pPr>
            <a:r>
              <a:rPr lang="en-US" sz="2800" b="1" dirty="0">
                <a:solidFill>
                  <a:prstClr val="black"/>
                </a:solidFill>
              </a:rPr>
              <a:t>	           Put on whole armor of God! </a:t>
            </a:r>
            <a:endParaRPr lang="en-US" sz="4000" b="1" dirty="0">
              <a:solidFill>
                <a:prstClr val="black"/>
              </a:solidFill>
            </a:endParaRPr>
          </a:p>
        </p:txBody>
      </p:sp>
      <p:sp>
        <p:nvSpPr>
          <p:cNvPr id="6" name="Rectangle 5"/>
          <p:cNvSpPr/>
          <p:nvPr/>
        </p:nvSpPr>
        <p:spPr>
          <a:xfrm>
            <a:off x="1240531" y="4620470"/>
            <a:ext cx="6714402" cy="523220"/>
          </a:xfrm>
          <a:prstGeom prst="rect">
            <a:avLst/>
          </a:prstGeom>
        </p:spPr>
        <p:txBody>
          <a:bodyPr wrap="none">
            <a:spAutoFit/>
          </a:bodyPr>
          <a:lstStyle/>
          <a:p>
            <a:pPr>
              <a:defRPr/>
            </a:pPr>
            <a:r>
              <a:rPr lang="en-US" sz="2800" b="1" u="sng" dirty="0">
                <a:solidFill>
                  <a:prstClr val="black"/>
                </a:solidFill>
              </a:rPr>
              <a:t>OPPONENT</a:t>
            </a:r>
            <a:r>
              <a:rPr lang="en-US" sz="2800" b="1" dirty="0">
                <a:solidFill>
                  <a:prstClr val="black"/>
                </a:solidFill>
              </a:rPr>
              <a:t>:  The devil and his evil </a:t>
            </a:r>
            <a:r>
              <a:rPr lang="en-US" sz="2800" b="1" dirty="0" smtClean="0">
                <a:solidFill>
                  <a:prstClr val="black"/>
                </a:solidFill>
              </a:rPr>
              <a:t>schemes!</a:t>
            </a:r>
            <a:endParaRPr lang="en-US" sz="2800" b="1" dirty="0">
              <a:solidFill>
                <a:prstClr val="black"/>
              </a:solidFill>
            </a:endParaRPr>
          </a:p>
        </p:txBody>
      </p:sp>
      <p:sp>
        <p:nvSpPr>
          <p:cNvPr id="7" name="Rectangle 6"/>
          <p:cNvSpPr/>
          <p:nvPr/>
        </p:nvSpPr>
        <p:spPr>
          <a:xfrm>
            <a:off x="1226477" y="5687270"/>
            <a:ext cx="7917523" cy="523220"/>
          </a:xfrm>
          <a:prstGeom prst="rect">
            <a:avLst/>
          </a:prstGeom>
        </p:spPr>
        <p:txBody>
          <a:bodyPr wrap="square">
            <a:spAutoFit/>
          </a:bodyPr>
          <a:lstStyle/>
          <a:p>
            <a:pPr>
              <a:defRPr/>
            </a:pPr>
            <a:r>
              <a:rPr lang="en-US" sz="2800" b="1" u="sng" dirty="0">
                <a:solidFill>
                  <a:prstClr val="black"/>
                </a:solidFill>
              </a:rPr>
              <a:t>RESPONSIBILITY</a:t>
            </a:r>
            <a:r>
              <a:rPr lang="en-US" sz="2800" b="1" dirty="0">
                <a:solidFill>
                  <a:prstClr val="black"/>
                </a:solidFill>
              </a:rPr>
              <a:t>:  Stand &amp; withstand in the evil </a:t>
            </a:r>
            <a:r>
              <a:rPr lang="en-US" sz="2800" b="1" dirty="0" smtClean="0">
                <a:solidFill>
                  <a:prstClr val="black"/>
                </a:solidFill>
              </a:rPr>
              <a:t>day!</a:t>
            </a:r>
            <a:endParaRPr lang="en-US" sz="2800" b="1" dirty="0">
              <a:solidFill>
                <a:prstClr val="black"/>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55" y="5243178"/>
            <a:ext cx="427470" cy="417458"/>
          </a:xfrm>
          <a:prstGeom prst="rect">
            <a:avLst/>
          </a:prstGeom>
        </p:spPr>
      </p:pic>
    </p:spTree>
    <p:extLst>
      <p:ext uri="{BB962C8B-B14F-4D97-AF65-F5344CB8AC3E}">
        <p14:creationId xmlns:p14="http://schemas.microsoft.com/office/powerpoint/2010/main" val="1163055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dirty="0"/>
              <a:t>The Physical Armor:  The </a:t>
            </a:r>
            <a:r>
              <a:rPr lang="en-US" dirty="0" smtClean="0"/>
              <a:t>Breastplate</a:t>
            </a:r>
            <a:endParaRPr lang="en-US" sz="4000" dirty="0"/>
          </a:p>
          <a:p>
            <a:pPr lvl="1"/>
            <a:r>
              <a:rPr lang="en-US" dirty="0"/>
              <a:t>The Greek word for “breastplate” here is “thorax</a:t>
            </a:r>
            <a:r>
              <a:rPr lang="en-US" dirty="0" smtClean="0"/>
              <a:t>”</a:t>
            </a:r>
            <a:endParaRPr lang="en-US" dirty="0"/>
          </a:p>
          <a:p>
            <a:pPr lvl="1"/>
            <a:r>
              <a:rPr lang="en-US" dirty="0"/>
              <a:t>The breastplate was attached to the soldier’s belt</a:t>
            </a:r>
          </a:p>
          <a:p>
            <a:pPr lvl="1"/>
            <a:r>
              <a:rPr lang="en-US" dirty="0"/>
              <a:t>The breastplate protected the soldier from the neck </a:t>
            </a:r>
            <a:r>
              <a:rPr lang="en-US" dirty="0" smtClean="0"/>
              <a:t/>
            </a:r>
            <a:br>
              <a:rPr lang="en-US" dirty="0" smtClean="0"/>
            </a:br>
            <a:r>
              <a:rPr lang="en-US" dirty="0" smtClean="0"/>
              <a:t>to </a:t>
            </a:r>
            <a:r>
              <a:rPr lang="en-US" dirty="0"/>
              <a:t>the waist </a:t>
            </a:r>
          </a:p>
          <a:p>
            <a:pPr lvl="1"/>
            <a:r>
              <a:rPr lang="en-US" dirty="0"/>
              <a:t>The breastplate protected the vital organs of the body, including the heart</a:t>
            </a:r>
          </a:p>
          <a:p>
            <a:pPr lvl="1"/>
            <a:r>
              <a:rPr lang="en-US" dirty="0"/>
              <a:t>Often times the breastplate would cover the front and the back  </a:t>
            </a:r>
          </a:p>
        </p:txBody>
      </p:sp>
    </p:spTree>
    <p:extLst>
      <p:ext uri="{BB962C8B-B14F-4D97-AF65-F5344CB8AC3E}">
        <p14:creationId xmlns:p14="http://schemas.microsoft.com/office/powerpoint/2010/main" val="1196520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691" y="1130531"/>
            <a:ext cx="9019309" cy="5636635"/>
          </a:xfrm>
        </p:spPr>
        <p:txBody>
          <a:bodyPr>
            <a:normAutofit fontScale="92500" lnSpcReduction="10000"/>
          </a:bodyPr>
          <a:lstStyle/>
          <a:p>
            <a:pPr lvl="0">
              <a:lnSpc>
                <a:spcPct val="95000"/>
              </a:lnSpc>
              <a:spcBef>
                <a:spcPts val="500"/>
              </a:spcBef>
            </a:pPr>
            <a:r>
              <a:rPr lang="en-US" dirty="0"/>
              <a:t>The Spiritual Armor:  The </a:t>
            </a:r>
            <a:r>
              <a:rPr lang="en-US" dirty="0" smtClean="0"/>
              <a:t>Breastplate of Right</a:t>
            </a:r>
            <a:r>
              <a:rPr lang="en-US" dirty="0" smtClean="0">
                <a:ln w="19050">
                  <a:noFill/>
                </a:ln>
              </a:rPr>
              <a:t>eou</a:t>
            </a:r>
            <a:r>
              <a:rPr lang="en-US" dirty="0" smtClean="0">
                <a:ln w="19050">
                  <a:solidFill>
                    <a:schemeClr val="bg1"/>
                  </a:solidFill>
                </a:ln>
              </a:rPr>
              <a:t>sness</a:t>
            </a:r>
            <a:endParaRPr lang="en-US" sz="4000" dirty="0">
              <a:ln w="19050">
                <a:solidFill>
                  <a:schemeClr val="bg1"/>
                </a:solidFill>
              </a:ln>
            </a:endParaRPr>
          </a:p>
          <a:p>
            <a:pPr lvl="1">
              <a:lnSpc>
                <a:spcPct val="95000"/>
              </a:lnSpc>
            </a:pPr>
            <a:r>
              <a:rPr lang="en-US" dirty="0"/>
              <a:t>Righteousness protects us our hearts when we </a:t>
            </a:r>
            <a:r>
              <a:rPr lang="en-US" dirty="0" smtClean="0"/>
              <a:t/>
            </a:r>
            <a:br>
              <a:rPr lang="en-US" dirty="0" smtClean="0"/>
            </a:br>
            <a:r>
              <a:rPr lang="en-US" dirty="0" smtClean="0"/>
              <a:t>battle </a:t>
            </a:r>
            <a:r>
              <a:rPr lang="en-US" dirty="0"/>
              <a:t>Satan, but not a </a:t>
            </a:r>
            <a:r>
              <a:rPr lang="en-US" dirty="0" smtClean="0"/>
              <a:t>self-righteousness</a:t>
            </a:r>
            <a:endParaRPr lang="en-US" sz="3600" dirty="0"/>
          </a:p>
          <a:p>
            <a:pPr lvl="1">
              <a:lnSpc>
                <a:spcPct val="95000"/>
              </a:lnSpc>
            </a:pPr>
            <a:r>
              <a:rPr lang="en-US" dirty="0" smtClean="0"/>
              <a:t>Righteousness </a:t>
            </a:r>
            <a:r>
              <a:rPr lang="en-US" dirty="0"/>
              <a:t>involves a right relationship with God </a:t>
            </a:r>
            <a:r>
              <a:rPr lang="en-US" dirty="0" smtClean="0"/>
              <a:t/>
            </a:r>
            <a:br>
              <a:rPr lang="en-US" dirty="0" smtClean="0"/>
            </a:br>
            <a:r>
              <a:rPr lang="en-US" dirty="0" smtClean="0"/>
              <a:t>(</a:t>
            </a:r>
            <a:r>
              <a:rPr lang="en-US" dirty="0"/>
              <a:t>Psa. </a:t>
            </a:r>
            <a:r>
              <a:rPr lang="en-US" dirty="0" smtClean="0"/>
              <a:t>15:1-2; 2 Cor. 5:21)</a:t>
            </a:r>
            <a:endParaRPr lang="en-US" sz="3600" dirty="0"/>
          </a:p>
          <a:p>
            <a:pPr lvl="1">
              <a:lnSpc>
                <a:spcPct val="95000"/>
              </a:lnSpc>
            </a:pPr>
            <a:r>
              <a:rPr lang="en-US" dirty="0" smtClean="0"/>
              <a:t>Righteousness </a:t>
            </a:r>
            <a:r>
              <a:rPr lang="en-US" dirty="0"/>
              <a:t>has to do with right living </a:t>
            </a:r>
            <a:r>
              <a:rPr lang="en-US" dirty="0" smtClean="0"/>
              <a:t>that conforms </a:t>
            </a:r>
            <a:r>
              <a:rPr lang="en-US" dirty="0"/>
              <a:t>to the will of God</a:t>
            </a:r>
            <a:endParaRPr lang="en-US" sz="3600" dirty="0"/>
          </a:p>
          <a:p>
            <a:pPr lvl="2">
              <a:lnSpc>
                <a:spcPct val="95000"/>
              </a:lnSpc>
            </a:pPr>
            <a:r>
              <a:rPr lang="en-US" sz="2200" dirty="0" smtClean="0"/>
              <a:t>Only </a:t>
            </a:r>
            <a:r>
              <a:rPr lang="en-US" sz="2200" dirty="0"/>
              <a:t>the Lord can decide what is right (Rom. </a:t>
            </a:r>
            <a:r>
              <a:rPr lang="en-US" sz="2200" dirty="0" smtClean="0"/>
              <a:t>10:3; Psa. 119:172)</a:t>
            </a:r>
            <a:endParaRPr lang="en-US" sz="3500" dirty="0"/>
          </a:p>
          <a:p>
            <a:pPr lvl="2">
              <a:lnSpc>
                <a:spcPct val="95000"/>
              </a:lnSpc>
            </a:pPr>
            <a:r>
              <a:rPr lang="en-US" sz="2200" dirty="0"/>
              <a:t>Jesus is the ultimate example of righteousness </a:t>
            </a:r>
            <a:r>
              <a:rPr lang="en-US" sz="2200" dirty="0" smtClean="0"/>
              <a:t>(Matt. 3:15; Luke 22:42)</a:t>
            </a:r>
            <a:endParaRPr lang="en-US" sz="3500" dirty="0"/>
          </a:p>
          <a:p>
            <a:pPr lvl="2">
              <a:lnSpc>
                <a:spcPct val="95000"/>
              </a:lnSpc>
            </a:pPr>
            <a:r>
              <a:rPr lang="en-US" sz="2200" dirty="0" smtClean="0"/>
              <a:t>The Christian’s life should conform </a:t>
            </a:r>
            <a:r>
              <a:rPr lang="en-US" sz="2200" dirty="0"/>
              <a:t>to the will of God (</a:t>
            </a:r>
            <a:r>
              <a:rPr lang="en-US" sz="2200" dirty="0" smtClean="0"/>
              <a:t>Matt</a:t>
            </a:r>
            <a:r>
              <a:rPr lang="en-US" sz="2200" dirty="0"/>
              <a:t>. 6:9; 7:21)</a:t>
            </a:r>
            <a:endParaRPr lang="en-US" sz="3500" dirty="0"/>
          </a:p>
          <a:p>
            <a:pPr lvl="2">
              <a:lnSpc>
                <a:spcPct val="95000"/>
              </a:lnSpc>
            </a:pPr>
            <a:r>
              <a:rPr lang="en-US" sz="2200" dirty="0"/>
              <a:t>The man who does righteousness is righteous (1 </a:t>
            </a:r>
            <a:r>
              <a:rPr lang="en-US" sz="2200" dirty="0" smtClean="0"/>
              <a:t>Jn. </a:t>
            </a:r>
            <a:r>
              <a:rPr lang="en-US" sz="2200" dirty="0"/>
              <a:t>3:7, 10; Matt. </a:t>
            </a:r>
            <a:r>
              <a:rPr lang="en-US" sz="2200" dirty="0" smtClean="0"/>
              <a:t>7:21)</a:t>
            </a:r>
          </a:p>
          <a:p>
            <a:pPr lvl="1">
              <a:lnSpc>
                <a:spcPct val="95000"/>
              </a:lnSpc>
            </a:pPr>
            <a:r>
              <a:rPr lang="en-US" dirty="0"/>
              <a:t>Righteousness involves walking uprightly before men (</a:t>
            </a:r>
            <a:r>
              <a:rPr lang="en-US" dirty="0" smtClean="0"/>
              <a:t>Matt</a:t>
            </a:r>
            <a:r>
              <a:rPr lang="en-US" dirty="0"/>
              <a:t>. 5:16; 1 Pet. 2:12; </a:t>
            </a:r>
            <a:r>
              <a:rPr lang="en-US" dirty="0" smtClean="0"/>
              <a:t>3:2; Tit. 2:7-8)</a:t>
            </a:r>
            <a:endParaRPr lang="en-US" sz="3600" dirty="0"/>
          </a:p>
          <a:p>
            <a:pPr lvl="2">
              <a:lnSpc>
                <a:spcPct val="95000"/>
              </a:lnSpc>
            </a:pPr>
            <a:r>
              <a:rPr lang="en-US" sz="2200" dirty="0" smtClean="0"/>
              <a:t>The </a:t>
            </a:r>
            <a:r>
              <a:rPr lang="en-US" sz="2200" dirty="0"/>
              <a:t>Christian’s </a:t>
            </a:r>
            <a:r>
              <a:rPr lang="en-US" sz="2200" dirty="0" smtClean="0"/>
              <a:t>dealings </a:t>
            </a:r>
            <a:r>
              <a:rPr lang="en-US" sz="2200" dirty="0"/>
              <a:t>with others should be </a:t>
            </a:r>
            <a:r>
              <a:rPr lang="en-US" sz="2200" dirty="0" smtClean="0"/>
              <a:t>righteous </a:t>
            </a:r>
            <a:r>
              <a:rPr lang="en-US" sz="2200" dirty="0"/>
              <a:t>(Matt. 7:12)</a:t>
            </a:r>
            <a:endParaRPr lang="en-US" sz="3500" dirty="0"/>
          </a:p>
          <a:p>
            <a:pPr lvl="2">
              <a:lnSpc>
                <a:spcPct val="95000"/>
              </a:lnSpc>
            </a:pPr>
            <a:r>
              <a:rPr lang="en-US" sz="2200" dirty="0"/>
              <a:t>The Christian’s lifestyle should exemplify moral purity (</a:t>
            </a:r>
            <a:r>
              <a:rPr lang="en-US" sz="2200" dirty="0" smtClean="0"/>
              <a:t>Mt</a:t>
            </a:r>
            <a:r>
              <a:rPr lang="en-US" sz="2200" dirty="0"/>
              <a:t>. 5:8; Tit. 2:12)</a:t>
            </a:r>
            <a:endParaRPr lang="en-US" sz="3500" dirty="0"/>
          </a:p>
          <a:p>
            <a:pPr lvl="1">
              <a:lnSpc>
                <a:spcPct val="95000"/>
              </a:lnSpc>
            </a:pPr>
            <a:r>
              <a:rPr lang="en-US" dirty="0" smtClean="0"/>
              <a:t>By </a:t>
            </a:r>
            <a:r>
              <a:rPr lang="en-US" dirty="0"/>
              <a:t>wanting to know and to do God’s will, our breastplate will be strengthened to protect us in </a:t>
            </a:r>
            <a:r>
              <a:rPr lang="en-US" dirty="0" smtClean="0"/>
              <a:t>battle</a:t>
            </a:r>
            <a:endParaRPr lang="en-US" sz="3600" dirty="0"/>
          </a:p>
        </p:txBody>
      </p:sp>
    </p:spTree>
    <p:extLst>
      <p:ext uri="{BB962C8B-B14F-4D97-AF65-F5344CB8AC3E}">
        <p14:creationId xmlns:p14="http://schemas.microsoft.com/office/powerpoint/2010/main" val="1834618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wipe(left)">
                                      <p:cBhvr>
                                        <p:cTn id="41" dur="5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wipe(left)">
                                      <p:cBhvr>
                                        <p:cTn id="46" dur="500"/>
                                        <p:tgtEl>
                                          <p:spTgt spid="2">
                                            <p:txEl>
                                              <p:pRg st="8" end="8"/>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wipe(left)">
                                      <p:cBhvr>
                                        <p:cTn id="50" dur="500"/>
                                        <p:tgtEl>
                                          <p:spTgt spid="2">
                                            <p:txEl>
                                              <p:pRg st="9" end="9"/>
                                            </p:txEl>
                                          </p:spTgt>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wipe(left)">
                                      <p:cBhvr>
                                        <p:cTn id="54" dur="500"/>
                                        <p:tgtEl>
                                          <p:spTgt spid="2">
                                            <p:txEl>
                                              <p:pRg st="10" end="10"/>
                                            </p:txEl>
                                          </p:spTgt>
                                        </p:tgtEl>
                                      </p:cBhvr>
                                    </p:animEffect>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wipe(left)">
                                      <p:cBhvr>
                                        <p:cTn id="5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691" y="1130531"/>
            <a:ext cx="8898729" cy="5636635"/>
          </a:xfrm>
        </p:spPr>
        <p:txBody>
          <a:bodyPr>
            <a:noAutofit/>
          </a:bodyPr>
          <a:lstStyle/>
          <a:p>
            <a:pPr lvl="0"/>
            <a:r>
              <a:rPr lang="en-US" sz="2700" dirty="0" smtClean="0"/>
              <a:t>Our Responsibility: Put on the Breastplate of </a:t>
            </a:r>
            <a:r>
              <a:rPr lang="en-US" sz="2700" dirty="0" smtClean="0">
                <a:ln w="19050">
                  <a:noFill/>
                </a:ln>
              </a:rPr>
              <a:t>Ri</a:t>
            </a:r>
            <a:r>
              <a:rPr lang="en-US" sz="2700" dirty="0" smtClean="0">
                <a:ln w="19050">
                  <a:solidFill>
                    <a:schemeClr val="bg1"/>
                  </a:solidFill>
                </a:ln>
              </a:rPr>
              <a:t>ghteousness</a:t>
            </a:r>
            <a:endParaRPr lang="en-US" sz="2700" dirty="0">
              <a:ln w="19050">
                <a:solidFill>
                  <a:schemeClr val="bg1"/>
                </a:solidFill>
              </a:ln>
            </a:endParaRPr>
          </a:p>
          <a:p>
            <a:pPr lvl="1"/>
            <a:r>
              <a:rPr lang="en-US" sz="2300" dirty="0"/>
              <a:t>We must awake to righteousness (1 Cor. 15:34)</a:t>
            </a:r>
          </a:p>
          <a:p>
            <a:pPr lvl="1"/>
            <a:r>
              <a:rPr lang="en-US" sz="2300" dirty="0"/>
              <a:t>We must seek </a:t>
            </a:r>
            <a:r>
              <a:rPr lang="en-US" sz="2300" dirty="0" smtClean="0"/>
              <a:t>first </a:t>
            </a:r>
            <a:r>
              <a:rPr lang="en-US" sz="2300" dirty="0"/>
              <a:t>the righteousness of God (</a:t>
            </a:r>
            <a:r>
              <a:rPr lang="en-US" sz="2300" dirty="0" smtClean="0"/>
              <a:t>Mt</a:t>
            </a:r>
            <a:r>
              <a:rPr lang="en-US" sz="2300" dirty="0"/>
              <a:t>. 6:33)</a:t>
            </a:r>
          </a:p>
          <a:p>
            <a:pPr lvl="1"/>
            <a:r>
              <a:rPr lang="en-US" sz="2300" dirty="0"/>
              <a:t>We must hunger </a:t>
            </a:r>
            <a:r>
              <a:rPr lang="en-US" sz="2300" dirty="0" smtClean="0"/>
              <a:t>&amp; </a:t>
            </a:r>
            <a:r>
              <a:rPr lang="en-US" sz="2300" dirty="0"/>
              <a:t>thirst for righteousness (</a:t>
            </a:r>
            <a:r>
              <a:rPr lang="en-US" sz="2300" dirty="0" smtClean="0"/>
              <a:t>Matt</a:t>
            </a:r>
            <a:r>
              <a:rPr lang="en-US" sz="2300" dirty="0"/>
              <a:t>. 5:6)</a:t>
            </a:r>
          </a:p>
          <a:p>
            <a:pPr lvl="1"/>
            <a:r>
              <a:rPr lang="en-US" sz="2300" dirty="0"/>
              <a:t>We must work righteousness (Acts 10:35)</a:t>
            </a:r>
          </a:p>
          <a:p>
            <a:pPr lvl="1"/>
            <a:r>
              <a:rPr lang="en-US" sz="2300" dirty="0"/>
              <a:t>We must increase in the fruits of righteousness (2 Cor. 9:10)</a:t>
            </a:r>
          </a:p>
          <a:p>
            <a:pPr lvl="1"/>
            <a:r>
              <a:rPr lang="en-US" sz="2300" dirty="0"/>
              <a:t>We must pursue righteousness (1 Tim. 6:11)</a:t>
            </a:r>
          </a:p>
          <a:p>
            <a:pPr lvl="1"/>
            <a:r>
              <a:rPr lang="en-US" sz="2300" dirty="0"/>
              <a:t>We must hold fast to our righteousness (Job 27:6)</a:t>
            </a:r>
          </a:p>
        </p:txBody>
      </p:sp>
    </p:spTree>
    <p:extLst>
      <p:ext uri="{BB962C8B-B14F-4D97-AF65-F5344CB8AC3E}">
        <p14:creationId xmlns:p14="http://schemas.microsoft.com/office/powerpoint/2010/main" val="844844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dirty="0"/>
              <a:t>The </a:t>
            </a:r>
            <a:r>
              <a:rPr lang="en-US" dirty="0" smtClean="0"/>
              <a:t>Physical Armor</a:t>
            </a:r>
            <a:r>
              <a:rPr lang="en-US" dirty="0"/>
              <a:t>:  </a:t>
            </a:r>
            <a:r>
              <a:rPr lang="en-US" dirty="0" smtClean="0"/>
              <a:t>The Helmet</a:t>
            </a:r>
            <a:endParaRPr lang="en-US" sz="4000" dirty="0"/>
          </a:p>
          <a:p>
            <a:pPr lvl="1"/>
            <a:r>
              <a:rPr lang="en-US" dirty="0" smtClean="0"/>
              <a:t>The </a:t>
            </a:r>
            <a:r>
              <a:rPr lang="en-US" dirty="0"/>
              <a:t>Roman helmet was usually made of bronze </a:t>
            </a:r>
            <a:r>
              <a:rPr lang="en-US" dirty="0" smtClean="0"/>
              <a:t/>
            </a:r>
            <a:br>
              <a:rPr lang="en-US" dirty="0" smtClean="0"/>
            </a:br>
            <a:r>
              <a:rPr lang="en-US" dirty="0" smtClean="0"/>
              <a:t>with </a:t>
            </a:r>
            <a:r>
              <a:rPr lang="en-US" dirty="0"/>
              <a:t>an iron skullcap with reinforcing bars across </a:t>
            </a:r>
            <a:r>
              <a:rPr lang="en-US" dirty="0" smtClean="0"/>
              <a:t/>
            </a:r>
            <a:br>
              <a:rPr lang="en-US" dirty="0" smtClean="0"/>
            </a:br>
            <a:r>
              <a:rPr lang="en-US" dirty="0" smtClean="0"/>
              <a:t>the crown</a:t>
            </a:r>
            <a:endParaRPr lang="en-US" dirty="0"/>
          </a:p>
          <a:p>
            <a:pPr lvl="1"/>
            <a:r>
              <a:rPr lang="en-US" dirty="0" smtClean="0"/>
              <a:t>The </a:t>
            </a:r>
            <a:r>
              <a:rPr lang="en-US" dirty="0"/>
              <a:t>Roman helmet protected the soldier’s head and </a:t>
            </a:r>
            <a:r>
              <a:rPr lang="en-US" dirty="0" smtClean="0"/>
              <a:t/>
            </a:r>
            <a:br>
              <a:rPr lang="en-US" dirty="0" smtClean="0"/>
            </a:br>
            <a:r>
              <a:rPr lang="en-US" dirty="0" smtClean="0"/>
              <a:t>his </a:t>
            </a:r>
            <a:r>
              <a:rPr lang="en-US" dirty="0"/>
              <a:t>mind, the control center for his every action </a:t>
            </a:r>
          </a:p>
          <a:p>
            <a:pPr lvl="1"/>
            <a:r>
              <a:rPr lang="en-US" dirty="0" smtClean="0"/>
              <a:t>The </a:t>
            </a:r>
            <a:r>
              <a:rPr lang="en-US" dirty="0"/>
              <a:t>soldier must be able to think properly and make wise choices in battle </a:t>
            </a:r>
            <a:endParaRPr lang="en-US" sz="9600" dirty="0"/>
          </a:p>
        </p:txBody>
      </p:sp>
    </p:spTree>
    <p:extLst>
      <p:ext uri="{BB962C8B-B14F-4D97-AF65-F5344CB8AC3E}">
        <p14:creationId xmlns:p14="http://schemas.microsoft.com/office/powerpoint/2010/main" val="19445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The </a:t>
            </a:r>
            <a:r>
              <a:rPr lang="en-US" dirty="0" smtClean="0"/>
              <a:t>Spiritual Armor</a:t>
            </a:r>
            <a:r>
              <a:rPr lang="en-US" dirty="0"/>
              <a:t>:  The </a:t>
            </a:r>
            <a:r>
              <a:rPr lang="en-US" dirty="0" smtClean="0"/>
              <a:t>Helmet of Salvation</a:t>
            </a:r>
            <a:endParaRPr lang="en-US" sz="4000" dirty="0"/>
          </a:p>
          <a:p>
            <a:pPr lvl="1"/>
            <a:r>
              <a:rPr lang="en-US" dirty="0" smtClean="0"/>
              <a:t>Satan </a:t>
            </a:r>
            <a:r>
              <a:rPr lang="en-US" dirty="0"/>
              <a:t>wants to attack the mind, the way he </a:t>
            </a:r>
            <a:r>
              <a:rPr lang="en-US" dirty="0" smtClean="0"/>
              <a:t/>
            </a:r>
            <a:br>
              <a:rPr lang="en-US" dirty="0" smtClean="0"/>
            </a:br>
            <a:r>
              <a:rPr lang="en-US" dirty="0" smtClean="0"/>
              <a:t>defeated </a:t>
            </a:r>
            <a:r>
              <a:rPr lang="en-US" dirty="0"/>
              <a:t>Eve (Gen. 3:1-6; 2 </a:t>
            </a:r>
            <a:r>
              <a:rPr lang="en-US" dirty="0" smtClean="0"/>
              <a:t>Cor. </a:t>
            </a:r>
            <a:r>
              <a:rPr lang="en-US" dirty="0"/>
              <a:t>11:1-3)</a:t>
            </a:r>
            <a:endParaRPr lang="en-US" sz="3600" dirty="0"/>
          </a:p>
          <a:p>
            <a:pPr lvl="1"/>
            <a:r>
              <a:rPr lang="en-US" dirty="0"/>
              <a:t>The helmet that protects the mind of the Christian is </a:t>
            </a:r>
            <a:r>
              <a:rPr lang="en-US" dirty="0" smtClean="0"/>
              <a:t/>
            </a:r>
            <a:br>
              <a:rPr lang="en-US" dirty="0" smtClean="0"/>
            </a:br>
            <a:r>
              <a:rPr lang="en-US" dirty="0" smtClean="0"/>
              <a:t>salvation </a:t>
            </a:r>
            <a:r>
              <a:rPr lang="en-US" dirty="0"/>
              <a:t>– knowledge that he has been saved in </a:t>
            </a:r>
            <a:r>
              <a:rPr lang="en-US" dirty="0" smtClean="0"/>
              <a:t/>
            </a:r>
            <a:br>
              <a:rPr lang="en-US" dirty="0" smtClean="0"/>
            </a:br>
            <a:r>
              <a:rPr lang="en-US" dirty="0" smtClean="0"/>
              <a:t>the </a:t>
            </a:r>
            <a:r>
              <a:rPr lang="en-US" dirty="0"/>
              <a:t>past, present and future </a:t>
            </a:r>
            <a:endParaRPr lang="en-US" sz="3600" dirty="0"/>
          </a:p>
          <a:p>
            <a:pPr lvl="1"/>
            <a:r>
              <a:rPr lang="en-US" dirty="0"/>
              <a:t>The Christian soldier must have confidence has already been saved from his past sins (2 Cor. 5:17; Rom. 6:1-6)</a:t>
            </a:r>
            <a:endParaRPr lang="en-US" sz="3600" dirty="0"/>
          </a:p>
          <a:p>
            <a:pPr lvl="1"/>
            <a:r>
              <a:rPr lang="en-US" dirty="0"/>
              <a:t>The Christian must have confidence that he is continually being saved (1 John 1:7; Phil. 2:12-13; 1 Cor. 1:18)</a:t>
            </a:r>
            <a:endParaRPr lang="en-US" sz="3600" dirty="0"/>
          </a:p>
          <a:p>
            <a:pPr lvl="1"/>
            <a:r>
              <a:rPr lang="en-US" dirty="0"/>
              <a:t>The Christian must have confidence that he will be saved when Christ returns (Heb. 5:8-9; 6:19-20; Phil. 2:12-14)</a:t>
            </a:r>
            <a:endParaRPr lang="en-US" sz="3600" dirty="0"/>
          </a:p>
          <a:p>
            <a:pPr lvl="1"/>
            <a:r>
              <a:rPr lang="en-US" dirty="0" smtClean="0"/>
              <a:t>The </a:t>
            </a:r>
            <a:r>
              <a:rPr lang="en-US" dirty="0"/>
              <a:t>Christian’s helmet is “the hope of salvation” (1 Thess. 5:8)</a:t>
            </a:r>
            <a:endParaRPr lang="en-US" sz="3600" dirty="0"/>
          </a:p>
          <a:p>
            <a:pPr lvl="1"/>
            <a:r>
              <a:rPr lang="en-US" dirty="0" smtClean="0"/>
              <a:t>The </a:t>
            </a:r>
            <a:r>
              <a:rPr lang="en-US" dirty="0"/>
              <a:t>assurance of our personal salvation over and from our adversary and sin will embolden us to brave service and enable us to hold our heads high with courage in the midst of battle (1 John 2:3-5; 5:13; Rom. 8:16)</a:t>
            </a:r>
            <a:endParaRPr lang="en-US" sz="3600" dirty="0"/>
          </a:p>
        </p:txBody>
      </p:sp>
    </p:spTree>
    <p:extLst>
      <p:ext uri="{BB962C8B-B14F-4D97-AF65-F5344CB8AC3E}">
        <p14:creationId xmlns:p14="http://schemas.microsoft.com/office/powerpoint/2010/main" val="1626428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left)">
                                      <p:cBhvr>
                                        <p:cTn id="36" dur="500"/>
                                        <p:tgtEl>
                                          <p:spTgt spid="2">
                                            <p:txEl>
                                              <p:pRg st="6" end="6"/>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wipe(left)">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nSpc>
                <a:spcPct val="100000"/>
              </a:lnSpc>
            </a:pPr>
            <a:r>
              <a:rPr lang="en-US" dirty="0" smtClean="0"/>
              <a:t>Our Responsibility:  Take the Helmet of Salvat</a:t>
            </a:r>
            <a:r>
              <a:rPr lang="en-US" dirty="0" smtClean="0">
                <a:ln w="19050">
                  <a:solidFill>
                    <a:schemeClr val="bg1"/>
                  </a:solidFill>
                </a:ln>
              </a:rPr>
              <a:t>ion</a:t>
            </a:r>
            <a:endParaRPr lang="en-US" sz="4000" dirty="0">
              <a:ln w="19050">
                <a:solidFill>
                  <a:schemeClr val="bg1"/>
                </a:solidFill>
              </a:ln>
            </a:endParaRPr>
          </a:p>
          <a:p>
            <a:pPr lvl="1">
              <a:lnSpc>
                <a:spcPct val="100000"/>
              </a:lnSpc>
            </a:pPr>
            <a:r>
              <a:rPr lang="en-US" dirty="0"/>
              <a:t>The Greek word for “take” </a:t>
            </a:r>
            <a:r>
              <a:rPr lang="en-US" dirty="0" smtClean="0"/>
              <a:t>means “receive</a:t>
            </a:r>
            <a:r>
              <a:rPr lang="en-US" dirty="0"/>
              <a:t>” or </a:t>
            </a:r>
            <a:r>
              <a:rPr lang="en-US" dirty="0" smtClean="0"/>
              <a:t/>
            </a:r>
            <a:br>
              <a:rPr lang="en-US" dirty="0" smtClean="0"/>
            </a:br>
            <a:r>
              <a:rPr lang="en-US" dirty="0" smtClean="0"/>
              <a:t>“</a:t>
            </a:r>
            <a:r>
              <a:rPr lang="en-US" dirty="0"/>
              <a:t>accept,” suggesting the fact that salvation is a gift </a:t>
            </a:r>
            <a:r>
              <a:rPr lang="en-US" dirty="0" smtClean="0"/>
              <a:t/>
            </a:r>
            <a:br>
              <a:rPr lang="en-US" dirty="0" smtClean="0"/>
            </a:br>
            <a:r>
              <a:rPr lang="en-US" dirty="0" smtClean="0"/>
              <a:t>from </a:t>
            </a:r>
            <a:r>
              <a:rPr lang="en-US" dirty="0"/>
              <a:t>God which we receive</a:t>
            </a:r>
          </a:p>
          <a:p>
            <a:pPr lvl="1">
              <a:lnSpc>
                <a:spcPct val="100000"/>
              </a:lnSpc>
            </a:pPr>
            <a:r>
              <a:rPr lang="en-US" dirty="0"/>
              <a:t>We must truly </a:t>
            </a:r>
            <a:r>
              <a:rPr lang="en-US" dirty="0" smtClean="0"/>
              <a:t>believe God’s </a:t>
            </a:r>
            <a:r>
              <a:rPr lang="en-US" dirty="0"/>
              <a:t>promise of salvation (1 </a:t>
            </a:r>
            <a:r>
              <a:rPr lang="en-US" dirty="0" smtClean="0"/>
              <a:t>Jn. </a:t>
            </a:r>
            <a:r>
              <a:rPr lang="en-US" dirty="0"/>
              <a:t>2:25)</a:t>
            </a:r>
          </a:p>
          <a:p>
            <a:pPr lvl="1">
              <a:lnSpc>
                <a:spcPct val="100000"/>
              </a:lnSpc>
            </a:pPr>
            <a:r>
              <a:rPr lang="en-US" dirty="0"/>
              <a:t>We must not be moved away from our hope (Col. 1:22-23)</a:t>
            </a:r>
          </a:p>
          <a:p>
            <a:pPr lvl="1">
              <a:lnSpc>
                <a:spcPct val="100000"/>
              </a:lnSpc>
            </a:pPr>
            <a:r>
              <a:rPr lang="en-US" dirty="0"/>
              <a:t>We must hold fast to our confidence and hope (Heb. 3:6)</a:t>
            </a:r>
          </a:p>
          <a:p>
            <a:pPr lvl="1">
              <a:lnSpc>
                <a:spcPct val="100000"/>
              </a:lnSpc>
            </a:pPr>
            <a:r>
              <a:rPr lang="en-US" dirty="0"/>
              <a:t>We must remember that our hope saves us (Rom. 8:24)</a:t>
            </a:r>
          </a:p>
        </p:txBody>
      </p:sp>
    </p:spTree>
    <p:extLst>
      <p:ext uri="{BB962C8B-B14F-4D97-AF65-F5344CB8AC3E}">
        <p14:creationId xmlns:p14="http://schemas.microsoft.com/office/powerpoint/2010/main" val="767174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232</Words>
  <Application>Microsoft Office PowerPoint</Application>
  <PresentationFormat>On-screen Show (4:3)</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8</vt:i4>
      </vt:variant>
    </vt:vector>
  </HeadingPairs>
  <TitlesOfParts>
    <vt:vector size="19" baseType="lpstr">
      <vt:lpstr>Arial</vt:lpstr>
      <vt:lpstr>Calibri</vt:lpstr>
      <vt:lpstr>Calibri Light</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Nelson</dc:creator>
  <cp:lastModifiedBy>Cindy Nelson</cp:lastModifiedBy>
  <cp:revision>24</cp:revision>
  <dcterms:created xsi:type="dcterms:W3CDTF">2014-05-23T18:03:46Z</dcterms:created>
  <dcterms:modified xsi:type="dcterms:W3CDTF">2016-06-22T14:41:03Z</dcterms:modified>
</cp:coreProperties>
</file>