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</p:sldMasterIdLst>
  <p:sldIdLst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F24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/>
  </p:normalViewPr>
  <p:slideViewPr>
    <p:cSldViewPr showGuides="1">
      <p:cViewPr varScale="1">
        <p:scale>
          <a:sx n="97" d="100"/>
          <a:sy n="97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9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130531"/>
            <a:ext cx="7783830" cy="563663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7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130531"/>
            <a:ext cx="8847859" cy="563663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42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130531"/>
            <a:ext cx="8847859" cy="563663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3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130531"/>
            <a:ext cx="8847859" cy="563663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1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1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4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8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8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9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9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6477" y="1410779"/>
            <a:ext cx="3562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</a:rPr>
              <a:t>ALERT</a:t>
            </a:r>
            <a:r>
              <a:rPr lang="en-US" sz="2800" b="1" dirty="0">
                <a:solidFill>
                  <a:prstClr val="black"/>
                </a:solidFill>
              </a:rPr>
              <a:t>:  We are at war!</a:t>
            </a:r>
          </a:p>
        </p:txBody>
      </p:sp>
      <p:sp>
        <p:nvSpPr>
          <p:cNvPr id="9" name="Rectangle 8"/>
          <p:cNvSpPr/>
          <p:nvPr/>
        </p:nvSpPr>
        <p:spPr>
          <a:xfrm>
            <a:off x="1240531" y="2530264"/>
            <a:ext cx="6520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</a:rPr>
              <a:t>REALITY</a:t>
            </a:r>
            <a:r>
              <a:rPr lang="en-US" sz="2800" b="1" dirty="0">
                <a:solidFill>
                  <a:prstClr val="black"/>
                </a:solidFill>
              </a:rPr>
              <a:t>:  </a:t>
            </a:r>
            <a:r>
              <a:rPr lang="en-US" sz="2800" b="1" dirty="0" smtClean="0">
                <a:solidFill>
                  <a:prstClr val="black"/>
                </a:solidFill>
              </a:rPr>
              <a:t>This is a </a:t>
            </a:r>
            <a:r>
              <a:rPr lang="en-US" sz="2800" b="1" dirty="0">
                <a:solidFill>
                  <a:prstClr val="black"/>
                </a:solidFill>
              </a:rPr>
              <a:t>death-struggle for souls!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0531" y="3472189"/>
            <a:ext cx="62680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</a:rPr>
              <a:t>MANDATE</a:t>
            </a:r>
            <a:r>
              <a:rPr lang="en-US" sz="2800" b="1" dirty="0">
                <a:solidFill>
                  <a:prstClr val="black"/>
                </a:solidFill>
              </a:rPr>
              <a:t>:  Be strong in the Lord! 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	           Put on whole armor of God!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0531" y="4620470"/>
            <a:ext cx="671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</a:rPr>
              <a:t>OPPONENT</a:t>
            </a:r>
            <a:r>
              <a:rPr lang="en-US" sz="2800" b="1" dirty="0">
                <a:solidFill>
                  <a:prstClr val="black"/>
                </a:solidFill>
              </a:rPr>
              <a:t>:  The devil and his evil </a:t>
            </a:r>
            <a:r>
              <a:rPr lang="en-US" sz="2800" b="1" dirty="0" smtClean="0">
                <a:solidFill>
                  <a:prstClr val="black"/>
                </a:solidFill>
              </a:rPr>
              <a:t>schemes!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6477" y="5687270"/>
            <a:ext cx="7917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</a:rPr>
              <a:t>RESPONSIBILITY</a:t>
            </a:r>
            <a:r>
              <a:rPr lang="en-US" sz="2800" b="1" dirty="0">
                <a:solidFill>
                  <a:prstClr val="black"/>
                </a:solidFill>
              </a:rPr>
              <a:t>:  Stand &amp; withstand in the evil </a:t>
            </a:r>
            <a:r>
              <a:rPr lang="en-US" sz="2800" b="1" dirty="0" smtClean="0">
                <a:solidFill>
                  <a:prstClr val="black"/>
                </a:solidFill>
              </a:rPr>
              <a:t>day!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5" y="5243178"/>
            <a:ext cx="427470" cy="4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The Physical Armor:  </a:t>
            </a:r>
            <a:r>
              <a:rPr lang="en-US" dirty="0" smtClean="0"/>
              <a:t>The Shield</a:t>
            </a:r>
            <a:endParaRPr lang="en-US" sz="4000" dirty="0"/>
          </a:p>
          <a:p>
            <a:pPr lvl="1"/>
            <a:r>
              <a:rPr lang="en-US" dirty="0"/>
              <a:t>The fiery dart was one of the most dangerous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weapons </a:t>
            </a:r>
            <a:r>
              <a:rPr lang="en-US" dirty="0"/>
              <a:t>in ancient warfare</a:t>
            </a:r>
            <a:endParaRPr lang="en-US" sz="36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Roman shield was a full-body </a:t>
            </a:r>
            <a:r>
              <a:rPr lang="en-US" dirty="0" smtClean="0"/>
              <a:t>protection, </a:t>
            </a:r>
            <a:br>
              <a:rPr lang="en-US" dirty="0" smtClean="0"/>
            </a:br>
            <a:r>
              <a:rPr lang="en-US" dirty="0" smtClean="0"/>
              <a:t>measuring </a:t>
            </a:r>
            <a:r>
              <a:rPr lang="en-US" dirty="0"/>
              <a:t>4-ft H x 2.5-ft W, designed for ultimate </a:t>
            </a:r>
            <a:r>
              <a:rPr lang="en-US" dirty="0" smtClean="0"/>
              <a:t>defense 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was made of two solid pieces of wood, glued together, then covered first with linen and then in a tough, heavy leather and bound with iron above and below</a:t>
            </a:r>
            <a:endParaRPr lang="en-US" sz="3600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fiery dart would sink into the shield and the flame be extinguished/quenched</a:t>
            </a:r>
            <a:endParaRPr lang="en-US" sz="3600" dirty="0"/>
          </a:p>
          <a:p>
            <a:pPr lvl="1"/>
            <a:r>
              <a:rPr lang="en-US" dirty="0" smtClean="0"/>
              <a:t>The soldier held the shield </a:t>
            </a:r>
            <a:r>
              <a:rPr lang="en-US" dirty="0"/>
              <a:t>with </a:t>
            </a:r>
            <a:r>
              <a:rPr lang="en-US" dirty="0" smtClean="0"/>
              <a:t>the left </a:t>
            </a:r>
            <a:r>
              <a:rPr lang="en-US" dirty="0"/>
              <a:t>hand, having freedom to wield the sword with </a:t>
            </a:r>
            <a:r>
              <a:rPr lang="en-US" dirty="0" smtClean="0"/>
              <a:t>the right </a:t>
            </a:r>
            <a:r>
              <a:rPr lang="en-US" dirty="0"/>
              <a:t>hand</a:t>
            </a:r>
            <a:endParaRPr lang="en-US" sz="3600" dirty="0"/>
          </a:p>
          <a:p>
            <a:pPr lvl="1"/>
            <a:r>
              <a:rPr lang="en-US" dirty="0"/>
              <a:t>The edges of the shields were constructed so that an entire line of soldiers could interlock shields and march into the enemy like a solid wall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65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Spiritual Armor:  The </a:t>
            </a:r>
            <a:r>
              <a:rPr lang="en-US" dirty="0" smtClean="0"/>
              <a:t>Shield of Faith</a:t>
            </a:r>
            <a:endParaRPr lang="en-US" sz="4000" dirty="0"/>
          </a:p>
          <a:p>
            <a:pPr lvl="1"/>
            <a:r>
              <a:rPr lang="en-US" dirty="0"/>
              <a:t>Christians have an enemy that employs many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devices</a:t>
            </a:r>
            <a:r>
              <a:rPr lang="en-US" dirty="0"/>
              <a:t>, </a:t>
            </a:r>
            <a:r>
              <a:rPr lang="en-US" dirty="0" smtClean="0"/>
              <a:t>incl. </a:t>
            </a:r>
            <a:r>
              <a:rPr lang="en-US" dirty="0"/>
              <a:t>fiery darts designed to destroy us</a:t>
            </a:r>
            <a:endParaRPr lang="en-US" sz="3600" dirty="0"/>
          </a:p>
          <a:p>
            <a:pPr lvl="1"/>
            <a:r>
              <a:rPr lang="en-US" dirty="0" smtClean="0"/>
              <a:t>Christians </a:t>
            </a:r>
            <a:r>
              <a:rPr lang="en-US" dirty="0"/>
              <a:t>have a shield – faith!</a:t>
            </a:r>
            <a:endParaRPr lang="en-US" sz="3600" dirty="0"/>
          </a:p>
          <a:p>
            <a:pPr lvl="1"/>
            <a:r>
              <a:rPr lang="en-US" dirty="0"/>
              <a:t>Faith is a solid, formidable, defensive weapon which protects us from Satan, quenching his fiery darts</a:t>
            </a:r>
            <a:endParaRPr lang="en-US" dirty="0" smtClean="0"/>
          </a:p>
          <a:p>
            <a:pPr lvl="1"/>
            <a:r>
              <a:rPr lang="en-US" dirty="0" smtClean="0"/>
              <a:t>We are </a:t>
            </a:r>
            <a:r>
              <a:rPr lang="en-US" dirty="0"/>
              <a:t>victorious through faith (1 Pet. 5:8-9; 1 John 5:4-5)</a:t>
            </a:r>
            <a:endParaRPr lang="en-US" sz="3600" dirty="0"/>
          </a:p>
          <a:p>
            <a:pPr lvl="1"/>
            <a:r>
              <a:rPr lang="en-US" dirty="0"/>
              <a:t>Through faith, we are “ABLE to </a:t>
            </a:r>
            <a:r>
              <a:rPr lang="en-US" dirty="0" smtClean="0"/>
              <a:t>quench </a:t>
            </a:r>
            <a:r>
              <a:rPr lang="en-US" dirty="0"/>
              <a:t>ALL the fiery darts” </a:t>
            </a:r>
            <a:endParaRPr lang="en-US" sz="36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Christian’s shield is large enough to provide full protection </a:t>
            </a:r>
            <a:endParaRPr lang="en-US" dirty="0" smtClean="0"/>
          </a:p>
          <a:p>
            <a:pPr lvl="1"/>
            <a:r>
              <a:rPr lang="en-US" dirty="0" smtClean="0"/>
              <a:t>Christian soldiers have </a:t>
            </a:r>
            <a:r>
              <a:rPr lang="en-US" dirty="0"/>
              <a:t>one hand on </a:t>
            </a:r>
            <a:r>
              <a:rPr lang="en-US" dirty="0" smtClean="0"/>
              <a:t>shield </a:t>
            </a:r>
            <a:r>
              <a:rPr lang="en-US" dirty="0"/>
              <a:t>and one on </a:t>
            </a:r>
            <a:r>
              <a:rPr lang="en-US" dirty="0" smtClean="0"/>
              <a:t>sword</a:t>
            </a:r>
            <a:endParaRPr lang="en-US" sz="3600" dirty="0"/>
          </a:p>
          <a:p>
            <a:pPr lvl="1"/>
            <a:r>
              <a:rPr lang="en-US" dirty="0"/>
              <a:t>The shield is designed to interlock with others, so that we are not in battle alone (Phil. 1:27)</a:t>
            </a:r>
            <a:endParaRPr lang="en-US" sz="3600" dirty="0"/>
          </a:p>
          <a:p>
            <a:pPr lvl="1"/>
            <a:r>
              <a:rPr lang="en-US" dirty="0" smtClean="0"/>
              <a:t>Shield </a:t>
            </a:r>
            <a:r>
              <a:rPr lang="en-US" dirty="0"/>
              <a:t>could be objective faith = “the faith” (Acts 6:7; Gal. 1:23)</a:t>
            </a:r>
            <a:endParaRPr lang="en-US" sz="3600" dirty="0"/>
          </a:p>
          <a:p>
            <a:pPr lvl="2"/>
            <a:r>
              <a:rPr lang="en-US" dirty="0" smtClean="0"/>
              <a:t>“The </a:t>
            </a:r>
            <a:r>
              <a:rPr lang="en-US" dirty="0"/>
              <a:t>faith” would be our shield against Satan (cf. Matt. 4:1-11)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46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Our Responsibility:  Take the Shield of Faith</a:t>
            </a:r>
            <a:endParaRPr lang="en-US" sz="4000" dirty="0"/>
          </a:p>
          <a:p>
            <a:pPr lvl="1"/>
            <a:r>
              <a:rPr lang="en-US" dirty="0"/>
              <a:t>Place our faith firmly in God’s Word (Acts 27:25)</a:t>
            </a:r>
            <a:endParaRPr lang="en-US" sz="3600" dirty="0"/>
          </a:p>
          <a:p>
            <a:pPr lvl="1"/>
            <a:r>
              <a:rPr lang="en-US" dirty="0"/>
              <a:t>Increase our faith (Rom. 10:17)</a:t>
            </a:r>
            <a:endParaRPr lang="en-US" sz="3600" dirty="0"/>
          </a:p>
          <a:p>
            <a:pPr lvl="1"/>
            <a:r>
              <a:rPr lang="en-US" dirty="0"/>
              <a:t>Hold and keep our faith (1 Tim. 1:18-20; 2 Tim. 1:13)</a:t>
            </a:r>
            <a:endParaRPr lang="en-US" sz="3600" dirty="0"/>
          </a:p>
          <a:p>
            <a:pPr lvl="1"/>
            <a:r>
              <a:rPr lang="en-US" dirty="0"/>
              <a:t>Take the shield of faith and quench the devil’s arrows of:</a:t>
            </a:r>
            <a:endParaRPr lang="en-US" sz="3600" dirty="0"/>
          </a:p>
          <a:p>
            <a:pPr lvl="2"/>
            <a:r>
              <a:rPr lang="en-US" dirty="0"/>
              <a:t>Worry (Matt. 6:24-34)</a:t>
            </a:r>
            <a:endParaRPr lang="en-US" sz="3200" dirty="0"/>
          </a:p>
          <a:p>
            <a:pPr lvl="2"/>
            <a:r>
              <a:rPr lang="en-US" dirty="0"/>
              <a:t>Fear (Matt. 8:26)</a:t>
            </a:r>
            <a:endParaRPr lang="en-US" sz="3200" dirty="0"/>
          </a:p>
          <a:p>
            <a:pPr lvl="2"/>
            <a:r>
              <a:rPr lang="en-US" dirty="0"/>
              <a:t>Doubt (Matt. 14:31)</a:t>
            </a:r>
            <a:endParaRPr lang="en-US" sz="3200" dirty="0"/>
          </a:p>
          <a:p>
            <a:pPr lvl="2"/>
            <a:r>
              <a:rPr lang="en-US" dirty="0"/>
              <a:t>Temptation (Psa. 119:11; 1 Cor. 10:13)</a:t>
            </a:r>
            <a:endParaRPr lang="en-US" sz="3200" dirty="0"/>
          </a:p>
          <a:p>
            <a:pPr lvl="2"/>
            <a:r>
              <a:rPr lang="en-US" dirty="0"/>
              <a:t>Human reasoning (Matt. 16:8)</a:t>
            </a:r>
            <a:endParaRPr lang="en-US" sz="3200" dirty="0"/>
          </a:p>
          <a:p>
            <a:pPr lvl="2"/>
            <a:r>
              <a:rPr lang="en-US" dirty="0"/>
              <a:t>Unbelief (Heb. 3:7-13)</a:t>
            </a:r>
            <a:endParaRPr lang="en-US" sz="3200" dirty="0"/>
          </a:p>
          <a:p>
            <a:pPr lvl="2"/>
            <a:r>
              <a:rPr lang="en-US" dirty="0"/>
              <a:t>Distress and grief (1 Pet. 1:5-9)</a:t>
            </a:r>
            <a:endParaRPr lang="en-US" sz="3200" dirty="0"/>
          </a:p>
          <a:p>
            <a:pPr lvl="2"/>
            <a:r>
              <a:rPr lang="en-US" dirty="0"/>
              <a:t>Materialism (Heb. 11:23-26)</a:t>
            </a:r>
            <a:endParaRPr lang="en-US" sz="3200" dirty="0"/>
          </a:p>
          <a:p>
            <a:pPr lvl="2"/>
            <a:r>
              <a:rPr lang="en-US" dirty="0"/>
              <a:t>Ridicule (1 Pet. 4:1-4)</a:t>
            </a:r>
            <a:endParaRPr lang="en-US" sz="3200" dirty="0"/>
          </a:p>
          <a:p>
            <a:pPr lvl="2"/>
            <a:r>
              <a:rPr lang="en-US" dirty="0"/>
              <a:t>Pressure to conform (Rom. 12:1-2)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48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200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Nelson</dc:creator>
  <cp:lastModifiedBy>Cindy Nelson</cp:lastModifiedBy>
  <cp:revision>22</cp:revision>
  <dcterms:created xsi:type="dcterms:W3CDTF">2014-05-23T18:03:46Z</dcterms:created>
  <dcterms:modified xsi:type="dcterms:W3CDTF">2016-06-22T14:40:28Z</dcterms:modified>
</cp:coreProperties>
</file>