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</p:sldMasterIdLst>
  <p:sldIdLst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howGuides="1"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30531"/>
            <a:ext cx="7783830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5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4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6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3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6477" y="1410779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</a:rPr>
              <a:t>ALERT</a:t>
            </a:r>
            <a:r>
              <a:rPr lang="en-US" sz="2800" b="1" dirty="0">
                <a:solidFill>
                  <a:prstClr val="black"/>
                </a:solidFill>
              </a:rPr>
              <a:t>:  We are at war!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0531" y="2530264"/>
            <a:ext cx="65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REALITY</a:t>
            </a:r>
            <a:r>
              <a:rPr lang="en-US" sz="2800" b="1" dirty="0">
                <a:solidFill>
                  <a:prstClr val="black"/>
                </a:solidFill>
              </a:rPr>
              <a:t>:  </a:t>
            </a:r>
            <a:r>
              <a:rPr lang="en-US" sz="2800" b="1" dirty="0" smtClean="0">
                <a:solidFill>
                  <a:prstClr val="black"/>
                </a:solidFill>
              </a:rPr>
              <a:t>This is a </a:t>
            </a:r>
            <a:r>
              <a:rPr lang="en-US" sz="2800" b="1" dirty="0">
                <a:solidFill>
                  <a:prstClr val="black"/>
                </a:solidFill>
              </a:rPr>
              <a:t>death-struggle for souls!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531" y="3472189"/>
            <a:ext cx="62680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MANDATE</a:t>
            </a:r>
            <a:r>
              <a:rPr lang="en-US" sz="2800" b="1" dirty="0">
                <a:solidFill>
                  <a:prstClr val="black"/>
                </a:solidFill>
              </a:rPr>
              <a:t>:  Be strong in the Lord! 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	           Put on whole armor of God!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531" y="4620470"/>
            <a:ext cx="671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OPPONENT</a:t>
            </a:r>
            <a:r>
              <a:rPr lang="en-US" sz="2800" b="1" dirty="0">
                <a:solidFill>
                  <a:prstClr val="black"/>
                </a:solidFill>
              </a:rPr>
              <a:t>:  The devil and his evil </a:t>
            </a:r>
            <a:r>
              <a:rPr lang="en-US" sz="2800" b="1" dirty="0" smtClean="0">
                <a:solidFill>
                  <a:prstClr val="black"/>
                </a:solidFill>
              </a:rPr>
              <a:t>schemes!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477" y="5687270"/>
            <a:ext cx="7917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RESPONSIBILITY</a:t>
            </a:r>
            <a:r>
              <a:rPr lang="en-US" sz="2800" b="1" dirty="0">
                <a:solidFill>
                  <a:prstClr val="black"/>
                </a:solidFill>
              </a:rPr>
              <a:t>:  Stand &amp; withstand in the evil </a:t>
            </a:r>
            <a:r>
              <a:rPr lang="en-US" sz="2800" b="1" dirty="0" smtClean="0">
                <a:solidFill>
                  <a:prstClr val="black"/>
                </a:solidFill>
              </a:rPr>
              <a:t>day!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Physical Armor:  The Belt</a:t>
            </a:r>
            <a:endParaRPr lang="en-US" sz="4000" dirty="0"/>
          </a:p>
          <a:p>
            <a:pPr lvl="1"/>
            <a:r>
              <a:rPr lang="en-US" dirty="0"/>
              <a:t>Ancient soldiers wore a short tunic, over which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/>
              <a:t>placed a leather belt/girdle</a:t>
            </a:r>
            <a:endParaRPr lang="en-US" sz="3600" dirty="0"/>
          </a:p>
          <a:p>
            <a:pPr lvl="1"/>
            <a:r>
              <a:rPr lang="en-US" dirty="0"/>
              <a:t>It bound the loose-flowing tunic &amp; kept it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getting </a:t>
            </a:r>
            <a:r>
              <a:rPr lang="en-US" dirty="0"/>
              <a:t>in the way</a:t>
            </a:r>
            <a:endParaRPr lang="en-US" sz="3600" dirty="0"/>
          </a:p>
          <a:p>
            <a:pPr lvl="1"/>
            <a:r>
              <a:rPr lang="en-US" dirty="0"/>
              <a:t>The breastplate and the scabbard for the sword were fastened to the belt</a:t>
            </a:r>
            <a:endParaRPr lang="en-US" sz="3600" dirty="0"/>
          </a:p>
          <a:p>
            <a:pPr lvl="1"/>
            <a:r>
              <a:rPr lang="en-US" dirty="0"/>
              <a:t>It held everything together and in place for battle strength and support</a:t>
            </a:r>
            <a:endParaRPr lang="en-US" sz="3600" dirty="0"/>
          </a:p>
          <a:p>
            <a:pPr lvl="1"/>
            <a:r>
              <a:rPr lang="en-US" dirty="0"/>
              <a:t>In like manner, the </a:t>
            </a:r>
            <a:r>
              <a:rPr lang="en-US" dirty="0" smtClean="0"/>
              <a:t>Christian </a:t>
            </a:r>
            <a:r>
              <a:rPr lang="en-US" dirty="0"/>
              <a:t>is to be equipped with a belt (truth) for spiritual conflict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Spiritual Armor:  The Belt of Truth</a:t>
            </a:r>
            <a:endParaRPr lang="en-US" sz="4000" dirty="0"/>
          </a:p>
          <a:p>
            <a:pPr lvl="1"/>
            <a:r>
              <a:rPr lang="en-US" dirty="0"/>
              <a:t>The truth purifies the soul when obeyed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Pet. 1:22)</a:t>
            </a:r>
            <a:endParaRPr lang="en-US" sz="3600" dirty="0"/>
          </a:p>
          <a:p>
            <a:pPr lvl="1"/>
            <a:r>
              <a:rPr lang="en-US" dirty="0"/>
              <a:t>The truth sanctifies us (John 17:17)</a:t>
            </a:r>
            <a:endParaRPr lang="en-US" sz="3600" dirty="0"/>
          </a:p>
          <a:p>
            <a:pPr lvl="1"/>
            <a:r>
              <a:rPr lang="en-US" dirty="0"/>
              <a:t>The truth makes us free </a:t>
            </a:r>
            <a:r>
              <a:rPr lang="en-US" dirty="0" smtClean="0"/>
              <a:t>(</a:t>
            </a:r>
            <a:r>
              <a:rPr lang="en-US" dirty="0"/>
              <a:t>John 8:32)</a:t>
            </a:r>
            <a:endParaRPr lang="en-US" sz="3600" dirty="0"/>
          </a:p>
          <a:p>
            <a:pPr lvl="1"/>
            <a:r>
              <a:rPr lang="en-US" dirty="0"/>
              <a:t>The truth helps to bind us </a:t>
            </a:r>
            <a:r>
              <a:rPr lang="en-US" dirty="0" smtClean="0"/>
              <a:t>and </a:t>
            </a:r>
            <a:r>
              <a:rPr lang="en-US" dirty="0"/>
              <a:t>bring our </a:t>
            </a:r>
            <a:r>
              <a:rPr lang="en-US" dirty="0" smtClean="0"/>
              <a:t>thoughts and actions </a:t>
            </a:r>
            <a:r>
              <a:rPr lang="en-US" dirty="0"/>
              <a:t>under control (1 Pet. 1:13)</a:t>
            </a:r>
            <a:endParaRPr lang="en-US" sz="3600" dirty="0"/>
          </a:p>
          <a:p>
            <a:pPr lvl="1"/>
            <a:r>
              <a:rPr lang="en-US" dirty="0"/>
              <a:t>The truth keeps us from being tossed from one doctrine to another (</a:t>
            </a:r>
            <a:r>
              <a:rPr lang="en-US" dirty="0" smtClean="0"/>
              <a:t>Eph. </a:t>
            </a:r>
            <a:r>
              <a:rPr lang="en-US" dirty="0"/>
              <a:t>4:14-15)</a:t>
            </a:r>
            <a:endParaRPr lang="en-US" sz="3600" dirty="0"/>
          </a:p>
          <a:p>
            <a:pPr lvl="1"/>
            <a:r>
              <a:rPr lang="en-US" dirty="0"/>
              <a:t>The truth keeps us from being entangled in the affairs of this world (2 </a:t>
            </a:r>
            <a:r>
              <a:rPr lang="en-US" dirty="0" smtClean="0"/>
              <a:t>Tim. </a:t>
            </a:r>
            <a:r>
              <a:rPr lang="en-US" dirty="0"/>
              <a:t>2:3-4)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4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Our Responsibility:  Gird Ourselves with Truth</a:t>
            </a:r>
            <a:endParaRPr lang="en-US" sz="4000" dirty="0"/>
          </a:p>
          <a:p>
            <a:pPr lvl="1"/>
            <a:r>
              <a:rPr lang="en-US" dirty="0"/>
              <a:t>By studying the truth (2 Tim. 2:15)</a:t>
            </a:r>
          </a:p>
          <a:p>
            <a:pPr lvl="1"/>
            <a:r>
              <a:rPr lang="en-US" dirty="0"/>
              <a:t>By believing the truth (2 Thess. 2:9-13)</a:t>
            </a:r>
          </a:p>
          <a:p>
            <a:pPr lvl="1"/>
            <a:r>
              <a:rPr lang="en-US" dirty="0"/>
              <a:t>By loving the truth (2 Thess. 2:10)</a:t>
            </a:r>
          </a:p>
          <a:p>
            <a:pPr lvl="1"/>
            <a:r>
              <a:rPr lang="en-US" dirty="0"/>
              <a:t>By knowing the truth (John 8:32)</a:t>
            </a:r>
          </a:p>
          <a:p>
            <a:pPr lvl="1"/>
            <a:r>
              <a:rPr lang="en-US" dirty="0"/>
              <a:t>By walking in truth (2 John 4; 3 John 3-4; Gal. 2:14)</a:t>
            </a:r>
          </a:p>
          <a:p>
            <a:pPr lvl="1"/>
            <a:r>
              <a:rPr lang="en-US" dirty="0"/>
              <a:t>By obeying the truth (1 Pet. 1:22)</a:t>
            </a:r>
          </a:p>
          <a:p>
            <a:pPr lvl="1"/>
            <a:r>
              <a:rPr lang="en-US" dirty="0"/>
              <a:t>By worshiping in truth (John 4:24)</a:t>
            </a:r>
          </a:p>
          <a:p>
            <a:pPr lvl="1"/>
            <a:r>
              <a:rPr lang="en-US" dirty="0"/>
              <a:t>By not erring from the truth (Jas. 5:19; 2 Tim. 4:4)</a:t>
            </a:r>
          </a:p>
        </p:txBody>
      </p:sp>
    </p:spTree>
    <p:extLst>
      <p:ext uri="{BB962C8B-B14F-4D97-AF65-F5344CB8AC3E}">
        <p14:creationId xmlns:p14="http://schemas.microsoft.com/office/powerpoint/2010/main" val="8448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Physical Armor</a:t>
            </a:r>
            <a:r>
              <a:rPr lang="en-US" dirty="0"/>
              <a:t>:  The </a:t>
            </a:r>
            <a:r>
              <a:rPr lang="en-US" dirty="0" smtClean="0"/>
              <a:t>Sword</a:t>
            </a:r>
            <a:endParaRPr lang="en-US" sz="4000" dirty="0"/>
          </a:p>
          <a:p>
            <a:pPr lvl="1"/>
            <a:r>
              <a:rPr lang="en-US" dirty="0"/>
              <a:t>The only offensive weapon</a:t>
            </a:r>
            <a:endParaRPr lang="en-US" sz="3600" dirty="0"/>
          </a:p>
          <a:p>
            <a:pPr lvl="1"/>
            <a:r>
              <a:rPr lang="en-US" dirty="0" smtClean="0"/>
              <a:t>Belted swords were </a:t>
            </a:r>
            <a:r>
              <a:rPr lang="en-US" dirty="0"/>
              <a:t>short swords, like </a:t>
            </a:r>
            <a:r>
              <a:rPr lang="en-US" dirty="0" smtClean="0"/>
              <a:t>daggers</a:t>
            </a:r>
            <a:endParaRPr lang="en-US" sz="3600" dirty="0"/>
          </a:p>
          <a:p>
            <a:pPr lvl="1"/>
            <a:r>
              <a:rPr lang="en-US" dirty="0" smtClean="0"/>
              <a:t>Often a </a:t>
            </a:r>
            <a:r>
              <a:rPr lang="en-US" dirty="0"/>
              <a:t>two-edged </a:t>
            </a:r>
            <a:r>
              <a:rPr lang="en-US" dirty="0" smtClean="0"/>
              <a:t>blade</a:t>
            </a:r>
            <a:endParaRPr lang="en-US" sz="3600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used defensively </a:t>
            </a:r>
            <a:r>
              <a:rPr lang="en-US" dirty="0" smtClean="0"/>
              <a:t>and </a:t>
            </a:r>
            <a:r>
              <a:rPr lang="en-US" dirty="0"/>
              <a:t>offensively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4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Spiritual Armor</a:t>
            </a:r>
            <a:r>
              <a:rPr lang="en-US" dirty="0"/>
              <a:t>:  The Sword of the Spirit,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      The </a:t>
            </a:r>
            <a:r>
              <a:rPr lang="en-US" dirty="0"/>
              <a:t>Word of God</a:t>
            </a:r>
            <a:endParaRPr lang="en-US" sz="4000" dirty="0"/>
          </a:p>
          <a:p>
            <a:pPr lvl="1"/>
            <a:r>
              <a:rPr lang="en-US" dirty="0"/>
              <a:t>God’s Word is a sword (Heb. </a:t>
            </a:r>
            <a:r>
              <a:rPr lang="en-US" dirty="0" smtClean="0"/>
              <a:t>4:12)</a:t>
            </a:r>
            <a:endParaRPr lang="en-US" sz="3600" dirty="0"/>
          </a:p>
          <a:p>
            <a:pPr lvl="1"/>
            <a:r>
              <a:rPr lang="en-US" dirty="0"/>
              <a:t>God’s Sword/Word is powerful…to save &amp; to destroy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Cor. 10:4-5; Rom. 1:16)</a:t>
            </a:r>
            <a:endParaRPr lang="en-US" sz="3600" dirty="0"/>
          </a:p>
          <a:p>
            <a:pPr lvl="1"/>
            <a:r>
              <a:rPr lang="en-US" dirty="0"/>
              <a:t>God’s Sword/Word is piercing and penetrating (Heb. 4:12)</a:t>
            </a:r>
            <a:endParaRPr lang="en-US" sz="3600" dirty="0"/>
          </a:p>
          <a:p>
            <a:pPr marL="914400" lvl="2"/>
            <a:r>
              <a:rPr lang="en-US" sz="2200" dirty="0"/>
              <a:t>Can lead to godly sorrow, repentance and salvation (Acts 2:37-41)</a:t>
            </a:r>
          </a:p>
          <a:p>
            <a:pPr marL="914400" lvl="2"/>
            <a:r>
              <a:rPr lang="en-US" sz="2200" dirty="0"/>
              <a:t>Can lead to resentment and condemnation (Acts 5:33; 7:54)</a:t>
            </a:r>
          </a:p>
        </p:txBody>
      </p:sp>
    </p:spTree>
    <p:extLst>
      <p:ext uri="{BB962C8B-B14F-4D97-AF65-F5344CB8AC3E}">
        <p14:creationId xmlns:p14="http://schemas.microsoft.com/office/powerpoint/2010/main" val="16264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Our Responsibility:  Take &amp; Wield the Word</a:t>
            </a:r>
            <a:endParaRPr lang="en-US" sz="4000" dirty="0"/>
          </a:p>
          <a:p>
            <a:pPr lvl="1"/>
            <a:r>
              <a:rPr lang="en-US" dirty="0"/>
              <a:t>The Sword/Word must be wielded “offensively”</a:t>
            </a:r>
            <a:endParaRPr lang="en-US" sz="3600" dirty="0"/>
          </a:p>
          <a:p>
            <a:pPr marL="914400" lvl="2"/>
            <a:r>
              <a:rPr lang="en-US" sz="2200" dirty="0"/>
              <a:t>To teach gospel to lost </a:t>
            </a:r>
            <a:r>
              <a:rPr lang="en-US" sz="2200" dirty="0" smtClean="0"/>
              <a:t>souls </a:t>
            </a:r>
            <a:r>
              <a:rPr lang="en-US" sz="2200" dirty="0"/>
              <a:t>in clutches of devil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(Rom. </a:t>
            </a:r>
            <a:r>
              <a:rPr lang="en-US" sz="2200" dirty="0"/>
              <a:t>6:17-18; </a:t>
            </a:r>
            <a:r>
              <a:rPr lang="en-US" sz="2200" dirty="0" smtClean="0"/>
              <a:t>Luke </a:t>
            </a:r>
            <a:r>
              <a:rPr lang="en-US" sz="2200" dirty="0"/>
              <a:t>4:18; </a:t>
            </a:r>
            <a:r>
              <a:rPr lang="en-US" sz="2200" dirty="0" smtClean="0"/>
              <a:t>Gal. 5:1)</a:t>
            </a:r>
            <a:endParaRPr lang="en-US" sz="2200" dirty="0"/>
          </a:p>
          <a:p>
            <a:pPr marL="914400" lvl="2"/>
            <a:r>
              <a:rPr lang="en-US" sz="2200" dirty="0"/>
              <a:t>To answer every question asked of our faith (1 Pet. 3:15)</a:t>
            </a:r>
          </a:p>
          <a:p>
            <a:pPr lvl="1"/>
            <a:r>
              <a:rPr lang="en-US" dirty="0"/>
              <a:t>The Sword/Word must be wielded “defensively”</a:t>
            </a:r>
            <a:endParaRPr lang="en-US" sz="3600" dirty="0"/>
          </a:p>
          <a:p>
            <a:pPr marL="914400" lvl="2"/>
            <a:r>
              <a:rPr lang="en-US" sz="2200" dirty="0"/>
              <a:t>To identify and overpower the wiles of the devil (2 Cor. 2:11; 11:3; 1 </a:t>
            </a:r>
            <a:r>
              <a:rPr lang="en-US" sz="2200" dirty="0" smtClean="0"/>
              <a:t>Pet. </a:t>
            </a:r>
            <a:r>
              <a:rPr lang="en-US" sz="2200" dirty="0"/>
              <a:t>5:8)</a:t>
            </a:r>
          </a:p>
          <a:p>
            <a:pPr marL="914400" lvl="2"/>
            <a:r>
              <a:rPr lang="en-US" sz="2200" dirty="0"/>
              <a:t>To identify and overcome temptations (Matt. </a:t>
            </a:r>
            <a:r>
              <a:rPr lang="en-US" sz="2200" dirty="0" smtClean="0"/>
              <a:t>4:1-11)</a:t>
            </a:r>
          </a:p>
          <a:p>
            <a:pPr marL="914400" lvl="2"/>
            <a:r>
              <a:rPr lang="en-US" sz="2200" dirty="0" smtClean="0"/>
              <a:t>To </a:t>
            </a:r>
            <a:r>
              <a:rPr lang="en-US" sz="2200" dirty="0"/>
              <a:t>identify and overthrow false </a:t>
            </a:r>
            <a:r>
              <a:rPr lang="en-US" sz="2200" dirty="0" smtClean="0"/>
              <a:t>doctrines </a:t>
            </a:r>
            <a:r>
              <a:rPr lang="en-US" sz="2200" dirty="0"/>
              <a:t>(</a:t>
            </a:r>
            <a:r>
              <a:rPr lang="en-US" sz="2200" dirty="0" smtClean="0"/>
              <a:t>2 Tim. </a:t>
            </a:r>
            <a:r>
              <a:rPr lang="en-US" sz="2200" dirty="0"/>
              <a:t>4:1-4)</a:t>
            </a:r>
          </a:p>
          <a:p>
            <a:pPr lvl="1"/>
            <a:r>
              <a:rPr lang="en-US" dirty="0"/>
              <a:t>Proper &amp; skilled use requires diligent practice and personal effort (2 Tim. 2:15)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1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233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Nelson</dc:creator>
  <cp:lastModifiedBy>Cindy Nelson</cp:lastModifiedBy>
  <cp:revision>21</cp:revision>
  <dcterms:created xsi:type="dcterms:W3CDTF">2014-05-23T18:03:46Z</dcterms:created>
  <dcterms:modified xsi:type="dcterms:W3CDTF">2016-06-20T15:43:50Z</dcterms:modified>
</cp:coreProperties>
</file>