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274" r:id="rId6"/>
    <p:sldId id="275" r:id="rId7"/>
    <p:sldId id="276" r:id="rId8"/>
    <p:sldId id="279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0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5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6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8" y="764136"/>
            <a:ext cx="8778242" cy="7794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8" y="1845425"/>
            <a:ext cx="8703428" cy="485463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solidFill>
                  <a:srgbClr val="AD0102"/>
                </a:solidFill>
                <a:effectLst/>
              </a:defRPr>
            </a:lvl2pPr>
            <a:lvl3pPr>
              <a:defRPr b="1">
                <a:solidFill>
                  <a:schemeClr val="tx1"/>
                </a:solidFill>
                <a:effectLst/>
              </a:defRPr>
            </a:lvl3pPr>
            <a:lvl4pPr>
              <a:defRPr b="1">
                <a:solidFill>
                  <a:schemeClr val="tx1"/>
                </a:solidFill>
                <a:effectLst/>
              </a:defRPr>
            </a:lvl4pPr>
            <a:lvl5pPr>
              <a:defRPr b="1"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9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365127"/>
            <a:ext cx="8711738" cy="7794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5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5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1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4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1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9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470DE-66A2-4441-86B7-1C1133C09B0B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9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8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503339"/>
            <a:ext cx="3791823" cy="119245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to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Authorship:  the Apostle Paul (1:1)</a:t>
            </a:r>
          </a:p>
          <a:p>
            <a:pPr lvl="1"/>
            <a:r>
              <a:rPr lang="en-US" sz="2200" dirty="0"/>
              <a:t>The writer’s description of himself could only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be </a:t>
            </a:r>
            <a:r>
              <a:rPr lang="en-US" sz="2200" dirty="0"/>
              <a:t>Paul (11:13; 15:15-20 + Acts 9, 26</a:t>
            </a:r>
            <a:r>
              <a:rPr lang="en-US" sz="2200" dirty="0" smtClean="0"/>
              <a:t>)</a:t>
            </a:r>
          </a:p>
          <a:p>
            <a:r>
              <a:rPr lang="en-US" dirty="0"/>
              <a:t>The date is around 57-58 A.D.</a:t>
            </a:r>
          </a:p>
          <a:p>
            <a:pPr lvl="1"/>
            <a:r>
              <a:rPr lang="en-US" sz="2200" dirty="0"/>
              <a:t>A key for the dating is </a:t>
            </a:r>
            <a:r>
              <a:rPr lang="en-US" sz="2200" dirty="0" smtClean="0"/>
              <a:t>the </a:t>
            </a:r>
            <a:r>
              <a:rPr lang="en-US" sz="2200" dirty="0"/>
              <a:t>collection for the poor saints </a:t>
            </a:r>
            <a:r>
              <a:rPr lang="en-US" sz="2200" dirty="0" smtClean="0"/>
              <a:t>(15:25-28)</a:t>
            </a:r>
            <a:endParaRPr lang="en-US" sz="2200" dirty="0"/>
          </a:p>
          <a:p>
            <a:pPr lvl="2"/>
            <a:r>
              <a:rPr lang="en-US" sz="2200" dirty="0"/>
              <a:t>In 1 </a:t>
            </a:r>
            <a:r>
              <a:rPr lang="en-US" sz="2200" dirty="0" smtClean="0"/>
              <a:t>Cor. </a:t>
            </a:r>
            <a:r>
              <a:rPr lang="en-US" sz="2200" dirty="0"/>
              <a:t>16:1-3 and 2 </a:t>
            </a:r>
            <a:r>
              <a:rPr lang="en-US" sz="2200" dirty="0" smtClean="0"/>
              <a:t>Cor. </a:t>
            </a:r>
            <a:r>
              <a:rPr lang="en-US" sz="2200" dirty="0"/>
              <a:t>8-9, the funds were being </a:t>
            </a:r>
            <a:r>
              <a:rPr lang="en-US" sz="2200" dirty="0" smtClean="0"/>
              <a:t>collected</a:t>
            </a:r>
            <a:endParaRPr lang="en-US" sz="2200" dirty="0"/>
          </a:p>
          <a:p>
            <a:pPr lvl="2"/>
            <a:r>
              <a:rPr lang="en-US" sz="2200" dirty="0"/>
              <a:t>By the time Romans was written, the task had been </a:t>
            </a:r>
            <a:r>
              <a:rPr lang="en-US" sz="2200" dirty="0" smtClean="0"/>
              <a:t>completed</a:t>
            </a:r>
            <a:endParaRPr lang="en-US" sz="2200" dirty="0"/>
          </a:p>
          <a:p>
            <a:r>
              <a:rPr lang="en-US" dirty="0" smtClean="0"/>
              <a:t>The </a:t>
            </a:r>
            <a:r>
              <a:rPr lang="en-US" dirty="0"/>
              <a:t>place of writing is </a:t>
            </a:r>
            <a:r>
              <a:rPr lang="en-US" dirty="0" smtClean="0"/>
              <a:t>Corinth</a:t>
            </a:r>
            <a:endParaRPr lang="en-US" dirty="0"/>
          </a:p>
          <a:p>
            <a:pPr lvl="1"/>
            <a:r>
              <a:rPr lang="en-US" sz="2200" dirty="0"/>
              <a:t>Paul spent 3 months in Corinth in Acts 20:3, </a:t>
            </a:r>
            <a:r>
              <a:rPr lang="en-US" sz="2200" dirty="0" smtClean="0"/>
              <a:t>on </a:t>
            </a:r>
            <a:r>
              <a:rPr lang="en-US" sz="2200" dirty="0"/>
              <a:t>his </a:t>
            </a:r>
            <a:r>
              <a:rPr lang="en-US" sz="2200" dirty="0" smtClean="0"/>
              <a:t>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missionary journey</a:t>
            </a:r>
            <a:endParaRPr lang="en-US" sz="2200" dirty="0"/>
          </a:p>
          <a:p>
            <a:pPr lvl="1"/>
            <a:r>
              <a:rPr lang="en-US" sz="2200" dirty="0"/>
              <a:t>Romans </a:t>
            </a:r>
            <a:r>
              <a:rPr lang="en-US" sz="2200" dirty="0" smtClean="0"/>
              <a:t>was written just </a:t>
            </a:r>
            <a:r>
              <a:rPr lang="en-US" sz="2200" dirty="0"/>
              <a:t>before his visit to Jerusalem recorded in Acts </a:t>
            </a:r>
            <a:r>
              <a:rPr lang="en-US" sz="2200" dirty="0" smtClean="0"/>
              <a:t>20</a:t>
            </a:r>
            <a:endParaRPr lang="en-US" sz="2200" dirty="0"/>
          </a:p>
          <a:p>
            <a:pPr lvl="1"/>
            <a:r>
              <a:rPr lang="en-US" sz="2200" dirty="0"/>
              <a:t>Gaius and Erastus </a:t>
            </a:r>
            <a:r>
              <a:rPr lang="en-US" sz="2200" dirty="0" smtClean="0"/>
              <a:t>were </a:t>
            </a:r>
            <a:r>
              <a:rPr lang="en-US" sz="2200" dirty="0"/>
              <a:t>from Corinth (16:23; cf. 1 Cor. 1:14; 2 Tim. 4:20</a:t>
            </a:r>
            <a:r>
              <a:rPr lang="en-US" sz="2200" dirty="0" smtClean="0"/>
              <a:t>)</a:t>
            </a:r>
            <a:endParaRPr lang="en-US" sz="2200" dirty="0"/>
          </a:p>
          <a:p>
            <a:pPr lvl="1"/>
            <a:r>
              <a:rPr lang="en-US" sz="2200" dirty="0" smtClean="0"/>
              <a:t>Phoebe (maybe carried </a:t>
            </a:r>
            <a:r>
              <a:rPr lang="en-US" sz="2200" dirty="0"/>
              <a:t>the </a:t>
            </a:r>
            <a:r>
              <a:rPr lang="en-US" sz="2200" dirty="0" smtClean="0"/>
              <a:t>letter) </a:t>
            </a:r>
            <a:r>
              <a:rPr lang="en-US" sz="2200" dirty="0"/>
              <a:t>lived near Corinth in </a:t>
            </a:r>
            <a:r>
              <a:rPr lang="en-US" sz="2200" dirty="0" err="1"/>
              <a:t>Cenchrea</a:t>
            </a:r>
            <a:r>
              <a:rPr lang="en-US" sz="2200" dirty="0"/>
              <a:t> (16:1-2</a:t>
            </a:r>
            <a:r>
              <a:rPr lang="en-US" sz="2200" dirty="0" smtClean="0"/>
              <a:t>)</a:t>
            </a:r>
          </a:p>
          <a:p>
            <a:pPr lvl="0"/>
            <a:r>
              <a:rPr lang="en-US" dirty="0"/>
              <a:t>The Recipients of the Letter</a:t>
            </a:r>
          </a:p>
          <a:p>
            <a:pPr lvl="1"/>
            <a:r>
              <a:rPr lang="en-US" dirty="0"/>
              <a:t>The letter was written to the “saints” in Rome (1:7</a:t>
            </a:r>
            <a:r>
              <a:rPr lang="en-US" dirty="0" smtClean="0"/>
              <a:t>)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344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7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503339"/>
            <a:ext cx="3791823" cy="119245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to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Church in Rome: Its Origin </a:t>
            </a:r>
            <a:r>
              <a:rPr lang="en-US" dirty="0" smtClean="0"/>
              <a:t>&amp; Composition</a:t>
            </a:r>
            <a:endParaRPr lang="en-US" dirty="0"/>
          </a:p>
          <a:p>
            <a:pPr lvl="1"/>
            <a:r>
              <a:rPr lang="en-US" dirty="0"/>
              <a:t>Paul had never been to Rome and did not </a:t>
            </a:r>
            <a:r>
              <a:rPr lang="en-US" smtClean="0"/>
              <a:t>establish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dirty="0"/>
              <a:t>church in </a:t>
            </a:r>
            <a:r>
              <a:rPr lang="en-US" dirty="0" smtClean="0"/>
              <a:t>Rome</a:t>
            </a:r>
            <a:endParaRPr lang="en-US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evidence that Peter or any other apostle had ever been to </a:t>
            </a:r>
            <a:r>
              <a:rPr lang="en-US" dirty="0" smtClean="0"/>
              <a:t>Rome (cf. 1:11; 15:20)</a:t>
            </a:r>
          </a:p>
          <a:p>
            <a:pPr lvl="1"/>
            <a:r>
              <a:rPr lang="en-US" dirty="0"/>
              <a:t>The exact origin of the church in Rome is </a:t>
            </a:r>
            <a:r>
              <a:rPr lang="en-US" dirty="0" smtClean="0"/>
              <a:t>unknown</a:t>
            </a:r>
            <a:endParaRPr lang="en-US" dirty="0"/>
          </a:p>
          <a:p>
            <a:pPr lvl="2"/>
            <a:r>
              <a:rPr lang="en-US" dirty="0" smtClean="0"/>
              <a:t>It </a:t>
            </a:r>
            <a:r>
              <a:rPr lang="en-US" dirty="0"/>
              <a:t>appears to have </a:t>
            </a:r>
            <a:r>
              <a:rPr lang="en-US" dirty="0" smtClean="0"/>
              <a:t>existed for </a:t>
            </a:r>
            <a:r>
              <a:rPr lang="en-US" dirty="0"/>
              <a:t>many </a:t>
            </a:r>
            <a:r>
              <a:rPr lang="en-US" dirty="0" smtClean="0"/>
              <a:t>years (1:8, 13; 15:23; 16:19)</a:t>
            </a:r>
          </a:p>
          <a:p>
            <a:pPr lvl="1"/>
            <a:r>
              <a:rPr lang="en-US" dirty="0"/>
              <a:t>The first converts in Rome could have </a:t>
            </a:r>
            <a:r>
              <a:rPr lang="en-US" dirty="0" smtClean="0"/>
              <a:t>been:</a:t>
            </a:r>
          </a:p>
          <a:p>
            <a:pPr lvl="2"/>
            <a:r>
              <a:rPr lang="en-US" dirty="0" smtClean="0"/>
              <a:t>Present </a:t>
            </a:r>
            <a:r>
              <a:rPr lang="en-US" dirty="0"/>
              <a:t>in Jerusalem on Pentecost </a:t>
            </a:r>
            <a:r>
              <a:rPr lang="en-US" dirty="0" smtClean="0"/>
              <a:t>in Acts 2 (Acts 2:10)</a:t>
            </a:r>
          </a:p>
          <a:p>
            <a:pPr lvl="2"/>
            <a:r>
              <a:rPr lang="en-US" dirty="0" smtClean="0"/>
              <a:t>Among </a:t>
            </a:r>
            <a:r>
              <a:rPr lang="en-US" dirty="0"/>
              <a:t>those scattered after the death of Stephen (Acts 8:1-4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Converts </a:t>
            </a:r>
            <a:r>
              <a:rPr lang="en-US" dirty="0"/>
              <a:t>of Paul from other regions, who had moved to </a:t>
            </a:r>
            <a:r>
              <a:rPr lang="en-US" dirty="0" smtClean="0"/>
              <a:t>Rome (</a:t>
            </a:r>
            <a:r>
              <a:rPr lang="en-US" dirty="0" err="1" smtClean="0"/>
              <a:t>ch.</a:t>
            </a:r>
            <a:r>
              <a:rPr lang="en-US" dirty="0" smtClean="0"/>
              <a:t> 16)</a:t>
            </a:r>
          </a:p>
          <a:p>
            <a:pPr lvl="1"/>
            <a:r>
              <a:rPr lang="en-US" dirty="0"/>
              <a:t>Some converts </a:t>
            </a:r>
            <a:r>
              <a:rPr lang="en-US" dirty="0" smtClean="0"/>
              <a:t>had been in presence of </a:t>
            </a:r>
            <a:r>
              <a:rPr lang="en-US" dirty="0"/>
              <a:t>an </a:t>
            </a:r>
            <a:r>
              <a:rPr lang="en-US" dirty="0" smtClean="0"/>
              <a:t>apostle (12:3-8)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Gentiles </a:t>
            </a:r>
            <a:r>
              <a:rPr lang="en-US" dirty="0" smtClean="0"/>
              <a:t>&amp; Jews were in the church (with </a:t>
            </a:r>
            <a:r>
              <a:rPr lang="en-US" dirty="0"/>
              <a:t>more </a:t>
            </a:r>
            <a:r>
              <a:rPr lang="en-US" dirty="0" smtClean="0"/>
              <a:t>Gentiles)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503339"/>
            <a:ext cx="3791823" cy="119245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to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Characteristics of the Letter</a:t>
            </a:r>
          </a:p>
          <a:p>
            <a:pPr lvl="1"/>
            <a:r>
              <a:rPr lang="en-US" dirty="0" smtClean="0"/>
              <a:t>Very didactic, like a theological treatise</a:t>
            </a:r>
            <a:endParaRPr lang="en-US" dirty="0"/>
          </a:p>
          <a:p>
            <a:pPr lvl="1"/>
            <a:r>
              <a:rPr lang="en-US" dirty="0" smtClean="0"/>
              <a:t>Lengthy </a:t>
            </a:r>
            <a:r>
              <a:rPr lang="en-US" dirty="0"/>
              <a:t>introduction (17 verses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Tremendously </a:t>
            </a:r>
            <a:r>
              <a:rPr lang="en-US" dirty="0"/>
              <a:t>personal </a:t>
            </a:r>
            <a:r>
              <a:rPr lang="en-US" dirty="0" smtClean="0"/>
              <a:t>conclusion (26 </a:t>
            </a:r>
            <a:r>
              <a:rPr lang="en-US" dirty="0"/>
              <a:t>members by </a:t>
            </a:r>
            <a:r>
              <a:rPr lang="en-US" dirty="0" smtClean="0"/>
              <a:t>name)</a:t>
            </a:r>
            <a:endParaRPr lang="en-US" dirty="0"/>
          </a:p>
          <a:p>
            <a:pPr lvl="1"/>
            <a:r>
              <a:rPr lang="en-US" dirty="0" smtClean="0"/>
              <a:t>Heavy </a:t>
            </a:r>
            <a:r>
              <a:rPr lang="en-US" dirty="0"/>
              <a:t>use of the Old </a:t>
            </a:r>
            <a:r>
              <a:rPr lang="en-US" dirty="0" smtClean="0"/>
              <a:t>Testament</a:t>
            </a:r>
            <a:endParaRPr lang="en-US" dirty="0"/>
          </a:p>
          <a:p>
            <a:pPr lvl="1"/>
            <a:r>
              <a:rPr lang="en-US" dirty="0" smtClean="0"/>
              <a:t>Rich </a:t>
            </a:r>
            <a:r>
              <a:rPr lang="en-US" dirty="0"/>
              <a:t>with theological terms like: sin, wrath, death, law, righteousness, justification, etc.</a:t>
            </a:r>
          </a:p>
          <a:p>
            <a:pPr lvl="1"/>
            <a:r>
              <a:rPr lang="en-US" dirty="0" smtClean="0"/>
              <a:t>Intentions </a:t>
            </a:r>
            <a:r>
              <a:rPr lang="en-US" dirty="0"/>
              <a:t>to visit Rome and then to visit Spain (15:22-33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The book can be divided “in half”:</a:t>
            </a:r>
          </a:p>
          <a:p>
            <a:pPr lvl="2"/>
            <a:r>
              <a:rPr lang="en-US" sz="2400" dirty="0"/>
              <a:t>Chapters 1-11:    Doctrinal/Theological </a:t>
            </a:r>
            <a:r>
              <a:rPr lang="en-US" sz="2400" dirty="0" smtClean="0"/>
              <a:t>– How </a:t>
            </a:r>
            <a:r>
              <a:rPr lang="en-US" sz="2400" dirty="0"/>
              <a:t>to be “just”</a:t>
            </a:r>
          </a:p>
          <a:p>
            <a:pPr lvl="2"/>
            <a:r>
              <a:rPr lang="en-US" sz="2400" dirty="0"/>
              <a:t>Chapters 12-16:  Practical – How to “live by faith”</a:t>
            </a:r>
          </a:p>
        </p:txBody>
      </p:sp>
    </p:spTree>
    <p:extLst>
      <p:ext uri="{BB962C8B-B14F-4D97-AF65-F5344CB8AC3E}">
        <p14:creationId xmlns:p14="http://schemas.microsoft.com/office/powerpoint/2010/main" val="4723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503339"/>
            <a:ext cx="3791823" cy="119245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to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The Primary Theme of the Letter</a:t>
            </a:r>
          </a:p>
          <a:p>
            <a:pPr lvl="1"/>
            <a:r>
              <a:rPr lang="en-US" dirty="0" smtClean="0"/>
              <a:t>Justification </a:t>
            </a:r>
            <a:r>
              <a:rPr lang="en-US" dirty="0"/>
              <a:t>is available to man only through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obedient </a:t>
            </a:r>
            <a:r>
              <a:rPr lang="en-US" dirty="0"/>
              <a:t>faith in Jesus Christ.  The gospel of Christ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God’s plan (and only plan) for all men to obtain salvation from sins and to be accounted righteous in the eyes of God.  </a:t>
            </a:r>
          </a:p>
          <a:p>
            <a:pPr lvl="1"/>
            <a:r>
              <a:rPr lang="en-US" dirty="0" smtClean="0"/>
              <a:t>The theme is surveyed at the beginning of the book (1:16-17) and then developed throughout the book</a:t>
            </a:r>
          </a:p>
          <a:p>
            <a:pPr lvl="1"/>
            <a:r>
              <a:rPr lang="en-US" dirty="0" smtClean="0"/>
              <a:t>Obedient faith is emphasized:</a:t>
            </a:r>
          </a:p>
          <a:p>
            <a:pPr lvl="2"/>
            <a:r>
              <a:rPr lang="en-US" dirty="0" smtClean="0"/>
              <a:t>At the beginning &amp; end of the book (1:5 + 16:26)</a:t>
            </a:r>
          </a:p>
          <a:p>
            <a:pPr lvl="2"/>
            <a:r>
              <a:rPr lang="en-US" dirty="0" smtClean="0"/>
              <a:t>Throughout the book (2:8; 5:19; 6:16, 17; 10:16; 16:19)</a:t>
            </a:r>
          </a:p>
          <a:p>
            <a:pPr lvl="1"/>
            <a:r>
              <a:rPr lang="en-US" dirty="0" smtClean="0"/>
              <a:t>Romans </a:t>
            </a:r>
            <a:r>
              <a:rPr lang="en-US" dirty="0"/>
              <a:t>is a book that </a:t>
            </a:r>
            <a:r>
              <a:rPr lang="en-US" dirty="0" smtClean="0"/>
              <a:t>emphasizes:</a:t>
            </a:r>
          </a:p>
          <a:p>
            <a:pPr lvl="2"/>
            <a:r>
              <a:rPr lang="en-US" dirty="0" smtClean="0"/>
              <a:t>Faith</a:t>
            </a:r>
            <a:r>
              <a:rPr lang="en-US" dirty="0"/>
              <a:t>, but not faith </a:t>
            </a:r>
            <a:r>
              <a:rPr lang="en-US" dirty="0" smtClean="0"/>
              <a:t>alone</a:t>
            </a:r>
            <a:endParaRPr lang="en-US" dirty="0"/>
          </a:p>
          <a:p>
            <a:pPr lvl="2"/>
            <a:r>
              <a:rPr lang="en-US" dirty="0" smtClean="0"/>
              <a:t>Obedience</a:t>
            </a:r>
            <a:r>
              <a:rPr lang="en-US" dirty="0"/>
              <a:t>, but not rote </a:t>
            </a:r>
            <a:r>
              <a:rPr lang="en-US" dirty="0" smtClean="0"/>
              <a:t>obedience</a:t>
            </a:r>
            <a:endParaRPr lang="en-US" dirty="0"/>
          </a:p>
          <a:p>
            <a:pPr lvl="2"/>
            <a:r>
              <a:rPr lang="en-US" dirty="0" smtClean="0"/>
              <a:t>Faith </a:t>
            </a:r>
            <a:r>
              <a:rPr lang="en-US" dirty="0"/>
              <a:t>that obeys and emphasizes obedience through faith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369525"/>
            <a:ext cx="4007584" cy="1192456"/>
          </a:xfrm>
        </p:spPr>
        <p:txBody>
          <a:bodyPr>
            <a:normAutofit/>
          </a:bodyPr>
          <a:lstStyle/>
          <a:p>
            <a:r>
              <a:rPr lang="en-US" dirty="0" smtClean="0"/>
              <a:t>General Outline to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8" y="1695795"/>
            <a:ext cx="8703428" cy="5004263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romanUcPeriod"/>
            </a:pPr>
            <a:r>
              <a:rPr lang="en-US" sz="2000" dirty="0" smtClean="0"/>
              <a:t>Introduction (1:1-17)</a:t>
            </a:r>
          </a:p>
          <a:p>
            <a:pPr marL="457200" indent="-457200">
              <a:buFont typeface="+mj-lt"/>
              <a:buAutoNum type="romanUcPeriod"/>
            </a:pPr>
            <a:r>
              <a:rPr lang="en-US" sz="2000" dirty="0" smtClean="0"/>
              <a:t>Sin: The Need for God’s Righteousness (1:18-3:20)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000" dirty="0" smtClean="0"/>
              <a:t>Gentiles (1:18-32)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000" dirty="0" smtClean="0"/>
              <a:t>Jews (2:1-3:8)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000" dirty="0" smtClean="0"/>
              <a:t>Universal (3:9-20)</a:t>
            </a:r>
          </a:p>
          <a:p>
            <a:pPr marL="457200" indent="-457200">
              <a:buFont typeface="+mj-lt"/>
              <a:buAutoNum type="romanUcPeriod"/>
            </a:pPr>
            <a:r>
              <a:rPr lang="en-US" sz="2000" dirty="0" smtClean="0"/>
              <a:t>Justification: The Provision of God’s Righteousness (3:21-4:25)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000" dirty="0" smtClean="0"/>
              <a:t>God’s Righteousness Revealed in Christ’s Cross (3:21-26)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000" dirty="0"/>
              <a:t>God’s </a:t>
            </a:r>
            <a:r>
              <a:rPr lang="en-US" sz="2000" dirty="0" smtClean="0"/>
              <a:t>Righteousness Defended Against Criticism (3:27-31)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000" dirty="0"/>
              <a:t>God’s </a:t>
            </a:r>
            <a:r>
              <a:rPr lang="en-US" sz="2000" dirty="0" smtClean="0"/>
              <a:t>Righteousness Illustrated in Abraham (4:1-25)</a:t>
            </a:r>
          </a:p>
          <a:p>
            <a:pPr marL="457200" indent="-457200">
              <a:buFont typeface="+mj-lt"/>
              <a:buAutoNum type="romanUcPeriod"/>
            </a:pPr>
            <a:r>
              <a:rPr lang="en-US" sz="2000" dirty="0" smtClean="0"/>
              <a:t>Sanctification: The Effect of God’s Righteousness (5:1-8:39)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000" dirty="0" smtClean="0"/>
              <a:t>Free from Wrath (5:1-21)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000" dirty="0" smtClean="0"/>
              <a:t>Free from Sin (6:1-23)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000" dirty="0" smtClean="0"/>
              <a:t>Free from Law (7:1-25)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000" dirty="0" smtClean="0"/>
              <a:t>Free from Death (8:1-39)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2967" y="6266985"/>
            <a:ext cx="1929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- from David </a:t>
            </a:r>
            <a:r>
              <a:rPr lang="en-US" i="1" dirty="0" err="1" smtClean="0"/>
              <a:t>Lipe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8362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369525"/>
            <a:ext cx="4007584" cy="1192456"/>
          </a:xfrm>
        </p:spPr>
        <p:txBody>
          <a:bodyPr>
            <a:normAutofit/>
          </a:bodyPr>
          <a:lstStyle/>
          <a:p>
            <a:r>
              <a:rPr lang="en-US" dirty="0" smtClean="0"/>
              <a:t>General Outline to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8" y="1695795"/>
            <a:ext cx="8703428" cy="5004263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5000"/>
              </a:lnSpc>
              <a:buFont typeface="+mj-lt"/>
              <a:buAutoNum type="romanUcPeriod" startAt="5"/>
            </a:pPr>
            <a:r>
              <a:rPr lang="en-US" sz="2000" dirty="0" smtClean="0"/>
              <a:t>Jew &amp; Gentile: The Scope of God’s Righteousness (9:1-11:36)</a:t>
            </a:r>
          </a:p>
          <a:p>
            <a:pPr marL="1028700" lvl="1" indent="-571500">
              <a:lnSpc>
                <a:spcPct val="95000"/>
              </a:lnSpc>
              <a:buFont typeface="+mj-lt"/>
              <a:buAutoNum type="alphaUcPeriod"/>
            </a:pPr>
            <a:r>
              <a:rPr lang="en-US" sz="2000" dirty="0" smtClean="0"/>
              <a:t>Rejection of Israel: Not a Breach of Faith (9:1-29)</a:t>
            </a:r>
          </a:p>
          <a:p>
            <a:pPr marL="1028700" lvl="1" indent="-571500">
              <a:lnSpc>
                <a:spcPct val="95000"/>
              </a:lnSpc>
              <a:buFont typeface="+mj-lt"/>
              <a:buAutoNum type="alphaUcPeriod"/>
            </a:pPr>
            <a:r>
              <a:rPr lang="en-US" sz="2000" dirty="0"/>
              <a:t>Rejection of Israel: </a:t>
            </a:r>
            <a:r>
              <a:rPr lang="en-US" sz="2000" dirty="0" smtClean="0"/>
              <a:t>Not Arbitrary (9:30-10:21)</a:t>
            </a:r>
          </a:p>
          <a:p>
            <a:pPr marL="1028700" lvl="1" indent="-571500">
              <a:lnSpc>
                <a:spcPct val="95000"/>
              </a:lnSpc>
              <a:buFont typeface="+mj-lt"/>
              <a:buAutoNum type="alphaUcPeriod"/>
            </a:pPr>
            <a:r>
              <a:rPr lang="en-US" sz="2000" dirty="0"/>
              <a:t>Rejection of Israel: </a:t>
            </a:r>
            <a:r>
              <a:rPr lang="en-US" sz="2000" dirty="0" smtClean="0"/>
              <a:t>Not Total (11:1-10)</a:t>
            </a:r>
          </a:p>
          <a:p>
            <a:pPr marL="1028700" lvl="1" indent="-571500">
              <a:lnSpc>
                <a:spcPct val="95000"/>
              </a:lnSpc>
              <a:buFont typeface="+mj-lt"/>
              <a:buAutoNum type="alphaUcPeriod"/>
            </a:pPr>
            <a:r>
              <a:rPr lang="en-US" sz="2000" dirty="0"/>
              <a:t>Rejection of Israel: </a:t>
            </a:r>
            <a:r>
              <a:rPr lang="en-US" sz="2000" dirty="0" smtClean="0"/>
              <a:t>Not Irrevocable (11:11-24)</a:t>
            </a:r>
          </a:p>
          <a:p>
            <a:pPr marL="1028700" lvl="1" indent="-571500">
              <a:lnSpc>
                <a:spcPct val="95000"/>
              </a:lnSpc>
              <a:buFont typeface="+mj-lt"/>
              <a:buAutoNum type="alphaUcPeriod"/>
            </a:pPr>
            <a:r>
              <a:rPr lang="en-US" sz="2000" dirty="0"/>
              <a:t>Rejection of Israel: </a:t>
            </a:r>
            <a:r>
              <a:rPr lang="en-US" sz="2000" dirty="0" smtClean="0"/>
              <a:t>Not Permanent (11:25-36)</a:t>
            </a:r>
          </a:p>
          <a:p>
            <a:pPr marL="457200" indent="-457200">
              <a:lnSpc>
                <a:spcPct val="95000"/>
              </a:lnSpc>
              <a:buFont typeface="+mj-lt"/>
              <a:buAutoNum type="romanUcPeriod" startAt="5"/>
            </a:pPr>
            <a:r>
              <a:rPr lang="en-US" sz="2000" dirty="0" smtClean="0"/>
              <a:t>Service: The Fruit of God’s Righteousness (12:1-15:13)</a:t>
            </a:r>
          </a:p>
          <a:p>
            <a:pPr marL="1028700" lvl="1" indent="-571500">
              <a:lnSpc>
                <a:spcPct val="95000"/>
              </a:lnSpc>
              <a:buFont typeface="+mj-lt"/>
              <a:buAutoNum type="alphaUcPeriod"/>
            </a:pPr>
            <a:r>
              <a:rPr lang="en-US" sz="2000" dirty="0" smtClean="0"/>
              <a:t>Our Relationship to God (12:1-2)</a:t>
            </a:r>
          </a:p>
          <a:p>
            <a:pPr marL="1028700" lvl="1" indent="-571500">
              <a:lnSpc>
                <a:spcPct val="95000"/>
              </a:lnSpc>
              <a:buFont typeface="+mj-lt"/>
              <a:buAutoNum type="alphaUcPeriod"/>
            </a:pPr>
            <a:r>
              <a:rPr lang="en-US" sz="2000" dirty="0" smtClean="0"/>
              <a:t>Our Relationship to Ourselves (12:3-8)</a:t>
            </a:r>
          </a:p>
          <a:p>
            <a:pPr marL="1028700" lvl="1" indent="-571500">
              <a:lnSpc>
                <a:spcPct val="95000"/>
              </a:lnSpc>
              <a:buFont typeface="+mj-lt"/>
              <a:buAutoNum type="alphaUcPeriod"/>
            </a:pPr>
            <a:r>
              <a:rPr lang="en-US" sz="2000" dirty="0" smtClean="0"/>
              <a:t>Our Relationship to One Another (12:9-16)</a:t>
            </a:r>
          </a:p>
          <a:p>
            <a:pPr marL="1028700" lvl="1" indent="-571500">
              <a:lnSpc>
                <a:spcPct val="95000"/>
              </a:lnSpc>
              <a:buFont typeface="+mj-lt"/>
              <a:buAutoNum type="alphaUcPeriod"/>
            </a:pPr>
            <a:r>
              <a:rPr lang="en-US" sz="2000" dirty="0" smtClean="0"/>
              <a:t>Our Relationship to Our Enemies (12:17-21)</a:t>
            </a:r>
          </a:p>
          <a:p>
            <a:pPr marL="1028700" lvl="1" indent="-571500">
              <a:lnSpc>
                <a:spcPct val="95000"/>
              </a:lnSpc>
              <a:buFont typeface="+mj-lt"/>
              <a:buAutoNum type="alphaUcPeriod"/>
            </a:pPr>
            <a:r>
              <a:rPr lang="en-US" sz="2000" dirty="0" smtClean="0"/>
              <a:t>Our Relationship to the State (13:1-7)</a:t>
            </a:r>
          </a:p>
          <a:p>
            <a:pPr marL="1028700" lvl="1" indent="-571500">
              <a:lnSpc>
                <a:spcPct val="95000"/>
              </a:lnSpc>
              <a:buFont typeface="+mj-lt"/>
              <a:buAutoNum type="alphaUcPeriod"/>
            </a:pPr>
            <a:r>
              <a:rPr lang="en-US" sz="2000" dirty="0" smtClean="0"/>
              <a:t>Our Relationship to the Law (13:8-10)</a:t>
            </a:r>
          </a:p>
          <a:p>
            <a:pPr marL="1028700" lvl="1" indent="-571500">
              <a:lnSpc>
                <a:spcPct val="95000"/>
              </a:lnSpc>
              <a:buFont typeface="+mj-lt"/>
              <a:buAutoNum type="alphaUcPeriod"/>
            </a:pPr>
            <a:r>
              <a:rPr lang="en-US" sz="2000" dirty="0" smtClean="0"/>
              <a:t>Our Relationship to the Day (13:11-14)</a:t>
            </a:r>
          </a:p>
          <a:p>
            <a:pPr marL="1028700" lvl="1" indent="-571500">
              <a:lnSpc>
                <a:spcPct val="95000"/>
              </a:lnSpc>
              <a:buFont typeface="+mj-lt"/>
              <a:buAutoNum type="alphaUcPeriod"/>
            </a:pPr>
            <a:r>
              <a:rPr lang="en-US" sz="2000" dirty="0" smtClean="0"/>
              <a:t>Our Relationship to the Weak (14:1-15:13)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2967" y="6266985"/>
            <a:ext cx="1929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- from David </a:t>
            </a:r>
            <a:r>
              <a:rPr lang="en-US" i="1" dirty="0" err="1" smtClean="0"/>
              <a:t>Lipe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376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369525"/>
            <a:ext cx="4007584" cy="1192456"/>
          </a:xfrm>
        </p:spPr>
        <p:txBody>
          <a:bodyPr>
            <a:normAutofit/>
          </a:bodyPr>
          <a:lstStyle/>
          <a:p>
            <a:r>
              <a:rPr lang="en-US" dirty="0" smtClean="0"/>
              <a:t>General Outline to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8" y="1695795"/>
            <a:ext cx="8703428" cy="50042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romanUcPeriod" startAt="7"/>
            </a:pPr>
            <a:r>
              <a:rPr lang="en-US" sz="2000" dirty="0" smtClean="0"/>
              <a:t>Conclusion: The Providence of God in the </a:t>
            </a:r>
            <a:br>
              <a:rPr lang="en-US" sz="2000" dirty="0" smtClean="0"/>
            </a:br>
            <a:r>
              <a:rPr lang="en-US" sz="2000" dirty="0" smtClean="0"/>
              <a:t>Ministry of Paul (15:14-16:27)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000" dirty="0" smtClean="0"/>
              <a:t>Paul’s Apostolic Service (15:14-22)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000" dirty="0" smtClean="0"/>
              <a:t>Paul’s Travel Plans (15:23-33)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000" dirty="0" smtClean="0"/>
              <a:t>Paul’s Commendation and Greetings (16:1-16)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000" dirty="0" smtClean="0"/>
              <a:t>Paul’s Warnings, Messages and Doxology (16:17-27)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002967" y="6266985"/>
            <a:ext cx="1929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- from David </a:t>
            </a:r>
            <a:r>
              <a:rPr lang="en-US" i="1" dirty="0" err="1" smtClean="0"/>
              <a:t>Lipe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129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1272</TotalTime>
  <Words>409</Words>
  <Application>Microsoft Office PowerPoint</Application>
  <PresentationFormat>On-screen Show (4:3)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PowerPoint Presentation</vt:lpstr>
      <vt:lpstr>Introduction to the Book</vt:lpstr>
      <vt:lpstr>PowerPoint Presentation</vt:lpstr>
      <vt:lpstr>Introduction to the Book</vt:lpstr>
      <vt:lpstr>Introduction to the Book</vt:lpstr>
      <vt:lpstr>Introduction to the Book</vt:lpstr>
      <vt:lpstr>General Outline to the Book</vt:lpstr>
      <vt:lpstr>General Outline to the Book</vt:lpstr>
      <vt:lpstr>General Outline to the Book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Sproule</cp:lastModifiedBy>
  <cp:revision>35</cp:revision>
  <dcterms:created xsi:type="dcterms:W3CDTF">2015-07-08T13:58:34Z</dcterms:created>
  <dcterms:modified xsi:type="dcterms:W3CDTF">2016-09-23T17:32:48Z</dcterms:modified>
</cp:coreProperties>
</file>