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7"/>
  </p:handoutMasterIdLst>
  <p:sldIdLst>
    <p:sldId id="256" r:id="rId2"/>
    <p:sldId id="298" r:id="rId3"/>
    <p:sldId id="299" r:id="rId4"/>
    <p:sldId id="300" r:id="rId5"/>
    <p:sldId id="302" r:id="rId6"/>
    <p:sldId id="303" r:id="rId7"/>
    <p:sldId id="304" r:id="rId8"/>
    <p:sldId id="301" r:id="rId9"/>
    <p:sldId id="308" r:id="rId10"/>
    <p:sldId id="309" r:id="rId11"/>
    <p:sldId id="314" r:id="rId12"/>
    <p:sldId id="311" r:id="rId13"/>
    <p:sldId id="312" r:id="rId14"/>
    <p:sldId id="313" r:id="rId15"/>
    <p:sldId id="315" r:id="rId16"/>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a:srgbClr val="A0EC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074" autoAdjust="0"/>
    <p:restoredTop sz="94660"/>
  </p:normalViewPr>
  <p:slideViewPr>
    <p:cSldViewPr snapToGrid="0">
      <p:cViewPr varScale="1">
        <p:scale>
          <a:sx n="86" d="100"/>
          <a:sy n="86" d="100"/>
        </p:scale>
        <p:origin x="108" y="6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5"/>
          </a:xfrm>
          <a:prstGeom prst="rect">
            <a:avLst/>
          </a:prstGeom>
        </p:spPr>
        <p:txBody>
          <a:bodyPr vert="horz" lIns="94229" tIns="47115" rIns="94229" bIns="47115" rtlCol="0"/>
          <a:lstStyle>
            <a:lvl1pPr algn="l">
              <a:defRPr sz="1200"/>
            </a:lvl1pPr>
          </a:lstStyle>
          <a:p>
            <a:endParaRPr lang="en-US"/>
          </a:p>
        </p:txBody>
      </p:sp>
      <p:sp>
        <p:nvSpPr>
          <p:cNvPr id="3" name="Date Placeholder 2"/>
          <p:cNvSpPr>
            <a:spLocks noGrp="1"/>
          </p:cNvSpPr>
          <p:nvPr>
            <p:ph type="dt" sz="quarter" idx="1"/>
          </p:nvPr>
        </p:nvSpPr>
        <p:spPr>
          <a:xfrm>
            <a:off x="4023093" y="0"/>
            <a:ext cx="3077739" cy="471055"/>
          </a:xfrm>
          <a:prstGeom prst="rect">
            <a:avLst/>
          </a:prstGeom>
        </p:spPr>
        <p:txBody>
          <a:bodyPr vert="horz" lIns="94229" tIns="47115" rIns="94229" bIns="47115" rtlCol="0"/>
          <a:lstStyle>
            <a:lvl1pPr algn="r">
              <a:defRPr sz="1200"/>
            </a:lvl1pPr>
          </a:lstStyle>
          <a:p>
            <a:fld id="{C315246E-766A-45BC-AE3D-E61D338B6791}" type="datetimeFigureOut">
              <a:rPr lang="en-US" smtClean="0"/>
              <a:t>6/6/2016</a:t>
            </a:fld>
            <a:endParaRPr lang="en-US"/>
          </a:p>
        </p:txBody>
      </p:sp>
      <p:sp>
        <p:nvSpPr>
          <p:cNvPr id="4" name="Footer Placeholder 3"/>
          <p:cNvSpPr>
            <a:spLocks noGrp="1"/>
          </p:cNvSpPr>
          <p:nvPr>
            <p:ph type="ftr" sz="quarter" idx="2"/>
          </p:nvPr>
        </p:nvSpPr>
        <p:spPr>
          <a:xfrm>
            <a:off x="0" y="8917423"/>
            <a:ext cx="3077739" cy="471054"/>
          </a:xfrm>
          <a:prstGeom prst="rect">
            <a:avLst/>
          </a:prstGeom>
        </p:spPr>
        <p:txBody>
          <a:bodyPr vert="horz" lIns="94229" tIns="47115" rIns="94229" bIns="47115" rtlCol="0" anchor="b"/>
          <a:lstStyle>
            <a:lvl1pPr algn="l">
              <a:defRPr sz="1200"/>
            </a:lvl1pPr>
          </a:lstStyle>
          <a:p>
            <a:endParaRPr lang="en-US"/>
          </a:p>
        </p:txBody>
      </p:sp>
      <p:sp>
        <p:nvSpPr>
          <p:cNvPr id="5" name="Slide Number Placeholder 4"/>
          <p:cNvSpPr>
            <a:spLocks noGrp="1"/>
          </p:cNvSpPr>
          <p:nvPr>
            <p:ph type="sldNum" sz="quarter" idx="3"/>
          </p:nvPr>
        </p:nvSpPr>
        <p:spPr>
          <a:xfrm>
            <a:off x="4023093" y="8917423"/>
            <a:ext cx="3077739" cy="471054"/>
          </a:xfrm>
          <a:prstGeom prst="rect">
            <a:avLst/>
          </a:prstGeom>
        </p:spPr>
        <p:txBody>
          <a:bodyPr vert="horz" lIns="94229" tIns="47115" rIns="94229" bIns="47115" rtlCol="0" anchor="b"/>
          <a:lstStyle>
            <a:lvl1pPr algn="r">
              <a:defRPr sz="1200"/>
            </a:lvl1pPr>
          </a:lstStyle>
          <a:p>
            <a:fld id="{73A27630-91C4-4530-B75F-DCB49C2A35C7}" type="slidenum">
              <a:rPr lang="en-US" smtClean="0"/>
              <a:t>‹#›</a:t>
            </a:fld>
            <a:endParaRPr lang="en-US"/>
          </a:p>
        </p:txBody>
      </p:sp>
    </p:spTree>
    <p:extLst>
      <p:ext uri="{BB962C8B-B14F-4D97-AF65-F5344CB8AC3E}">
        <p14:creationId xmlns:p14="http://schemas.microsoft.com/office/powerpoint/2010/main" val="42526090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97920"/>
            <a:ext cx="7772400" cy="2550020"/>
          </a:xfrm>
        </p:spPr>
        <p:txBody>
          <a:bodyPr anchor="b">
            <a:normAutofit/>
          </a:bodyPr>
          <a:lstStyle>
            <a:lvl1pPr algn="ctr">
              <a:defRPr sz="45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4488872"/>
            <a:ext cx="6858000" cy="768927"/>
          </a:xfrm>
        </p:spPr>
        <p:txBody>
          <a:bodyPr>
            <a:noAutofit/>
          </a:bodyPr>
          <a:lstStyle>
            <a:lvl1pPr marL="0" indent="0" algn="ctr">
              <a:buNone/>
              <a:defRPr sz="4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Tree>
    <p:extLst>
      <p:ext uri="{BB962C8B-B14F-4D97-AF65-F5344CB8AC3E}">
        <p14:creationId xmlns:p14="http://schemas.microsoft.com/office/powerpoint/2010/main" val="291093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6/6/2016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289336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6/6/2016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36563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81783"/>
          </a:xfrm>
        </p:spPr>
        <p:txBody>
          <a:bodyPr>
            <a:normAutofit/>
          </a:bodyPr>
          <a:lstStyle>
            <a:lvl1pPr algn="ctr">
              <a:defRPr sz="34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73825" y="1471353"/>
            <a:ext cx="8229600" cy="4962699"/>
          </a:xfrm>
        </p:spPr>
        <p:txBody>
          <a:bodyPr/>
          <a:lstStyle>
            <a:lvl1pPr>
              <a:defRPr>
                <a:solidFill>
                  <a:schemeClr val="bg1"/>
                </a:solidFill>
              </a:defRPr>
            </a:lvl1pPr>
            <a:lvl2pPr marL="631825" indent="-290513">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1040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F53FE5-340C-4074-89DC-DBC01D5D6D3F}" type="datetimeFigureOut">
              <a:rPr lang="en-US" smtClean="0"/>
              <a:t>6/6/2016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9468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F53FE5-340C-4074-89DC-DBC01D5D6D3F}" type="datetimeFigureOut">
              <a:rPr lang="en-US" smtClean="0"/>
              <a:t>6/6/2016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8436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F53FE5-340C-4074-89DC-DBC01D5D6D3F}" type="datetimeFigureOut">
              <a:rPr lang="en-US" smtClean="0"/>
              <a:t>6/6/2016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75095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F53FE5-340C-4074-89DC-DBC01D5D6D3F}" type="datetimeFigureOut">
              <a:rPr lang="en-US" smtClean="0"/>
              <a:t>6/6/2016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283191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53FE5-340C-4074-89DC-DBC01D5D6D3F}" type="datetimeFigureOut">
              <a:rPr lang="en-US" smtClean="0"/>
              <a:t>6/6/2016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43137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6/6/2016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743015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6/6/2016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13456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53FE5-340C-4074-89DC-DBC01D5D6D3F}" type="datetimeFigureOut">
              <a:rPr lang="en-US" smtClean="0"/>
              <a:t>6/6/2016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2CDBB-7D2E-4196-97C8-824C0D3A55B2}" type="slidenum">
              <a:rPr lang="en-US" smtClean="0"/>
              <a:t>‹#›</a:t>
            </a:fld>
            <a:endParaRPr lang="en-US"/>
          </a:p>
        </p:txBody>
      </p:sp>
    </p:spTree>
    <p:extLst>
      <p:ext uri="{BB962C8B-B14F-4D97-AF65-F5344CB8AC3E}">
        <p14:creationId xmlns:p14="http://schemas.microsoft.com/office/powerpoint/2010/main" val="399977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04163" y="1939314"/>
            <a:ext cx="8247185" cy="2677656"/>
          </a:xfrm>
          <a:prstGeom prst="rect">
            <a:avLst/>
          </a:prstGeom>
          <a:noFill/>
        </p:spPr>
        <p:txBody>
          <a:bodyPr wrap="square" rtlCol="0">
            <a:spAutoFit/>
          </a:bodyPr>
          <a:lstStyle/>
          <a:p>
            <a:pPr algn="ctr"/>
            <a:r>
              <a:rPr lang="en-US" sz="4400" b="1" dirty="0" smtClean="0">
                <a:solidFill>
                  <a:schemeClr val="bg1"/>
                </a:solidFill>
              </a:rPr>
              <a:t>Ascertaining Bible Authority</a:t>
            </a:r>
          </a:p>
          <a:p>
            <a:pPr algn="ctr"/>
            <a:endParaRPr lang="en-US" sz="4400" b="1" kern="1200" dirty="0">
              <a:solidFill>
                <a:schemeClr val="bg1"/>
              </a:solidFill>
            </a:endParaRPr>
          </a:p>
          <a:p>
            <a:pPr algn="ctr"/>
            <a:r>
              <a:rPr lang="en-US" sz="4000" b="1" dirty="0" smtClean="0">
                <a:solidFill>
                  <a:schemeClr val="bg1"/>
                </a:solidFill>
              </a:rPr>
              <a:t>Praise Teams</a:t>
            </a:r>
          </a:p>
          <a:p>
            <a:pPr algn="ctr"/>
            <a:r>
              <a:rPr lang="en-US" sz="4000" b="1" kern="1200" dirty="0" smtClean="0">
                <a:solidFill>
                  <a:schemeClr val="bg1"/>
                </a:solidFill>
              </a:rPr>
              <a:t>Vocal Musical Sounds</a:t>
            </a:r>
            <a:endParaRPr lang="en-US" b="1" kern="1200" dirty="0">
              <a:solidFill>
                <a:schemeClr val="bg1"/>
              </a:solidFill>
            </a:endParaRPr>
          </a:p>
        </p:txBody>
      </p:sp>
    </p:spTree>
    <p:extLst>
      <p:ext uri="{BB962C8B-B14F-4D97-AF65-F5344CB8AC3E}">
        <p14:creationId xmlns:p14="http://schemas.microsoft.com/office/powerpoint/2010/main" val="318499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85" y="1901472"/>
            <a:ext cx="3821723" cy="1754326"/>
          </a:xfrm>
          <a:prstGeom prst="rect">
            <a:avLst/>
          </a:prstGeom>
          <a:noFill/>
        </p:spPr>
        <p:txBody>
          <a:bodyPr wrap="square" rtlCol="0">
            <a:spAutoFit/>
          </a:bodyPr>
          <a:lstStyle/>
          <a:p>
            <a:pPr algn="ctr"/>
            <a:r>
              <a:rPr lang="en-US" sz="3600" b="1" dirty="0">
                <a:solidFill>
                  <a:schemeClr val="bg1"/>
                </a:solidFill>
              </a:rPr>
              <a:t>That Which </a:t>
            </a:r>
            <a:r>
              <a:rPr lang="en-US" sz="3600" b="1" dirty="0" smtClean="0">
                <a:solidFill>
                  <a:schemeClr val="bg1"/>
                </a:solidFill>
              </a:rPr>
              <a:t> NOT Authorized</a:t>
            </a:r>
          </a:p>
          <a:p>
            <a:pPr algn="ctr"/>
            <a:endParaRPr lang="en-US" sz="3600" b="1" i="1" dirty="0">
              <a:solidFill>
                <a:schemeClr val="bg1"/>
              </a:solidFill>
            </a:endParaRPr>
          </a:p>
        </p:txBody>
      </p:sp>
      <p:sp>
        <p:nvSpPr>
          <p:cNvPr id="2" name="Rectangle 1"/>
          <p:cNvSpPr/>
          <p:nvPr/>
        </p:nvSpPr>
        <p:spPr>
          <a:xfrm>
            <a:off x="4689230" y="705720"/>
            <a:ext cx="3470030" cy="5460618"/>
          </a:xfrm>
          <a:prstGeom prst="rect">
            <a:avLst/>
          </a:prstGeom>
          <a:solidFill>
            <a:srgbClr val="5B9BD5">
              <a:alpha val="0"/>
            </a:srgbClr>
          </a:solidFill>
          <a:ln w="152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That Which Is Authorized</a:t>
            </a:r>
            <a:endParaRPr lang="en-US" sz="3600" b="1" dirty="0"/>
          </a:p>
        </p:txBody>
      </p:sp>
    </p:spTree>
    <p:extLst>
      <p:ext uri="{BB962C8B-B14F-4D97-AF65-F5344CB8AC3E}">
        <p14:creationId xmlns:p14="http://schemas.microsoft.com/office/powerpoint/2010/main" val="1807629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85" y="1901472"/>
            <a:ext cx="3821723" cy="3785652"/>
          </a:xfrm>
          <a:prstGeom prst="rect">
            <a:avLst/>
          </a:prstGeom>
          <a:noFill/>
        </p:spPr>
        <p:txBody>
          <a:bodyPr wrap="square" rtlCol="0">
            <a:spAutoFit/>
          </a:bodyPr>
          <a:lstStyle/>
          <a:p>
            <a:pPr algn="ctr"/>
            <a:r>
              <a:rPr lang="en-US" sz="3600" b="1" dirty="0">
                <a:solidFill>
                  <a:schemeClr val="bg1"/>
                </a:solidFill>
              </a:rPr>
              <a:t>That Which </a:t>
            </a:r>
            <a:r>
              <a:rPr lang="en-US" sz="3600" b="1" dirty="0" smtClean="0">
                <a:solidFill>
                  <a:schemeClr val="bg1"/>
                </a:solidFill>
              </a:rPr>
              <a:t> NOT Authorized</a:t>
            </a:r>
          </a:p>
          <a:p>
            <a:pPr algn="ctr"/>
            <a:endParaRPr lang="en-US" sz="3600" b="1" i="1" dirty="0">
              <a:solidFill>
                <a:schemeClr val="bg1"/>
              </a:solidFill>
            </a:endParaRPr>
          </a:p>
          <a:p>
            <a:pPr algn="ctr"/>
            <a:r>
              <a:rPr lang="en-US" sz="3600" b="1" i="1" dirty="0" smtClean="0">
                <a:solidFill>
                  <a:schemeClr val="bg1"/>
                </a:solidFill>
              </a:rPr>
              <a:t>Not made right by:</a:t>
            </a:r>
          </a:p>
          <a:p>
            <a:pPr marL="571500" lvl="1" indent="-571500">
              <a:buFont typeface="Arial" panose="020B0604020202020204" pitchFamily="34" charset="0"/>
              <a:buChar char="•"/>
            </a:pPr>
            <a:r>
              <a:rPr lang="en-US" sz="3200" b="1" i="1" dirty="0" smtClean="0">
                <a:solidFill>
                  <a:schemeClr val="bg1"/>
                </a:solidFill>
              </a:rPr>
              <a:t>Feeling</a:t>
            </a:r>
          </a:p>
          <a:p>
            <a:pPr marL="571500" lvl="1" indent="-571500">
              <a:buFont typeface="Arial" panose="020B0604020202020204" pitchFamily="34" charset="0"/>
              <a:buChar char="•"/>
            </a:pPr>
            <a:r>
              <a:rPr lang="en-US" sz="3200" b="1" i="1" dirty="0" smtClean="0">
                <a:solidFill>
                  <a:schemeClr val="bg1"/>
                </a:solidFill>
              </a:rPr>
              <a:t>“I do not see. . .”</a:t>
            </a:r>
          </a:p>
          <a:p>
            <a:pPr marL="571500" lvl="1" indent="-571500">
              <a:buFont typeface="Arial" panose="020B0604020202020204" pitchFamily="34" charset="0"/>
              <a:buChar char="•"/>
            </a:pPr>
            <a:r>
              <a:rPr lang="en-US" sz="3200" b="1" i="1" dirty="0" smtClean="0">
                <a:solidFill>
                  <a:schemeClr val="bg1"/>
                </a:solidFill>
              </a:rPr>
              <a:t>Others are doing</a:t>
            </a:r>
          </a:p>
        </p:txBody>
      </p:sp>
      <p:sp>
        <p:nvSpPr>
          <p:cNvPr id="2" name="Rectangle 1"/>
          <p:cNvSpPr/>
          <p:nvPr/>
        </p:nvSpPr>
        <p:spPr>
          <a:xfrm>
            <a:off x="4689230" y="705720"/>
            <a:ext cx="3470030" cy="5460618"/>
          </a:xfrm>
          <a:prstGeom prst="rect">
            <a:avLst/>
          </a:prstGeom>
          <a:solidFill>
            <a:srgbClr val="5B9BD5">
              <a:alpha val="0"/>
            </a:srgbClr>
          </a:solidFill>
          <a:ln w="152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That Which Is Authorized</a:t>
            </a:r>
            <a:endParaRPr lang="en-US" sz="3600" b="1" dirty="0"/>
          </a:p>
        </p:txBody>
      </p:sp>
    </p:spTree>
    <p:extLst>
      <p:ext uri="{BB962C8B-B14F-4D97-AF65-F5344CB8AC3E}">
        <p14:creationId xmlns:p14="http://schemas.microsoft.com/office/powerpoint/2010/main" val="355407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85" y="987074"/>
            <a:ext cx="3821723" cy="3385542"/>
          </a:xfrm>
          <a:prstGeom prst="rect">
            <a:avLst/>
          </a:prstGeom>
          <a:noFill/>
        </p:spPr>
        <p:txBody>
          <a:bodyPr wrap="square" rtlCol="0">
            <a:spAutoFit/>
          </a:bodyPr>
          <a:lstStyle/>
          <a:p>
            <a:pPr algn="ctr"/>
            <a:r>
              <a:rPr lang="en-US" sz="2800" b="1" dirty="0" smtClean="0">
                <a:solidFill>
                  <a:srgbClr val="FFFF00"/>
                </a:solidFill>
              </a:rPr>
              <a:t>IMPORTANT QUESTIONS</a:t>
            </a:r>
          </a:p>
          <a:p>
            <a:pPr algn="ctr"/>
            <a:r>
              <a:rPr lang="en-US" sz="2800" b="1" dirty="0" smtClean="0">
                <a:solidFill>
                  <a:srgbClr val="FFFF00"/>
                </a:solidFill>
              </a:rPr>
              <a:t>About the Ark</a:t>
            </a:r>
          </a:p>
          <a:p>
            <a:pPr algn="just"/>
            <a:endParaRPr lang="en-US" dirty="0"/>
          </a:p>
          <a:p>
            <a:pPr algn="just"/>
            <a:r>
              <a:rPr lang="en-US" sz="2800" b="1" dirty="0" smtClean="0">
                <a:solidFill>
                  <a:schemeClr val="bg1"/>
                </a:solidFill>
              </a:rPr>
              <a:t>What does it say?</a:t>
            </a:r>
          </a:p>
          <a:p>
            <a:pPr algn="just"/>
            <a:r>
              <a:rPr lang="en-US" sz="2800" b="1" dirty="0" smtClean="0">
                <a:solidFill>
                  <a:schemeClr val="bg1"/>
                </a:solidFill>
              </a:rPr>
              <a:t>What does it imply?</a:t>
            </a:r>
          </a:p>
          <a:p>
            <a:pPr algn="just"/>
            <a:endParaRPr lang="en-US" sz="2800" b="1" dirty="0">
              <a:solidFill>
                <a:schemeClr val="bg1"/>
              </a:solidFill>
            </a:endParaRPr>
          </a:p>
          <a:p>
            <a:pPr algn="just"/>
            <a:r>
              <a:rPr lang="en-US" sz="2800" b="1" dirty="0" smtClean="0">
                <a:solidFill>
                  <a:schemeClr val="bg1"/>
                </a:solidFill>
              </a:rPr>
              <a:t>What does it not say?</a:t>
            </a:r>
          </a:p>
          <a:p>
            <a:pPr algn="just"/>
            <a:r>
              <a:rPr lang="en-US" sz="2800" b="1" dirty="0" smtClean="0">
                <a:solidFill>
                  <a:schemeClr val="bg1"/>
                </a:solidFill>
              </a:rPr>
              <a:t>What does it not imply?</a:t>
            </a:r>
            <a:endParaRPr lang="en-US" sz="2800" b="1" dirty="0">
              <a:solidFill>
                <a:schemeClr val="bg1"/>
              </a:solidFill>
            </a:endParaRPr>
          </a:p>
        </p:txBody>
      </p:sp>
      <p:sp>
        <p:nvSpPr>
          <p:cNvPr id="2" name="Rectangle 1"/>
          <p:cNvSpPr/>
          <p:nvPr/>
        </p:nvSpPr>
        <p:spPr>
          <a:xfrm>
            <a:off x="4314090" y="705720"/>
            <a:ext cx="4220310" cy="5460618"/>
          </a:xfrm>
          <a:prstGeom prst="rect">
            <a:avLst/>
          </a:prstGeom>
          <a:solidFill>
            <a:srgbClr val="5B9BD5">
              <a:alpha val="0"/>
            </a:srgbClr>
          </a:solidFill>
          <a:ln w="152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smtClean="0">
                <a:solidFill>
                  <a:schemeClr val="bg1"/>
                </a:solidFill>
              </a:rPr>
              <a:t>  14  </a:t>
            </a:r>
            <a:r>
              <a:rPr lang="en-US" sz="2400" b="1" dirty="0">
                <a:solidFill>
                  <a:schemeClr val="bg1"/>
                </a:solidFill>
              </a:rPr>
              <a:t>Make thee an ark of gopher wood; rooms shalt thou make in the ark, and shalt pitch it within and without with pitch. </a:t>
            </a:r>
            <a:endParaRPr lang="en-US" sz="2400" b="1" dirty="0" smtClean="0">
              <a:solidFill>
                <a:schemeClr val="bg1"/>
              </a:solidFill>
            </a:endParaRPr>
          </a:p>
          <a:p>
            <a:pPr algn="just"/>
            <a:r>
              <a:rPr lang="en-US" sz="2400" b="1" dirty="0">
                <a:solidFill>
                  <a:schemeClr val="bg1"/>
                </a:solidFill>
              </a:rPr>
              <a:t> </a:t>
            </a:r>
            <a:r>
              <a:rPr lang="en-US" sz="2400" b="1" dirty="0" smtClean="0">
                <a:solidFill>
                  <a:schemeClr val="bg1"/>
                </a:solidFill>
              </a:rPr>
              <a:t> 15  </a:t>
            </a:r>
            <a:r>
              <a:rPr lang="en-US" sz="2400" b="1" dirty="0">
                <a:solidFill>
                  <a:schemeClr val="bg1"/>
                </a:solidFill>
              </a:rPr>
              <a:t>And this is how thou shalt make it: the length of the ark three hundred cubits, the breadth of it fifty cubits, and the height of it thirty cubits</a:t>
            </a:r>
            <a:r>
              <a:rPr lang="en-US" sz="2400" b="1" dirty="0" smtClean="0">
                <a:solidFill>
                  <a:schemeClr val="bg1"/>
                </a:solidFill>
              </a:rPr>
              <a:t>.</a:t>
            </a:r>
          </a:p>
          <a:p>
            <a:pPr algn="just"/>
            <a:r>
              <a:rPr lang="en-US" sz="2400" b="1" dirty="0" smtClean="0">
                <a:solidFill>
                  <a:schemeClr val="bg1"/>
                </a:solidFill>
              </a:rPr>
              <a:t>                           Gen. 6:14-15</a:t>
            </a:r>
            <a:endParaRPr lang="en-US" sz="2400" b="1" dirty="0">
              <a:solidFill>
                <a:schemeClr val="bg1"/>
              </a:solidFill>
            </a:endParaRPr>
          </a:p>
        </p:txBody>
      </p:sp>
    </p:spTree>
    <p:extLst>
      <p:ext uri="{BB962C8B-B14F-4D97-AF65-F5344CB8AC3E}">
        <p14:creationId xmlns:p14="http://schemas.microsoft.com/office/powerpoint/2010/main" val="3179955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85" y="987074"/>
            <a:ext cx="3821723" cy="3385542"/>
          </a:xfrm>
          <a:prstGeom prst="rect">
            <a:avLst/>
          </a:prstGeom>
          <a:noFill/>
        </p:spPr>
        <p:txBody>
          <a:bodyPr wrap="square" rtlCol="0">
            <a:spAutoFit/>
          </a:bodyPr>
          <a:lstStyle/>
          <a:p>
            <a:pPr algn="ctr"/>
            <a:r>
              <a:rPr lang="en-US" sz="2800" b="1" dirty="0" smtClean="0">
                <a:solidFill>
                  <a:srgbClr val="FFFF00"/>
                </a:solidFill>
              </a:rPr>
              <a:t>IMPORTANT QUESTIONS</a:t>
            </a:r>
          </a:p>
          <a:p>
            <a:pPr algn="ctr"/>
            <a:r>
              <a:rPr lang="en-US" sz="2800" b="1" dirty="0" smtClean="0">
                <a:solidFill>
                  <a:srgbClr val="FFFF00"/>
                </a:solidFill>
              </a:rPr>
              <a:t>About the Passover</a:t>
            </a:r>
          </a:p>
          <a:p>
            <a:pPr algn="ctr"/>
            <a:endParaRPr lang="en-US" dirty="0"/>
          </a:p>
          <a:p>
            <a:pPr algn="just"/>
            <a:r>
              <a:rPr lang="en-US" sz="2800" b="1" dirty="0" smtClean="0">
                <a:solidFill>
                  <a:schemeClr val="bg1"/>
                </a:solidFill>
              </a:rPr>
              <a:t>What does it say?</a:t>
            </a:r>
          </a:p>
          <a:p>
            <a:pPr algn="just"/>
            <a:r>
              <a:rPr lang="en-US" sz="2800" b="1" dirty="0" smtClean="0">
                <a:solidFill>
                  <a:schemeClr val="bg1"/>
                </a:solidFill>
              </a:rPr>
              <a:t>What does it imply?</a:t>
            </a:r>
          </a:p>
          <a:p>
            <a:pPr algn="just"/>
            <a:endParaRPr lang="en-US" sz="2800" b="1" dirty="0">
              <a:solidFill>
                <a:schemeClr val="bg1"/>
              </a:solidFill>
            </a:endParaRPr>
          </a:p>
          <a:p>
            <a:pPr algn="just"/>
            <a:r>
              <a:rPr lang="en-US" sz="2800" b="1" dirty="0" smtClean="0">
                <a:solidFill>
                  <a:schemeClr val="bg1"/>
                </a:solidFill>
              </a:rPr>
              <a:t>What does it not say?</a:t>
            </a:r>
          </a:p>
          <a:p>
            <a:pPr algn="just"/>
            <a:r>
              <a:rPr lang="en-US" sz="2800" b="1" dirty="0" smtClean="0">
                <a:solidFill>
                  <a:schemeClr val="bg1"/>
                </a:solidFill>
              </a:rPr>
              <a:t>What does it not imply?</a:t>
            </a:r>
            <a:endParaRPr lang="en-US" sz="2800" b="1" dirty="0">
              <a:solidFill>
                <a:schemeClr val="bg1"/>
              </a:solidFill>
            </a:endParaRPr>
          </a:p>
        </p:txBody>
      </p:sp>
      <p:sp>
        <p:nvSpPr>
          <p:cNvPr id="2" name="Rectangle 1"/>
          <p:cNvSpPr/>
          <p:nvPr/>
        </p:nvSpPr>
        <p:spPr>
          <a:xfrm>
            <a:off x="4314090" y="705720"/>
            <a:ext cx="4220310" cy="5460618"/>
          </a:xfrm>
          <a:prstGeom prst="rect">
            <a:avLst/>
          </a:prstGeom>
          <a:solidFill>
            <a:srgbClr val="5B9BD5">
              <a:alpha val="0"/>
            </a:srgbClr>
          </a:solidFill>
          <a:ln w="152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smtClean="0">
                <a:solidFill>
                  <a:schemeClr val="bg1"/>
                </a:solidFill>
              </a:rPr>
              <a:t>  3 </a:t>
            </a:r>
            <a:r>
              <a:rPr lang="en-US" sz="2000" b="1" dirty="0"/>
              <a:t>In the tenth day of this month they shall take to them every man a lamb, according to their fathers' houses, a lamb for a household: </a:t>
            </a:r>
          </a:p>
          <a:p>
            <a:pPr algn="just"/>
            <a:r>
              <a:rPr lang="en-US" sz="2000" b="1" dirty="0" smtClean="0"/>
              <a:t> . . .</a:t>
            </a:r>
          </a:p>
          <a:p>
            <a:pPr algn="just"/>
            <a:endParaRPr lang="en-US" sz="2000" b="1" dirty="0" smtClean="0"/>
          </a:p>
          <a:p>
            <a:pPr algn="just"/>
            <a:r>
              <a:rPr lang="en-US" sz="2000" b="1" dirty="0" smtClean="0"/>
              <a:t>  5  </a:t>
            </a:r>
            <a:r>
              <a:rPr lang="en-US" sz="2000" b="1" dirty="0"/>
              <a:t>Your lamb shall be without blemish, a male a year old: ye shall take it from the sheep, or from the goats: </a:t>
            </a:r>
          </a:p>
          <a:p>
            <a:pPr algn="just"/>
            <a:r>
              <a:rPr lang="en-US" sz="2000" b="1" dirty="0" smtClean="0"/>
              <a:t>  6  </a:t>
            </a:r>
            <a:r>
              <a:rPr lang="en-US" sz="2000" b="1" dirty="0"/>
              <a:t>and ye shall keep it until the fourteenth day of the same month; and the whole assembly of the congregation of Israel shall kill it at even</a:t>
            </a:r>
            <a:r>
              <a:rPr lang="en-US" sz="2000" b="1" dirty="0" smtClean="0"/>
              <a:t>.</a:t>
            </a:r>
          </a:p>
          <a:p>
            <a:pPr algn="just"/>
            <a:r>
              <a:rPr lang="en-US" sz="2000" b="1" dirty="0"/>
              <a:t>	</a:t>
            </a:r>
            <a:r>
              <a:rPr lang="en-US" sz="2000" b="1" dirty="0" smtClean="0"/>
              <a:t>	Exo. 12:3-6</a:t>
            </a:r>
            <a:endParaRPr lang="en-US" sz="2000" b="1" dirty="0">
              <a:solidFill>
                <a:schemeClr val="bg1"/>
              </a:solidFill>
            </a:endParaRPr>
          </a:p>
        </p:txBody>
      </p:sp>
    </p:spTree>
    <p:extLst>
      <p:ext uri="{BB962C8B-B14F-4D97-AF65-F5344CB8AC3E}">
        <p14:creationId xmlns:p14="http://schemas.microsoft.com/office/powerpoint/2010/main" val="2131780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85" y="987074"/>
            <a:ext cx="3821723" cy="3816429"/>
          </a:xfrm>
          <a:prstGeom prst="rect">
            <a:avLst/>
          </a:prstGeom>
          <a:noFill/>
        </p:spPr>
        <p:txBody>
          <a:bodyPr wrap="square" rtlCol="0">
            <a:spAutoFit/>
          </a:bodyPr>
          <a:lstStyle/>
          <a:p>
            <a:pPr algn="ctr"/>
            <a:r>
              <a:rPr lang="en-US" sz="2800" b="1" dirty="0" smtClean="0">
                <a:solidFill>
                  <a:srgbClr val="FFFF00"/>
                </a:solidFill>
              </a:rPr>
              <a:t>IMPORTANT QUESTIONS</a:t>
            </a:r>
          </a:p>
          <a:p>
            <a:pPr algn="ctr"/>
            <a:r>
              <a:rPr lang="en-US" sz="2800" b="1" dirty="0" smtClean="0">
                <a:solidFill>
                  <a:srgbClr val="FFFF00"/>
                </a:solidFill>
              </a:rPr>
              <a:t>About the Music in Worship </a:t>
            </a:r>
          </a:p>
          <a:p>
            <a:pPr algn="ctr"/>
            <a:endParaRPr lang="en-US" dirty="0"/>
          </a:p>
          <a:p>
            <a:pPr algn="just"/>
            <a:r>
              <a:rPr lang="en-US" sz="2800" b="1" dirty="0" smtClean="0">
                <a:solidFill>
                  <a:schemeClr val="bg1"/>
                </a:solidFill>
              </a:rPr>
              <a:t>What does it say?</a:t>
            </a:r>
          </a:p>
          <a:p>
            <a:pPr algn="just"/>
            <a:r>
              <a:rPr lang="en-US" sz="2800" b="1" dirty="0" smtClean="0">
                <a:solidFill>
                  <a:schemeClr val="bg1"/>
                </a:solidFill>
              </a:rPr>
              <a:t>What does it imply?</a:t>
            </a:r>
          </a:p>
          <a:p>
            <a:pPr algn="just"/>
            <a:endParaRPr lang="en-US" sz="2800" b="1" dirty="0">
              <a:solidFill>
                <a:schemeClr val="bg1"/>
              </a:solidFill>
            </a:endParaRPr>
          </a:p>
          <a:p>
            <a:pPr algn="just"/>
            <a:r>
              <a:rPr lang="en-US" sz="2800" b="1" dirty="0" smtClean="0">
                <a:solidFill>
                  <a:schemeClr val="bg1"/>
                </a:solidFill>
              </a:rPr>
              <a:t>What does it not say?</a:t>
            </a:r>
          </a:p>
          <a:p>
            <a:pPr algn="just"/>
            <a:r>
              <a:rPr lang="en-US" sz="2800" b="1" dirty="0" smtClean="0">
                <a:solidFill>
                  <a:schemeClr val="bg1"/>
                </a:solidFill>
              </a:rPr>
              <a:t>What does it not imply?</a:t>
            </a:r>
            <a:endParaRPr lang="en-US" sz="2800" b="1" dirty="0">
              <a:solidFill>
                <a:schemeClr val="bg1"/>
              </a:solidFill>
            </a:endParaRPr>
          </a:p>
        </p:txBody>
      </p:sp>
      <p:sp>
        <p:nvSpPr>
          <p:cNvPr id="2" name="Rectangle 1"/>
          <p:cNvSpPr/>
          <p:nvPr/>
        </p:nvSpPr>
        <p:spPr>
          <a:xfrm>
            <a:off x="4314090" y="705720"/>
            <a:ext cx="4220310" cy="5460618"/>
          </a:xfrm>
          <a:prstGeom prst="rect">
            <a:avLst/>
          </a:prstGeom>
          <a:solidFill>
            <a:srgbClr val="5B9BD5">
              <a:alpha val="0"/>
            </a:srgbClr>
          </a:solidFill>
          <a:ln w="152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b="1" dirty="0" smtClean="0">
              <a:solidFill>
                <a:schemeClr val="bg1"/>
              </a:solidFill>
            </a:endParaRPr>
          </a:p>
          <a:p>
            <a:pPr algn="just"/>
            <a:r>
              <a:rPr lang="en-US" sz="2400" b="1" dirty="0" smtClean="0">
                <a:solidFill>
                  <a:schemeClr val="bg1"/>
                </a:solidFill>
              </a:rPr>
              <a:t>    </a:t>
            </a:r>
            <a:r>
              <a:rPr lang="en-US" sz="2400" b="1" dirty="0" smtClean="0"/>
              <a:t>16  Let the word of Christ dwell in you richly; in all wisdom teaching and </a:t>
            </a:r>
            <a:r>
              <a:rPr lang="en-US" sz="2400" b="1" dirty="0" err="1" smtClean="0"/>
              <a:t>admon-ishing</a:t>
            </a:r>
            <a:r>
              <a:rPr lang="en-US" sz="2400" b="1" dirty="0" smtClean="0"/>
              <a:t> one another with psalms and hymns and spiritual songs, singing with grace in your hearts unto God. </a:t>
            </a:r>
          </a:p>
          <a:p>
            <a:pPr algn="just"/>
            <a:r>
              <a:rPr lang="en-US" sz="2400" b="1" dirty="0"/>
              <a:t>	</a:t>
            </a:r>
            <a:r>
              <a:rPr lang="en-US" sz="2400" b="1" dirty="0" smtClean="0"/>
              <a:t>	Col. 3:16</a:t>
            </a:r>
          </a:p>
          <a:p>
            <a:pPr algn="just"/>
            <a:endParaRPr lang="en-US" sz="1050" b="1" dirty="0" smtClean="0"/>
          </a:p>
          <a:p>
            <a:pPr algn="just"/>
            <a:r>
              <a:rPr lang="en-US" sz="2400" b="1" dirty="0" err="1" smtClean="0"/>
              <a:t>Eph</a:t>
            </a:r>
            <a:r>
              <a:rPr lang="en-US" sz="2400" b="1" dirty="0" smtClean="0"/>
              <a:t> 5:19  speaking one to another in psalms and hymns and spiritual songs, singing and making melody with your heart to the Lord; </a:t>
            </a:r>
          </a:p>
          <a:p>
            <a:pPr algn="just"/>
            <a:r>
              <a:rPr lang="en-US" sz="2400" b="1" dirty="0"/>
              <a:t>	</a:t>
            </a:r>
            <a:r>
              <a:rPr lang="en-US" sz="2400" b="1" dirty="0" smtClean="0"/>
              <a:t>	Eph. 5:19</a:t>
            </a:r>
          </a:p>
          <a:p>
            <a:pPr algn="just"/>
            <a:endParaRPr lang="en-US" sz="2400" b="1" dirty="0">
              <a:solidFill>
                <a:schemeClr val="bg1"/>
              </a:solidFill>
            </a:endParaRPr>
          </a:p>
        </p:txBody>
      </p:sp>
    </p:spTree>
    <p:extLst>
      <p:ext uri="{BB962C8B-B14F-4D97-AF65-F5344CB8AC3E}">
        <p14:creationId xmlns:p14="http://schemas.microsoft.com/office/powerpoint/2010/main" val="29543107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86153" y="869841"/>
            <a:ext cx="3821723" cy="4893647"/>
          </a:xfrm>
          <a:prstGeom prst="rect">
            <a:avLst/>
          </a:prstGeom>
          <a:noFill/>
        </p:spPr>
        <p:txBody>
          <a:bodyPr wrap="square" rtlCol="0">
            <a:spAutoFit/>
          </a:bodyPr>
          <a:lstStyle/>
          <a:p>
            <a:pPr algn="ctr"/>
            <a:r>
              <a:rPr lang="en-US" sz="3600" b="1" dirty="0" smtClean="0">
                <a:solidFill>
                  <a:schemeClr val="bg1"/>
                </a:solidFill>
              </a:rPr>
              <a:t>Praise Teams </a:t>
            </a:r>
          </a:p>
          <a:p>
            <a:pPr algn="ctr"/>
            <a:r>
              <a:rPr lang="en-US" sz="3600" b="1" dirty="0" smtClean="0">
                <a:solidFill>
                  <a:schemeClr val="bg1"/>
                </a:solidFill>
              </a:rPr>
              <a:t>And Vocal Music</a:t>
            </a:r>
          </a:p>
          <a:p>
            <a:pPr algn="ctr"/>
            <a:r>
              <a:rPr lang="en-US" sz="3600" b="1" i="1" dirty="0" smtClean="0">
                <a:solidFill>
                  <a:schemeClr val="bg1"/>
                </a:solidFill>
              </a:rPr>
              <a:t>Authorized?</a:t>
            </a:r>
          </a:p>
          <a:p>
            <a:pPr algn="ctr"/>
            <a:r>
              <a:rPr lang="en-US" sz="3600" b="1" i="1" dirty="0" smtClean="0">
                <a:solidFill>
                  <a:schemeClr val="bg1"/>
                </a:solidFill>
              </a:rPr>
              <a:t>Unauthorized?</a:t>
            </a:r>
          </a:p>
          <a:p>
            <a:pPr algn="ctr"/>
            <a:endParaRPr lang="en-US" sz="3600" b="1" i="1" dirty="0">
              <a:solidFill>
                <a:schemeClr val="bg1"/>
              </a:solidFill>
            </a:endParaRPr>
          </a:p>
          <a:p>
            <a:pPr algn="ctr"/>
            <a:r>
              <a:rPr lang="en-US" sz="3600" b="1" i="1" dirty="0" smtClean="0">
                <a:solidFill>
                  <a:schemeClr val="bg1"/>
                </a:solidFill>
              </a:rPr>
              <a:t>Not made right by:</a:t>
            </a:r>
          </a:p>
          <a:p>
            <a:pPr marL="571500" lvl="1" indent="-571500">
              <a:buFont typeface="Arial" panose="020B0604020202020204" pitchFamily="34" charset="0"/>
              <a:buChar char="•"/>
            </a:pPr>
            <a:r>
              <a:rPr lang="en-US" sz="3200" b="1" i="1" dirty="0" smtClean="0">
                <a:solidFill>
                  <a:schemeClr val="bg1"/>
                </a:solidFill>
              </a:rPr>
              <a:t>Feeling</a:t>
            </a:r>
          </a:p>
          <a:p>
            <a:pPr marL="571500" lvl="1" indent="-571500">
              <a:buFont typeface="Arial" panose="020B0604020202020204" pitchFamily="34" charset="0"/>
              <a:buChar char="•"/>
            </a:pPr>
            <a:r>
              <a:rPr lang="en-US" sz="3200" b="1" i="1" dirty="0" smtClean="0">
                <a:solidFill>
                  <a:schemeClr val="bg1"/>
                </a:solidFill>
              </a:rPr>
              <a:t>“I do not see. . .”</a:t>
            </a:r>
          </a:p>
          <a:p>
            <a:pPr marL="571500" lvl="1" indent="-571500">
              <a:buFont typeface="Arial" panose="020B0604020202020204" pitchFamily="34" charset="0"/>
              <a:buChar char="•"/>
            </a:pPr>
            <a:r>
              <a:rPr lang="en-US" sz="3200" b="1" i="1" dirty="0" smtClean="0">
                <a:solidFill>
                  <a:schemeClr val="bg1"/>
                </a:solidFill>
              </a:rPr>
              <a:t>Others are doing</a:t>
            </a:r>
          </a:p>
        </p:txBody>
      </p:sp>
      <p:sp>
        <p:nvSpPr>
          <p:cNvPr id="2" name="Rectangle 1"/>
          <p:cNvSpPr/>
          <p:nvPr/>
        </p:nvSpPr>
        <p:spPr>
          <a:xfrm>
            <a:off x="4689230" y="705720"/>
            <a:ext cx="3470030" cy="5460618"/>
          </a:xfrm>
          <a:prstGeom prst="rect">
            <a:avLst/>
          </a:prstGeom>
          <a:solidFill>
            <a:srgbClr val="5B9BD5">
              <a:alpha val="0"/>
            </a:srgbClr>
          </a:solidFill>
          <a:ln w="152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That Which Is Authorized</a:t>
            </a:r>
            <a:endParaRPr lang="en-US" sz="3600" b="1" dirty="0"/>
          </a:p>
        </p:txBody>
      </p:sp>
    </p:spTree>
    <p:extLst>
      <p:ext uri="{BB962C8B-B14F-4D97-AF65-F5344CB8AC3E}">
        <p14:creationId xmlns:p14="http://schemas.microsoft.com/office/powerpoint/2010/main" val="793889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0560" y="705720"/>
            <a:ext cx="7833360" cy="1815882"/>
          </a:xfrm>
          <a:prstGeom prst="rect">
            <a:avLst/>
          </a:prstGeom>
          <a:noFill/>
        </p:spPr>
        <p:txBody>
          <a:bodyPr wrap="square" rtlCol="0">
            <a:spAutoFit/>
          </a:bodyPr>
          <a:lstStyle/>
          <a:p>
            <a:pPr algn="just"/>
            <a:r>
              <a:rPr lang="en-US" sz="2800" b="1" dirty="0">
                <a:solidFill>
                  <a:schemeClr val="bg1"/>
                </a:solidFill>
              </a:rPr>
              <a:t> </a:t>
            </a:r>
            <a:r>
              <a:rPr lang="en-US" sz="2800" b="1" dirty="0" smtClean="0">
                <a:solidFill>
                  <a:schemeClr val="bg1"/>
                </a:solidFill>
              </a:rPr>
              <a:t>17  </a:t>
            </a:r>
            <a:r>
              <a:rPr lang="en-US" sz="2800" b="1" dirty="0">
                <a:solidFill>
                  <a:schemeClr val="bg1"/>
                </a:solidFill>
              </a:rPr>
              <a:t>And whatever you do in word or deed, do all in the name of the Lord Jesus, giving thanks to God the Father through Him. </a:t>
            </a:r>
            <a:r>
              <a:rPr lang="en-US" sz="2800" b="1" dirty="0" smtClean="0">
                <a:solidFill>
                  <a:schemeClr val="bg1"/>
                </a:solidFill>
              </a:rPr>
              <a:t>    </a:t>
            </a:r>
          </a:p>
          <a:p>
            <a:pPr algn="just"/>
            <a:r>
              <a:rPr lang="en-US" sz="2800" b="1" dirty="0">
                <a:solidFill>
                  <a:schemeClr val="bg1"/>
                </a:solidFill>
              </a:rPr>
              <a:t>	</a:t>
            </a:r>
            <a:r>
              <a:rPr lang="en-US" sz="2800" b="1" dirty="0" smtClean="0">
                <a:solidFill>
                  <a:schemeClr val="bg1"/>
                </a:solidFill>
              </a:rPr>
              <a:t>				Col. 3:17</a:t>
            </a:r>
            <a:endParaRPr lang="en-US" sz="2800" b="1" dirty="0">
              <a:solidFill>
                <a:schemeClr val="bg1"/>
              </a:solidFill>
            </a:endParaRPr>
          </a:p>
        </p:txBody>
      </p:sp>
    </p:spTree>
    <p:extLst>
      <p:ext uri="{BB962C8B-B14F-4D97-AF65-F5344CB8AC3E}">
        <p14:creationId xmlns:p14="http://schemas.microsoft.com/office/powerpoint/2010/main" val="2398156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52975" y="705720"/>
            <a:ext cx="7833360" cy="3970318"/>
          </a:xfrm>
          <a:prstGeom prst="rect">
            <a:avLst/>
          </a:prstGeom>
          <a:noFill/>
        </p:spPr>
        <p:txBody>
          <a:bodyPr wrap="square" rtlCol="0">
            <a:spAutoFit/>
          </a:bodyPr>
          <a:lstStyle/>
          <a:p>
            <a:pPr algn="just"/>
            <a:r>
              <a:rPr lang="en-US" sz="2800" b="1" dirty="0" smtClean="0">
                <a:solidFill>
                  <a:schemeClr val="bg1"/>
                </a:solidFill>
              </a:rPr>
              <a:t>  1  </a:t>
            </a:r>
            <a:r>
              <a:rPr lang="en-US" sz="2800" b="1" dirty="0">
                <a:solidFill>
                  <a:schemeClr val="bg1"/>
                </a:solidFill>
              </a:rPr>
              <a:t>"Now, O Israel, listen to the statutes and the judgments which I teach you to observe, that you may live, and go in and possess the land which the LORD God of your fathers is giving you. </a:t>
            </a:r>
          </a:p>
          <a:p>
            <a:pPr algn="just"/>
            <a:r>
              <a:rPr lang="en-US" sz="2800" b="1" dirty="0" smtClean="0">
                <a:solidFill>
                  <a:schemeClr val="bg1"/>
                </a:solidFill>
              </a:rPr>
              <a:t>  2  </a:t>
            </a:r>
            <a:r>
              <a:rPr lang="en-US" sz="2800" b="1" dirty="0">
                <a:solidFill>
                  <a:schemeClr val="bg1"/>
                </a:solidFill>
              </a:rPr>
              <a:t>You </a:t>
            </a:r>
            <a:r>
              <a:rPr lang="en-US" sz="2800" b="1" dirty="0">
                <a:solidFill>
                  <a:srgbClr val="FFFF00"/>
                </a:solidFill>
              </a:rPr>
              <a:t>shall not add to the word </a:t>
            </a:r>
            <a:r>
              <a:rPr lang="en-US" sz="2800" b="1" dirty="0">
                <a:solidFill>
                  <a:schemeClr val="bg1"/>
                </a:solidFill>
              </a:rPr>
              <a:t>which I command you, </a:t>
            </a:r>
            <a:r>
              <a:rPr lang="en-US" sz="2800" b="1" dirty="0">
                <a:solidFill>
                  <a:srgbClr val="FFFF00"/>
                </a:solidFill>
              </a:rPr>
              <a:t>nor take from it</a:t>
            </a:r>
            <a:r>
              <a:rPr lang="en-US" sz="2800" b="1" dirty="0">
                <a:solidFill>
                  <a:schemeClr val="bg1"/>
                </a:solidFill>
              </a:rPr>
              <a:t>, that you may keep the commandments of the LORD your God which I command you</a:t>
            </a:r>
            <a:r>
              <a:rPr lang="en-US" sz="2800" b="1" dirty="0" smtClean="0">
                <a:solidFill>
                  <a:schemeClr val="bg1"/>
                </a:solidFill>
              </a:rPr>
              <a:t>.</a:t>
            </a:r>
          </a:p>
          <a:p>
            <a:pPr algn="just"/>
            <a:r>
              <a:rPr lang="en-US" sz="2800" b="1" dirty="0">
                <a:solidFill>
                  <a:schemeClr val="bg1"/>
                </a:solidFill>
              </a:rPr>
              <a:t>	</a:t>
            </a:r>
            <a:r>
              <a:rPr lang="en-US" sz="2800" b="1" dirty="0" smtClean="0">
                <a:solidFill>
                  <a:schemeClr val="bg1"/>
                </a:solidFill>
              </a:rPr>
              <a:t>				Deut. 4:1-2</a:t>
            </a:r>
            <a:endParaRPr lang="en-US" sz="2800" b="1" dirty="0">
              <a:solidFill>
                <a:schemeClr val="bg1"/>
              </a:solidFill>
            </a:endParaRPr>
          </a:p>
        </p:txBody>
      </p:sp>
    </p:spTree>
    <p:extLst>
      <p:ext uri="{BB962C8B-B14F-4D97-AF65-F5344CB8AC3E}">
        <p14:creationId xmlns:p14="http://schemas.microsoft.com/office/powerpoint/2010/main" val="4135367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7804" y="547457"/>
            <a:ext cx="7833360" cy="3970318"/>
          </a:xfrm>
          <a:prstGeom prst="rect">
            <a:avLst/>
          </a:prstGeom>
          <a:noFill/>
        </p:spPr>
        <p:txBody>
          <a:bodyPr wrap="square" rtlCol="0">
            <a:spAutoFit/>
          </a:bodyPr>
          <a:lstStyle/>
          <a:p>
            <a:pPr algn="just"/>
            <a:r>
              <a:rPr lang="en-US" sz="2800" b="1" dirty="0">
                <a:solidFill>
                  <a:schemeClr val="bg1"/>
                </a:solidFill>
              </a:rPr>
              <a:t> </a:t>
            </a:r>
            <a:r>
              <a:rPr lang="en-US" sz="2800" b="1" dirty="0" smtClean="0">
                <a:solidFill>
                  <a:schemeClr val="bg1"/>
                </a:solidFill>
              </a:rPr>
              <a:t> 31  </a:t>
            </a:r>
            <a:r>
              <a:rPr lang="en-US" sz="2800" b="1" dirty="0">
                <a:solidFill>
                  <a:schemeClr val="bg1"/>
                </a:solidFill>
              </a:rPr>
              <a:t>You shall not worship the LORD your God in that way; for every abomination to the LORD which He hates they have done to their gods; for they burn even their sons and daughters in the fire to their gods. </a:t>
            </a:r>
          </a:p>
          <a:p>
            <a:pPr algn="just"/>
            <a:r>
              <a:rPr lang="en-US" sz="2800" b="1" dirty="0" smtClean="0">
                <a:solidFill>
                  <a:schemeClr val="bg1"/>
                </a:solidFill>
              </a:rPr>
              <a:t>  32  Whatever </a:t>
            </a:r>
            <a:r>
              <a:rPr lang="en-US" sz="2800" b="1" dirty="0">
                <a:solidFill>
                  <a:schemeClr val="bg1"/>
                </a:solidFill>
              </a:rPr>
              <a:t>I command you, be careful to observe it; </a:t>
            </a:r>
            <a:r>
              <a:rPr lang="en-US" sz="2800" b="1" dirty="0">
                <a:solidFill>
                  <a:srgbClr val="FFFF00"/>
                </a:solidFill>
              </a:rPr>
              <a:t>you shall not add to it nor take away from it. </a:t>
            </a:r>
            <a:endParaRPr lang="en-US" sz="2800" b="1" dirty="0" smtClean="0">
              <a:solidFill>
                <a:srgbClr val="FFFF00"/>
              </a:solidFill>
            </a:endParaRPr>
          </a:p>
          <a:p>
            <a:pPr algn="just"/>
            <a:r>
              <a:rPr lang="en-US" sz="2800" b="1" dirty="0">
                <a:solidFill>
                  <a:schemeClr val="bg1"/>
                </a:solidFill>
              </a:rPr>
              <a:t>	</a:t>
            </a:r>
            <a:r>
              <a:rPr lang="en-US" sz="2800" b="1" dirty="0" smtClean="0">
                <a:solidFill>
                  <a:schemeClr val="bg1"/>
                </a:solidFill>
              </a:rPr>
              <a:t>				Deut. 12:31-32</a:t>
            </a:r>
            <a:endParaRPr lang="en-US" sz="2800" b="1" dirty="0">
              <a:solidFill>
                <a:schemeClr val="bg1"/>
              </a:solidFill>
            </a:endParaRPr>
          </a:p>
        </p:txBody>
      </p:sp>
    </p:spTree>
    <p:extLst>
      <p:ext uri="{BB962C8B-B14F-4D97-AF65-F5344CB8AC3E}">
        <p14:creationId xmlns:p14="http://schemas.microsoft.com/office/powerpoint/2010/main" val="3629029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0560" y="705720"/>
            <a:ext cx="7833360" cy="2246769"/>
          </a:xfrm>
          <a:prstGeom prst="rect">
            <a:avLst/>
          </a:prstGeom>
          <a:noFill/>
        </p:spPr>
        <p:txBody>
          <a:bodyPr wrap="square" rtlCol="0">
            <a:spAutoFit/>
          </a:bodyPr>
          <a:lstStyle/>
          <a:p>
            <a:pPr algn="just"/>
            <a:r>
              <a:rPr lang="en-US" sz="2800" b="1" dirty="0" smtClean="0">
                <a:solidFill>
                  <a:schemeClr val="bg1"/>
                </a:solidFill>
              </a:rPr>
              <a:t>  5  </a:t>
            </a:r>
            <a:r>
              <a:rPr lang="en-US" sz="2800" b="1" dirty="0">
                <a:solidFill>
                  <a:schemeClr val="bg1"/>
                </a:solidFill>
              </a:rPr>
              <a:t>Every word of God is pure; He is a shield to those who put their trust in Him. </a:t>
            </a:r>
          </a:p>
          <a:p>
            <a:pPr algn="just"/>
            <a:r>
              <a:rPr lang="en-US" sz="2800" b="1" dirty="0" smtClean="0">
                <a:solidFill>
                  <a:schemeClr val="bg1"/>
                </a:solidFill>
              </a:rPr>
              <a:t>  6  </a:t>
            </a:r>
            <a:r>
              <a:rPr lang="en-US" sz="2800" b="1" dirty="0">
                <a:solidFill>
                  <a:schemeClr val="bg1"/>
                </a:solidFill>
              </a:rPr>
              <a:t>Do not </a:t>
            </a:r>
            <a:r>
              <a:rPr lang="en-US" sz="2800" b="1" dirty="0">
                <a:solidFill>
                  <a:srgbClr val="FFFF00"/>
                </a:solidFill>
              </a:rPr>
              <a:t>add to His words</a:t>
            </a:r>
            <a:r>
              <a:rPr lang="en-US" sz="2800" b="1" dirty="0">
                <a:solidFill>
                  <a:schemeClr val="bg1"/>
                </a:solidFill>
              </a:rPr>
              <a:t>, Lest He rebuke you, and you be found a liar. </a:t>
            </a:r>
            <a:endParaRPr lang="en-US" sz="2800" b="1" dirty="0" smtClean="0">
              <a:solidFill>
                <a:schemeClr val="bg1"/>
              </a:solidFill>
            </a:endParaRPr>
          </a:p>
          <a:p>
            <a:pPr algn="just"/>
            <a:r>
              <a:rPr lang="en-US" sz="2800" b="1" dirty="0">
                <a:solidFill>
                  <a:schemeClr val="bg1"/>
                </a:solidFill>
              </a:rPr>
              <a:t>	</a:t>
            </a:r>
            <a:r>
              <a:rPr lang="en-US" sz="2800" b="1" dirty="0" smtClean="0">
                <a:solidFill>
                  <a:schemeClr val="bg1"/>
                </a:solidFill>
              </a:rPr>
              <a:t>				Prov. 30:5-6</a:t>
            </a:r>
            <a:endParaRPr lang="en-US" sz="2800" b="1" dirty="0">
              <a:solidFill>
                <a:schemeClr val="bg1"/>
              </a:solidFill>
            </a:endParaRPr>
          </a:p>
        </p:txBody>
      </p:sp>
    </p:spTree>
    <p:extLst>
      <p:ext uri="{BB962C8B-B14F-4D97-AF65-F5344CB8AC3E}">
        <p14:creationId xmlns:p14="http://schemas.microsoft.com/office/powerpoint/2010/main" val="2192259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7114" y="705720"/>
            <a:ext cx="7833360" cy="3970318"/>
          </a:xfrm>
          <a:prstGeom prst="rect">
            <a:avLst/>
          </a:prstGeom>
          <a:noFill/>
        </p:spPr>
        <p:txBody>
          <a:bodyPr wrap="square" rtlCol="0">
            <a:spAutoFit/>
          </a:bodyPr>
          <a:lstStyle/>
          <a:p>
            <a:pPr algn="just"/>
            <a:r>
              <a:rPr lang="en-US" sz="2800" b="1" dirty="0">
                <a:solidFill>
                  <a:schemeClr val="bg1"/>
                </a:solidFill>
              </a:rPr>
              <a:t> </a:t>
            </a:r>
            <a:r>
              <a:rPr lang="en-US" sz="2800" b="1" dirty="0" smtClean="0">
                <a:solidFill>
                  <a:schemeClr val="bg1"/>
                </a:solidFill>
              </a:rPr>
              <a:t>  18  </a:t>
            </a:r>
            <a:r>
              <a:rPr lang="en-US" sz="2800" b="1" dirty="0">
                <a:solidFill>
                  <a:schemeClr val="bg1"/>
                </a:solidFill>
              </a:rPr>
              <a:t>For I testify to everyone who hears the words of the prophecy of this book: If anyone adds to these things, God will add to him the plagues that are written in this book; </a:t>
            </a:r>
          </a:p>
          <a:p>
            <a:pPr algn="just"/>
            <a:r>
              <a:rPr lang="en-US" sz="2800" b="1" dirty="0" smtClean="0">
                <a:solidFill>
                  <a:schemeClr val="bg1"/>
                </a:solidFill>
              </a:rPr>
              <a:t>   19  </a:t>
            </a:r>
            <a:r>
              <a:rPr lang="en-US" sz="2800" b="1" dirty="0">
                <a:solidFill>
                  <a:schemeClr val="bg1"/>
                </a:solidFill>
              </a:rPr>
              <a:t>and if anyone takes away from the words of the book of this prophecy, God shall take away his part from the Book of Life, from the holy city, and from the things which are written in this book</a:t>
            </a:r>
            <a:r>
              <a:rPr lang="en-US" sz="2800" b="1" dirty="0" smtClean="0">
                <a:solidFill>
                  <a:schemeClr val="bg1"/>
                </a:solidFill>
              </a:rPr>
              <a:t>.</a:t>
            </a:r>
          </a:p>
          <a:p>
            <a:pPr algn="just"/>
            <a:r>
              <a:rPr lang="en-US" sz="2800" b="1" dirty="0">
                <a:solidFill>
                  <a:schemeClr val="bg1"/>
                </a:solidFill>
              </a:rPr>
              <a:t>	</a:t>
            </a:r>
            <a:r>
              <a:rPr lang="en-US" sz="2800" b="1" dirty="0" smtClean="0">
                <a:solidFill>
                  <a:schemeClr val="bg1"/>
                </a:solidFill>
              </a:rPr>
              <a:t>				Rev. 22:18-19</a:t>
            </a:r>
            <a:endParaRPr lang="en-US" sz="2800" b="1" dirty="0">
              <a:solidFill>
                <a:schemeClr val="bg1"/>
              </a:solidFill>
            </a:endParaRPr>
          </a:p>
        </p:txBody>
      </p:sp>
    </p:spTree>
    <p:extLst>
      <p:ext uri="{BB962C8B-B14F-4D97-AF65-F5344CB8AC3E}">
        <p14:creationId xmlns:p14="http://schemas.microsoft.com/office/powerpoint/2010/main" val="3511012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0560" y="705720"/>
            <a:ext cx="7833360" cy="5262979"/>
          </a:xfrm>
          <a:prstGeom prst="rect">
            <a:avLst/>
          </a:prstGeom>
          <a:noFill/>
        </p:spPr>
        <p:txBody>
          <a:bodyPr wrap="square" rtlCol="0">
            <a:spAutoFit/>
          </a:bodyPr>
          <a:lstStyle/>
          <a:p>
            <a:pPr algn="just"/>
            <a:r>
              <a:rPr lang="en-US" sz="2800" b="1" dirty="0">
                <a:solidFill>
                  <a:schemeClr val="bg1"/>
                </a:solidFill>
              </a:rPr>
              <a:t> </a:t>
            </a:r>
            <a:r>
              <a:rPr lang="en-US" sz="2800" b="1" dirty="0" smtClean="0">
                <a:solidFill>
                  <a:schemeClr val="bg1"/>
                </a:solidFill>
              </a:rPr>
              <a:t> </a:t>
            </a:r>
            <a:r>
              <a:rPr lang="en-US" sz="2800" b="1" dirty="0" smtClean="0">
                <a:solidFill>
                  <a:srgbClr val="FFFF00"/>
                </a:solidFill>
              </a:rPr>
              <a:t>9  </a:t>
            </a:r>
            <a:r>
              <a:rPr lang="en-US" sz="2800" b="1" dirty="0">
                <a:solidFill>
                  <a:srgbClr val="FFFF00"/>
                </a:solidFill>
              </a:rPr>
              <a:t>Whoever transgresses </a:t>
            </a:r>
            <a:r>
              <a:rPr lang="en-US" sz="2800" b="1" dirty="0">
                <a:solidFill>
                  <a:schemeClr val="bg1"/>
                </a:solidFill>
              </a:rPr>
              <a:t>and does not abide in the doctrine of Christ does not have God. He who abides in the doctrine of Christ has both the Father and the Son. </a:t>
            </a:r>
          </a:p>
          <a:p>
            <a:pPr algn="just"/>
            <a:r>
              <a:rPr lang="en-US" sz="2800" b="1" dirty="0" smtClean="0">
                <a:solidFill>
                  <a:schemeClr val="bg1"/>
                </a:solidFill>
              </a:rPr>
              <a:t>  10  </a:t>
            </a:r>
            <a:r>
              <a:rPr lang="en-US" sz="2800" b="1" dirty="0">
                <a:solidFill>
                  <a:schemeClr val="bg1"/>
                </a:solidFill>
              </a:rPr>
              <a:t>If anyone comes to you and does not bring this doctrine, do not receive him into your house nor greet him; </a:t>
            </a:r>
          </a:p>
          <a:p>
            <a:pPr algn="just"/>
            <a:r>
              <a:rPr lang="en-US" sz="2800" b="1" dirty="0">
                <a:solidFill>
                  <a:schemeClr val="bg1"/>
                </a:solidFill>
              </a:rPr>
              <a:t>	</a:t>
            </a:r>
            <a:r>
              <a:rPr lang="en-US" sz="2800" b="1" dirty="0" smtClean="0">
                <a:solidFill>
                  <a:schemeClr val="bg1"/>
                </a:solidFill>
              </a:rPr>
              <a:t>				2 John 1:9-10</a:t>
            </a:r>
          </a:p>
          <a:p>
            <a:pPr algn="just"/>
            <a:endParaRPr lang="en-US" sz="2800" b="1" dirty="0">
              <a:solidFill>
                <a:schemeClr val="bg1"/>
              </a:solidFill>
            </a:endParaRPr>
          </a:p>
          <a:p>
            <a:pPr algn="just"/>
            <a:r>
              <a:rPr lang="en-US" sz="2800" dirty="0" smtClean="0">
                <a:solidFill>
                  <a:schemeClr val="bg1"/>
                </a:solidFill>
              </a:rPr>
              <a:t>  </a:t>
            </a:r>
            <a:r>
              <a:rPr lang="en-US" sz="2800" b="1" dirty="0" smtClean="0">
                <a:solidFill>
                  <a:schemeClr val="bg1"/>
                </a:solidFill>
              </a:rPr>
              <a:t>9  </a:t>
            </a:r>
            <a:r>
              <a:rPr lang="en-US" sz="2800" b="1" dirty="0">
                <a:solidFill>
                  <a:schemeClr val="bg1"/>
                </a:solidFill>
              </a:rPr>
              <a:t>Everyone who </a:t>
            </a:r>
            <a:r>
              <a:rPr lang="en-US" sz="2800" b="1" dirty="0">
                <a:solidFill>
                  <a:srgbClr val="FFFF00"/>
                </a:solidFill>
              </a:rPr>
              <a:t>goes on ahead </a:t>
            </a:r>
            <a:r>
              <a:rPr lang="en-US" sz="2800" b="1" dirty="0" smtClean="0">
                <a:solidFill>
                  <a:srgbClr val="FFFF00"/>
                </a:solidFill>
              </a:rPr>
              <a:t>. </a:t>
            </a:r>
            <a:r>
              <a:rPr lang="en-US" sz="2800" b="1" dirty="0" smtClean="0">
                <a:solidFill>
                  <a:schemeClr val="bg1"/>
                </a:solidFill>
              </a:rPr>
              <a:t>. .    ESV</a:t>
            </a:r>
            <a:endParaRPr lang="en-US" sz="2800" b="1" dirty="0">
              <a:solidFill>
                <a:schemeClr val="bg1"/>
              </a:solidFill>
            </a:endParaRPr>
          </a:p>
          <a:p>
            <a:pPr algn="just"/>
            <a:endParaRPr lang="en-US" sz="2800" b="1" dirty="0" smtClean="0">
              <a:solidFill>
                <a:schemeClr val="bg1"/>
              </a:solidFill>
            </a:endParaRPr>
          </a:p>
          <a:p>
            <a:pPr algn="just"/>
            <a:r>
              <a:rPr lang="en-US" sz="2800" b="1" dirty="0">
                <a:solidFill>
                  <a:schemeClr val="bg1"/>
                </a:solidFill>
              </a:rPr>
              <a:t> </a:t>
            </a:r>
            <a:r>
              <a:rPr lang="en-US" sz="2800" b="1" dirty="0" smtClean="0">
                <a:solidFill>
                  <a:schemeClr val="bg1"/>
                </a:solidFill>
              </a:rPr>
              <a:t> 9  </a:t>
            </a:r>
            <a:r>
              <a:rPr lang="en-US" sz="2800" b="1" dirty="0">
                <a:solidFill>
                  <a:schemeClr val="bg1"/>
                </a:solidFill>
              </a:rPr>
              <a:t>Everyone who </a:t>
            </a:r>
            <a:r>
              <a:rPr lang="en-US" sz="2800" b="1" dirty="0">
                <a:solidFill>
                  <a:srgbClr val="FFFF00"/>
                </a:solidFill>
              </a:rPr>
              <a:t>goes on ahead </a:t>
            </a:r>
            <a:r>
              <a:rPr lang="en-US" sz="2800" b="1" dirty="0" smtClean="0">
                <a:solidFill>
                  <a:schemeClr val="bg1"/>
                </a:solidFill>
              </a:rPr>
              <a:t>. . .  ASV</a:t>
            </a:r>
            <a:endParaRPr lang="en-US" sz="2800" b="1" dirty="0">
              <a:solidFill>
                <a:schemeClr val="bg1"/>
              </a:solidFill>
            </a:endParaRPr>
          </a:p>
        </p:txBody>
      </p:sp>
    </p:spTree>
    <p:extLst>
      <p:ext uri="{BB962C8B-B14F-4D97-AF65-F5344CB8AC3E}">
        <p14:creationId xmlns:p14="http://schemas.microsoft.com/office/powerpoint/2010/main" val="2727891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55320" y="705720"/>
            <a:ext cx="7833360" cy="2246769"/>
          </a:xfrm>
          <a:prstGeom prst="rect">
            <a:avLst/>
          </a:prstGeom>
          <a:noFill/>
        </p:spPr>
        <p:txBody>
          <a:bodyPr wrap="square" rtlCol="0">
            <a:spAutoFit/>
          </a:bodyPr>
          <a:lstStyle/>
          <a:p>
            <a:pPr algn="just"/>
            <a:r>
              <a:rPr lang="en-US" sz="2800" b="1" dirty="0" smtClean="0">
                <a:solidFill>
                  <a:schemeClr val="bg1"/>
                </a:solidFill>
              </a:rPr>
              <a:t>  6  </a:t>
            </a:r>
            <a:r>
              <a:rPr lang="en-US" sz="2800" b="1" dirty="0">
                <a:solidFill>
                  <a:schemeClr val="bg1"/>
                </a:solidFill>
              </a:rPr>
              <a:t>So he, trembling and astonished, said, "</a:t>
            </a:r>
            <a:r>
              <a:rPr lang="en-US" sz="2800" b="1" dirty="0">
                <a:solidFill>
                  <a:srgbClr val="FFFF00"/>
                </a:solidFill>
              </a:rPr>
              <a:t>Lord, what do You want me to do?" </a:t>
            </a:r>
            <a:r>
              <a:rPr lang="en-US" sz="2800" b="1" dirty="0">
                <a:solidFill>
                  <a:schemeClr val="bg1"/>
                </a:solidFill>
              </a:rPr>
              <a:t>Then the Lord said to him, "Arise and go into the city, and you will be told what you must do</a:t>
            </a:r>
            <a:r>
              <a:rPr lang="en-US" sz="2800" b="1" dirty="0" smtClean="0">
                <a:solidFill>
                  <a:schemeClr val="bg1"/>
                </a:solidFill>
              </a:rPr>
              <a:t>.“   </a:t>
            </a:r>
          </a:p>
          <a:p>
            <a:pPr algn="just"/>
            <a:r>
              <a:rPr lang="en-US" sz="2800" b="1" dirty="0">
                <a:solidFill>
                  <a:schemeClr val="bg1"/>
                </a:solidFill>
              </a:rPr>
              <a:t>	</a:t>
            </a:r>
            <a:r>
              <a:rPr lang="en-US" sz="2800" b="1" dirty="0" smtClean="0">
                <a:solidFill>
                  <a:schemeClr val="bg1"/>
                </a:solidFill>
              </a:rPr>
              <a:t>				Acts 9:6</a:t>
            </a:r>
            <a:endParaRPr lang="en-US" sz="2800" b="1" dirty="0">
              <a:solidFill>
                <a:schemeClr val="bg1"/>
              </a:solidFill>
            </a:endParaRPr>
          </a:p>
        </p:txBody>
      </p:sp>
    </p:spTree>
    <p:extLst>
      <p:ext uri="{BB962C8B-B14F-4D97-AF65-F5344CB8AC3E}">
        <p14:creationId xmlns:p14="http://schemas.microsoft.com/office/powerpoint/2010/main" val="3347439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85" y="987074"/>
            <a:ext cx="3821723" cy="2954655"/>
          </a:xfrm>
          <a:prstGeom prst="rect">
            <a:avLst/>
          </a:prstGeom>
          <a:noFill/>
        </p:spPr>
        <p:txBody>
          <a:bodyPr wrap="square" rtlCol="0">
            <a:spAutoFit/>
          </a:bodyPr>
          <a:lstStyle/>
          <a:p>
            <a:pPr algn="just"/>
            <a:r>
              <a:rPr lang="en-US" sz="2800" b="1" dirty="0" smtClean="0">
                <a:solidFill>
                  <a:srgbClr val="FFFF00"/>
                </a:solidFill>
              </a:rPr>
              <a:t>IMPORTANT QUESTIONS</a:t>
            </a:r>
          </a:p>
          <a:p>
            <a:pPr algn="just"/>
            <a:endParaRPr lang="en-US" dirty="0"/>
          </a:p>
          <a:p>
            <a:pPr algn="just"/>
            <a:r>
              <a:rPr lang="en-US" sz="2800" b="1" dirty="0" smtClean="0">
                <a:solidFill>
                  <a:schemeClr val="bg1"/>
                </a:solidFill>
              </a:rPr>
              <a:t>What does it say?</a:t>
            </a:r>
          </a:p>
          <a:p>
            <a:pPr algn="just"/>
            <a:r>
              <a:rPr lang="en-US" sz="2800" b="1" dirty="0" smtClean="0">
                <a:solidFill>
                  <a:schemeClr val="bg1"/>
                </a:solidFill>
              </a:rPr>
              <a:t>What does it imply?</a:t>
            </a:r>
          </a:p>
          <a:p>
            <a:pPr algn="just"/>
            <a:endParaRPr lang="en-US" sz="2800" b="1" dirty="0">
              <a:solidFill>
                <a:schemeClr val="bg1"/>
              </a:solidFill>
            </a:endParaRPr>
          </a:p>
          <a:p>
            <a:pPr algn="just"/>
            <a:r>
              <a:rPr lang="en-US" sz="2800" b="1" dirty="0" smtClean="0">
                <a:solidFill>
                  <a:schemeClr val="bg1"/>
                </a:solidFill>
              </a:rPr>
              <a:t>What does it not say?</a:t>
            </a:r>
          </a:p>
          <a:p>
            <a:pPr algn="just"/>
            <a:r>
              <a:rPr lang="en-US" sz="2800" b="1" dirty="0" smtClean="0">
                <a:solidFill>
                  <a:schemeClr val="bg1"/>
                </a:solidFill>
              </a:rPr>
              <a:t>What does it not imply?</a:t>
            </a:r>
            <a:endParaRPr lang="en-US" sz="2800" b="1" dirty="0">
              <a:solidFill>
                <a:schemeClr val="bg1"/>
              </a:solidFill>
            </a:endParaRPr>
          </a:p>
        </p:txBody>
      </p:sp>
      <p:sp>
        <p:nvSpPr>
          <p:cNvPr id="2" name="Rectangle 1"/>
          <p:cNvSpPr/>
          <p:nvPr/>
        </p:nvSpPr>
        <p:spPr>
          <a:xfrm>
            <a:off x="4689230" y="705720"/>
            <a:ext cx="3470030" cy="5460618"/>
          </a:xfrm>
          <a:prstGeom prst="rect">
            <a:avLst/>
          </a:prstGeom>
          <a:solidFill>
            <a:srgbClr val="5B9BD5">
              <a:alpha val="0"/>
            </a:srgbClr>
          </a:solidFill>
          <a:ln w="152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That Which Is Authorized</a:t>
            </a:r>
          </a:p>
        </p:txBody>
      </p:sp>
    </p:spTree>
    <p:extLst>
      <p:ext uri="{BB962C8B-B14F-4D97-AF65-F5344CB8AC3E}">
        <p14:creationId xmlns:p14="http://schemas.microsoft.com/office/powerpoint/2010/main" val="24871148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229</TotalTime>
  <Words>794</Words>
  <Application>Microsoft Office PowerPoint</Application>
  <PresentationFormat>On-screen Show (4:3)</PresentationFormat>
  <Paragraphs>93</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Lucida Calligraphy</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Palm Beach Lakes church of Christ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Sermon Title</dc:title>
  <dc:creator>David</dc:creator>
  <cp:lastModifiedBy>Cindy Nelson</cp:lastModifiedBy>
  <cp:revision>26</cp:revision>
  <cp:lastPrinted>2016-06-05T12:42:52Z</cp:lastPrinted>
  <dcterms:created xsi:type="dcterms:W3CDTF">2016-03-27T21:00:01Z</dcterms:created>
  <dcterms:modified xsi:type="dcterms:W3CDTF">2016-06-06T18:14:24Z</dcterms:modified>
</cp:coreProperties>
</file>