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60" r:id="rId2"/>
    <p:sldId id="376" r:id="rId3"/>
    <p:sldId id="450" r:id="rId4"/>
    <p:sldId id="443" r:id="rId5"/>
    <p:sldId id="449" r:id="rId6"/>
    <p:sldId id="438" r:id="rId7"/>
    <p:sldId id="452" r:id="rId8"/>
    <p:sldId id="447" r:id="rId9"/>
    <p:sldId id="453" r:id="rId10"/>
    <p:sldId id="455" r:id="rId11"/>
    <p:sldId id="456" r:id="rId12"/>
    <p:sldId id="457" r:id="rId13"/>
    <p:sldId id="458" r:id="rId14"/>
    <p:sldId id="459" r:id="rId15"/>
    <p:sldId id="460" r:id="rId16"/>
    <p:sldId id="461" r:id="rId17"/>
    <p:sldId id="462" r:id="rId18"/>
    <p:sldId id="463" r:id="rId1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5B9BD5"/>
    <a:srgbClr val="FDF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456" autoAdjust="0"/>
    <p:restoredTop sz="77226" autoAdjust="0"/>
  </p:normalViewPr>
  <p:slideViewPr>
    <p:cSldViewPr snapToGrid="0" showGuides="1">
      <p:cViewPr varScale="1">
        <p:scale>
          <a:sx n="101" d="100"/>
          <a:sy n="101" d="100"/>
        </p:scale>
        <p:origin x="138" y="366"/>
      </p:cViewPr>
      <p:guideLst>
        <p:guide orient="horz" pos="2232"/>
        <p:guide pos="3840"/>
      </p:guideLst>
    </p:cSldViewPr>
  </p:slideViewPr>
  <p:outlineViewPr>
    <p:cViewPr>
      <p:scale>
        <a:sx n="33" d="100"/>
        <a:sy n="33" d="100"/>
      </p:scale>
      <p:origin x="0" y="-834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31663" d="250000"/>
        <a:sy n="231663" d="250000"/>
      </p:scale>
      <p:origin x="0" y="-34498"/>
    </p:cViewPr>
  </p:sorterViewPr>
  <p:notesViewPr>
    <p:cSldViewPr snapToGrid="0" showGuides="1">
      <p:cViewPr>
        <p:scale>
          <a:sx n="93" d="100"/>
          <a:sy n="93" d="100"/>
        </p:scale>
        <p:origin x="1157" y="-509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3BDD59A-0161-43FA-81A0-932B18B5F43A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CB9D101-74B0-4AD2-9EFD-11165339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1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5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7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8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1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4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5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1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7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3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0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4EF52-5B4E-46C2-928A-3ED1F502561C}" type="datetimeFigureOut">
              <a:rPr lang="en-US" smtClean="0"/>
              <a:t>6/22/2016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3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830177" y="2158025"/>
            <a:ext cx="10459453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en-US" sz="8800" b="1" dirty="0" smtClean="0"/>
              <a:t>Joshua </a:t>
            </a:r>
            <a:r>
              <a:rPr lang="en-US" altLang="en-US" sz="8800" b="1" dirty="0" smtClean="0"/>
              <a:t>21-22</a:t>
            </a:r>
            <a:endParaRPr lang="en-US" altLang="en-US" sz="8800" b="1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91942" y="5778434"/>
            <a:ext cx="1045945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2800" b="1" dirty="0" smtClean="0"/>
              <a:t>Dan Jenkins</a:t>
            </a:r>
          </a:p>
          <a:p>
            <a:pPr eaLnBrk="0" hangingPunct="0"/>
            <a:r>
              <a:rPr lang="en-US" altLang="en-US" sz="2800" b="1" dirty="0" smtClean="0"/>
              <a:t>Palm Beach Lakes church of Christ</a:t>
            </a:r>
            <a:endParaRPr lang="en-U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9414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0" y="144692"/>
            <a:ext cx="12131147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2" y="144378"/>
            <a:ext cx="4343400" cy="6785811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1454198" y="5262506"/>
            <a:ext cx="1828800" cy="369332"/>
            <a:chOff x="5081318" y="3380594"/>
            <a:chExt cx="1828800" cy="369332"/>
          </a:xfrm>
        </p:grpSpPr>
        <p:sp>
          <p:nvSpPr>
            <p:cNvPr id="25" name="TextBox 24"/>
            <p:cNvSpPr txBox="1"/>
            <p:nvPr/>
          </p:nvSpPr>
          <p:spPr>
            <a:xfrm>
              <a:off x="5081318" y="3380594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HEBRON</a:t>
              </a:r>
              <a:endPara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389040" y="3522546"/>
              <a:ext cx="126124" cy="10229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759326" y="351795"/>
            <a:ext cx="71982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Trouble &amp; Strife Among Jews</a:t>
            </a:r>
          </a:p>
          <a:p>
            <a:pPr algn="ctr"/>
            <a:r>
              <a:rPr lang="en-US" sz="3200" b="1" dirty="0" smtClean="0"/>
              <a:t>Joshua 22:10-34</a:t>
            </a:r>
            <a:endParaRPr lang="en-US" sz="3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0" y="179862"/>
            <a:ext cx="12131147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2" y="144378"/>
            <a:ext cx="4343400" cy="6785811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1454198" y="5262506"/>
            <a:ext cx="1828800" cy="369332"/>
            <a:chOff x="5081318" y="3380594"/>
            <a:chExt cx="1828800" cy="369332"/>
          </a:xfrm>
        </p:grpSpPr>
        <p:sp>
          <p:nvSpPr>
            <p:cNvPr id="25" name="TextBox 24"/>
            <p:cNvSpPr txBox="1"/>
            <p:nvPr/>
          </p:nvSpPr>
          <p:spPr>
            <a:xfrm>
              <a:off x="5081318" y="3380594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HEBRON</a:t>
              </a:r>
              <a:endPara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389040" y="3522546"/>
              <a:ext cx="126124" cy="10229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759326" y="351795"/>
            <a:ext cx="719821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Trouble &amp; Strife Among Jews</a:t>
            </a:r>
          </a:p>
          <a:p>
            <a:pPr algn="ctr"/>
            <a:r>
              <a:rPr lang="en-US" sz="3200" b="1" dirty="0" smtClean="0"/>
              <a:t>Joshua 22:10-34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Altar built by 2 ½ tribes</a:t>
            </a:r>
            <a:endParaRPr lang="en-US" sz="3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32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0" y="144692"/>
            <a:ext cx="12131147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2" y="144378"/>
            <a:ext cx="4343400" cy="6785811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1454198" y="5262506"/>
            <a:ext cx="1828800" cy="369332"/>
            <a:chOff x="5081318" y="3380594"/>
            <a:chExt cx="1828800" cy="369332"/>
          </a:xfrm>
        </p:grpSpPr>
        <p:sp>
          <p:nvSpPr>
            <p:cNvPr id="25" name="TextBox 24"/>
            <p:cNvSpPr txBox="1"/>
            <p:nvPr/>
          </p:nvSpPr>
          <p:spPr>
            <a:xfrm>
              <a:off x="5081318" y="3380594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HEBRON</a:t>
              </a:r>
              <a:endPara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389040" y="3522546"/>
              <a:ext cx="126124" cy="10229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759326" y="351795"/>
            <a:ext cx="719821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Trouble &amp; Strife Among Jews</a:t>
            </a:r>
          </a:p>
          <a:p>
            <a:pPr algn="ctr"/>
            <a:r>
              <a:rPr lang="en-US" sz="3200" b="1" dirty="0" smtClean="0"/>
              <a:t>Joshua 22:10-34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Altar built by 2 ½ tribes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Angry confrontation by 9 ½ tribes</a:t>
            </a:r>
            <a:endParaRPr lang="en-US" sz="3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18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0" y="144692"/>
            <a:ext cx="12131147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2" y="144378"/>
            <a:ext cx="4343400" cy="6785811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1454198" y="5262506"/>
            <a:ext cx="1828800" cy="369332"/>
            <a:chOff x="5081318" y="3380594"/>
            <a:chExt cx="1828800" cy="369332"/>
          </a:xfrm>
        </p:grpSpPr>
        <p:sp>
          <p:nvSpPr>
            <p:cNvPr id="25" name="TextBox 24"/>
            <p:cNvSpPr txBox="1"/>
            <p:nvPr/>
          </p:nvSpPr>
          <p:spPr>
            <a:xfrm>
              <a:off x="5081318" y="3380594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HEBRON</a:t>
              </a:r>
              <a:endPara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389040" y="3522546"/>
              <a:ext cx="126124" cy="10229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759326" y="351795"/>
            <a:ext cx="719821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Trouble &amp; Strife Among Jews</a:t>
            </a:r>
          </a:p>
          <a:p>
            <a:pPr algn="ctr"/>
            <a:r>
              <a:rPr lang="en-US" sz="3200" b="1" dirty="0" smtClean="0"/>
              <a:t>Joshua 22:10-34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Altar built by 2 ½ tribes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Angry confrontation by 9 ½ tribes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Past shows dangers of disobedience</a:t>
            </a:r>
            <a:endParaRPr lang="en-US" sz="3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78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0" y="144692"/>
            <a:ext cx="12131147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2" y="144378"/>
            <a:ext cx="4343400" cy="6785811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1454198" y="5262506"/>
            <a:ext cx="1828800" cy="369332"/>
            <a:chOff x="5081318" y="3380594"/>
            <a:chExt cx="1828800" cy="369332"/>
          </a:xfrm>
        </p:grpSpPr>
        <p:sp>
          <p:nvSpPr>
            <p:cNvPr id="25" name="TextBox 24"/>
            <p:cNvSpPr txBox="1"/>
            <p:nvPr/>
          </p:nvSpPr>
          <p:spPr>
            <a:xfrm>
              <a:off x="5081318" y="3380594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HEBRON</a:t>
              </a:r>
              <a:endPara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389040" y="3522546"/>
              <a:ext cx="126124" cy="10229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759326" y="351795"/>
            <a:ext cx="719821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Trouble &amp; Strife Among Jews</a:t>
            </a:r>
          </a:p>
          <a:p>
            <a:pPr algn="ctr"/>
            <a:r>
              <a:rPr lang="en-US" sz="3200" b="1" dirty="0" smtClean="0"/>
              <a:t>Joshua 22:10-34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Altar built by 2 ½ tribes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Angry confrontation by 9 ½ tribes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Past shows dangers of disobedience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Taking time to listen to other side</a:t>
            </a:r>
            <a:endParaRPr lang="en-US" sz="3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08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0" y="144692"/>
            <a:ext cx="12131147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2" y="144378"/>
            <a:ext cx="4343400" cy="6785811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1454198" y="5262506"/>
            <a:ext cx="1828800" cy="369332"/>
            <a:chOff x="5081318" y="3380594"/>
            <a:chExt cx="1828800" cy="369332"/>
          </a:xfrm>
        </p:grpSpPr>
        <p:sp>
          <p:nvSpPr>
            <p:cNvPr id="25" name="TextBox 24"/>
            <p:cNvSpPr txBox="1"/>
            <p:nvPr/>
          </p:nvSpPr>
          <p:spPr>
            <a:xfrm>
              <a:off x="5081318" y="3380594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HEBRON</a:t>
              </a:r>
              <a:endPara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389040" y="3522546"/>
              <a:ext cx="126124" cy="10229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759326" y="351795"/>
            <a:ext cx="719821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Trouble &amp; Strife Among Jews</a:t>
            </a:r>
          </a:p>
          <a:p>
            <a:pPr algn="ctr"/>
            <a:r>
              <a:rPr lang="en-US" sz="3200" b="1" dirty="0" smtClean="0"/>
              <a:t>Joshua 22:10-34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Altar built by 2 ½ tribes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Angry confrontation by 9 ½ tribes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Past shows dangers of disobedience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Taking time to listen to other side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Sound reasons for the altar</a:t>
            </a:r>
            <a:endParaRPr lang="en-US" sz="3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77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0" y="144692"/>
            <a:ext cx="12131147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2" y="144378"/>
            <a:ext cx="4343400" cy="6785811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1454198" y="5262506"/>
            <a:ext cx="1828800" cy="369332"/>
            <a:chOff x="5081318" y="3380594"/>
            <a:chExt cx="1828800" cy="369332"/>
          </a:xfrm>
        </p:grpSpPr>
        <p:sp>
          <p:nvSpPr>
            <p:cNvPr id="25" name="TextBox 24"/>
            <p:cNvSpPr txBox="1"/>
            <p:nvPr/>
          </p:nvSpPr>
          <p:spPr>
            <a:xfrm>
              <a:off x="5081318" y="3380594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HEBRON</a:t>
              </a:r>
              <a:endPara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389040" y="3522546"/>
              <a:ext cx="126124" cy="10229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759326" y="351795"/>
            <a:ext cx="719821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Trouble &amp; Strife Among Jews</a:t>
            </a:r>
          </a:p>
          <a:p>
            <a:pPr algn="ctr"/>
            <a:r>
              <a:rPr lang="en-US" sz="3200" b="1" dirty="0" smtClean="0"/>
              <a:t>Joshua 22:10-34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Altar built by 2 ½ tribes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Angry confrontation by 9 ½ tribes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Past shows dangers of disobedience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Taking time to listen to other side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Sound reasons for the altar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“You have misjudged us” (v. 29)</a:t>
            </a:r>
            <a:endParaRPr lang="en-US" sz="3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28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0" y="144692"/>
            <a:ext cx="12131147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2" y="144378"/>
            <a:ext cx="4343400" cy="6785811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1454198" y="5262506"/>
            <a:ext cx="1828800" cy="369332"/>
            <a:chOff x="5081318" y="3380594"/>
            <a:chExt cx="1828800" cy="369332"/>
          </a:xfrm>
        </p:grpSpPr>
        <p:sp>
          <p:nvSpPr>
            <p:cNvPr id="25" name="TextBox 24"/>
            <p:cNvSpPr txBox="1"/>
            <p:nvPr/>
          </p:nvSpPr>
          <p:spPr>
            <a:xfrm>
              <a:off x="5081318" y="3380594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HEBRON</a:t>
              </a:r>
              <a:endPara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389040" y="3522546"/>
              <a:ext cx="126124" cy="10229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759326" y="351795"/>
            <a:ext cx="71982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Trouble &amp; Strife Among Jews</a:t>
            </a:r>
          </a:p>
          <a:p>
            <a:pPr algn="ctr"/>
            <a:r>
              <a:rPr lang="en-US" sz="3200" b="1" dirty="0" smtClean="0"/>
              <a:t>Joshua 22:10-34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Altar built by 2 ½ tribes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Angry confrontation by 9 ½ tribes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Past shows dangers of disobedience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Taking time to listen to other side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Sound reasons for the altar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“You have misjudged us” (v. 29)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Peace restored</a:t>
            </a:r>
            <a:endParaRPr lang="en-US" sz="3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01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0" y="83732"/>
            <a:ext cx="12131147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2" y="144378"/>
            <a:ext cx="4343400" cy="6785811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1454198" y="5262506"/>
            <a:ext cx="1828800" cy="369332"/>
            <a:chOff x="5081318" y="3380594"/>
            <a:chExt cx="1828800" cy="369332"/>
          </a:xfrm>
        </p:grpSpPr>
        <p:sp>
          <p:nvSpPr>
            <p:cNvPr id="25" name="TextBox 24"/>
            <p:cNvSpPr txBox="1"/>
            <p:nvPr/>
          </p:nvSpPr>
          <p:spPr>
            <a:xfrm>
              <a:off x="5081318" y="3380594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HEBRON</a:t>
              </a:r>
              <a:endPara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389040" y="3522546"/>
              <a:ext cx="126124" cy="10229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759326" y="351795"/>
            <a:ext cx="71982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Trouble &amp; Strife Among Jews</a:t>
            </a:r>
          </a:p>
          <a:p>
            <a:pPr algn="ctr"/>
            <a:r>
              <a:rPr lang="en-US" sz="3200" b="1" dirty="0" smtClean="0"/>
              <a:t>Joshua 22:10-34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Altar built by 2 ½ tribes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Angry confrontation by 9 ½ tribes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Past shows dangers of disobedience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Taking time to listen to other side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Sound reasons for the altar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“You have misjudged us” (v. 29)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Peace restored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b="1" dirty="0" smtClean="0"/>
              <a:t>Applications to home &amp; church, etc.</a:t>
            </a:r>
            <a:endParaRPr lang="en-US" sz="34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45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482292" y="-51546"/>
            <a:ext cx="82629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Outline of Joshua by Chapters</a:t>
            </a:r>
            <a:endParaRPr lang="en-US" sz="5400" b="1" dirty="0"/>
          </a:p>
          <a:p>
            <a:pPr indent="1765300"/>
            <a:r>
              <a:rPr lang="en-US" sz="2300" b="1" dirty="0" smtClean="0"/>
              <a:t>1--Charge to Joshua, Prep. to cross Jordan</a:t>
            </a:r>
          </a:p>
          <a:p>
            <a:pPr indent="1765300"/>
            <a:r>
              <a:rPr lang="en-US" sz="2300" b="1" dirty="0" smtClean="0"/>
              <a:t>2—Spies in Jericho, Rahab’s faith</a:t>
            </a:r>
          </a:p>
          <a:p>
            <a:pPr indent="1765300"/>
            <a:r>
              <a:rPr lang="en-US" sz="2300" b="1" dirty="0" smtClean="0"/>
              <a:t>3—Crossing of Jordan</a:t>
            </a:r>
          </a:p>
          <a:p>
            <a:pPr indent="1765300"/>
            <a:r>
              <a:rPr lang="en-US" sz="2300" b="1" dirty="0" smtClean="0"/>
              <a:t>4—Memorial stones @ Jordan, Gilgal</a:t>
            </a:r>
          </a:p>
          <a:p>
            <a:pPr indent="1765300"/>
            <a:r>
              <a:rPr lang="en-US" sz="2300" b="1" dirty="0" smtClean="0"/>
              <a:t>5—Circumcision, commander of God’s army</a:t>
            </a:r>
          </a:p>
          <a:p>
            <a:pPr indent="1765300"/>
            <a:r>
              <a:rPr lang="en-US" sz="2300" b="1" dirty="0" smtClean="0"/>
              <a:t>6—The fall of Jericho</a:t>
            </a:r>
          </a:p>
          <a:p>
            <a:pPr indent="1765300"/>
            <a:r>
              <a:rPr lang="en-US" sz="2300" b="1" dirty="0" smtClean="0"/>
              <a:t>7—Defeat at Ai; </a:t>
            </a:r>
            <a:r>
              <a:rPr lang="en-US" sz="2300" b="1" dirty="0" err="1" smtClean="0"/>
              <a:t>Achan’s</a:t>
            </a:r>
            <a:r>
              <a:rPr lang="en-US" sz="2300" b="1" dirty="0" smtClean="0"/>
              <a:t> sin</a:t>
            </a:r>
          </a:p>
          <a:p>
            <a:pPr indent="1765300"/>
            <a:r>
              <a:rPr lang="en-US" sz="2300" b="1" dirty="0" smtClean="0"/>
              <a:t>8—Fall of Ai</a:t>
            </a:r>
          </a:p>
          <a:p>
            <a:pPr indent="1765300"/>
            <a:r>
              <a:rPr lang="en-US" sz="2300" b="1" dirty="0" smtClean="0"/>
              <a:t>9-10—Conquering southern Palestine, Philistia</a:t>
            </a:r>
          </a:p>
          <a:p>
            <a:pPr indent="1765300"/>
            <a:r>
              <a:rPr lang="en-US" sz="2300" b="1" dirty="0" smtClean="0"/>
              <a:t>11—Northern campaign all the way to </a:t>
            </a:r>
            <a:r>
              <a:rPr lang="en-US" sz="2300" b="1" dirty="0" err="1" smtClean="0"/>
              <a:t>Hazor</a:t>
            </a:r>
            <a:endParaRPr lang="en-US" sz="2300" b="1" dirty="0" smtClean="0"/>
          </a:p>
          <a:p>
            <a:pPr indent="1765300"/>
            <a:r>
              <a:rPr lang="en-US" sz="2300" b="1" dirty="0" smtClean="0"/>
              <a:t>12—List of kings defeated Moses &amp; Joshua</a:t>
            </a:r>
          </a:p>
          <a:p>
            <a:pPr indent="1765300"/>
            <a:r>
              <a:rPr lang="en-US" sz="2300" b="1" dirty="0" smtClean="0"/>
              <a:t>13—Joshua’s charge—finish the job</a:t>
            </a:r>
          </a:p>
        </p:txBody>
      </p:sp>
    </p:spTree>
    <p:extLst>
      <p:ext uri="{BB962C8B-B14F-4D97-AF65-F5344CB8AC3E}">
        <p14:creationId xmlns:p14="http://schemas.microsoft.com/office/powerpoint/2010/main" val="271347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482292" y="-51546"/>
            <a:ext cx="8262940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Outline of Joshua by Chapters</a:t>
            </a:r>
            <a:endParaRPr lang="en-US" sz="5400" b="1" dirty="0"/>
          </a:p>
          <a:p>
            <a:pPr indent="1765300"/>
            <a:r>
              <a:rPr lang="en-US" sz="2300" b="1" dirty="0" smtClean="0"/>
              <a:t>1--Charge to Joshua, Prep. to cross Jordan</a:t>
            </a:r>
          </a:p>
          <a:p>
            <a:pPr indent="1765300"/>
            <a:r>
              <a:rPr lang="en-US" sz="2300" b="1" dirty="0" smtClean="0"/>
              <a:t>2—Spies in Jericho, Rahab’s faith</a:t>
            </a:r>
          </a:p>
          <a:p>
            <a:pPr indent="1765300"/>
            <a:r>
              <a:rPr lang="en-US" sz="2300" b="1" dirty="0" smtClean="0"/>
              <a:t>3—Crossing of Jordan</a:t>
            </a:r>
          </a:p>
          <a:p>
            <a:pPr indent="1765300"/>
            <a:r>
              <a:rPr lang="en-US" sz="2300" b="1" dirty="0" smtClean="0"/>
              <a:t>4—Memorial stones @ Jordan, Gilgal</a:t>
            </a:r>
          </a:p>
          <a:p>
            <a:pPr indent="1765300"/>
            <a:r>
              <a:rPr lang="en-US" sz="2300" b="1" dirty="0" smtClean="0"/>
              <a:t>5—Circumcision, commander of God’s army</a:t>
            </a:r>
          </a:p>
          <a:p>
            <a:pPr indent="1765300"/>
            <a:r>
              <a:rPr lang="en-US" sz="2300" b="1" dirty="0" smtClean="0"/>
              <a:t>6—The fall of Jericho</a:t>
            </a:r>
          </a:p>
          <a:p>
            <a:pPr indent="1765300"/>
            <a:r>
              <a:rPr lang="en-US" sz="2300" b="1" dirty="0" smtClean="0"/>
              <a:t>7—Defeat at Ai; </a:t>
            </a:r>
            <a:r>
              <a:rPr lang="en-US" sz="2300" b="1" dirty="0" err="1" smtClean="0"/>
              <a:t>Achan’s</a:t>
            </a:r>
            <a:r>
              <a:rPr lang="en-US" sz="2300" b="1" dirty="0" smtClean="0"/>
              <a:t> sin</a:t>
            </a:r>
          </a:p>
          <a:p>
            <a:pPr indent="1765300"/>
            <a:r>
              <a:rPr lang="en-US" sz="2300" b="1" dirty="0" smtClean="0"/>
              <a:t>8—Fall of Ai</a:t>
            </a:r>
          </a:p>
          <a:p>
            <a:pPr indent="1765300"/>
            <a:r>
              <a:rPr lang="en-US" sz="2300" b="1" dirty="0" smtClean="0"/>
              <a:t>9-10—Conquering southern Palestine, Philistia</a:t>
            </a:r>
          </a:p>
          <a:p>
            <a:pPr indent="1765300"/>
            <a:r>
              <a:rPr lang="en-US" sz="2300" b="1" dirty="0" smtClean="0"/>
              <a:t>11—Northern campaign all the way to </a:t>
            </a:r>
            <a:r>
              <a:rPr lang="en-US" sz="2300" b="1" dirty="0" err="1" smtClean="0"/>
              <a:t>Hazor</a:t>
            </a:r>
            <a:endParaRPr lang="en-US" sz="2300" b="1" dirty="0" smtClean="0"/>
          </a:p>
          <a:p>
            <a:pPr indent="1765300"/>
            <a:r>
              <a:rPr lang="en-US" sz="2300" b="1" dirty="0" smtClean="0"/>
              <a:t>12—List of kings defeated Moses &amp; Joshua</a:t>
            </a:r>
          </a:p>
          <a:p>
            <a:pPr indent="1765300"/>
            <a:r>
              <a:rPr lang="en-US" sz="2300" b="1" dirty="0" smtClean="0"/>
              <a:t>13—Joshua’s charge—finish the job</a:t>
            </a:r>
          </a:p>
          <a:p>
            <a:pPr indent="1765300"/>
            <a:r>
              <a:rPr lang="en-US" sz="2300" b="1" dirty="0" smtClean="0"/>
              <a:t>14-19—Division of conquered land</a:t>
            </a:r>
          </a:p>
        </p:txBody>
      </p:sp>
    </p:spTree>
    <p:extLst>
      <p:ext uri="{BB962C8B-B14F-4D97-AF65-F5344CB8AC3E}">
        <p14:creationId xmlns:p14="http://schemas.microsoft.com/office/powerpoint/2010/main" val="141145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0" y="144692"/>
            <a:ext cx="12131147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2" y="144378"/>
            <a:ext cx="4343400" cy="6785811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1454198" y="5262506"/>
            <a:ext cx="1828800" cy="369332"/>
            <a:chOff x="5081318" y="3380594"/>
            <a:chExt cx="1828800" cy="369332"/>
          </a:xfrm>
        </p:grpSpPr>
        <p:sp>
          <p:nvSpPr>
            <p:cNvPr id="25" name="TextBox 24"/>
            <p:cNvSpPr txBox="1"/>
            <p:nvPr/>
          </p:nvSpPr>
          <p:spPr>
            <a:xfrm>
              <a:off x="5081318" y="3380594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HEBRON</a:t>
              </a:r>
              <a:endPara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389040" y="3522546"/>
              <a:ext cx="126124" cy="10229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672954" y="285560"/>
            <a:ext cx="7020137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Land Divided Among Tribes</a:t>
            </a:r>
          </a:p>
          <a:p>
            <a:pPr algn="just"/>
            <a:r>
              <a:rPr lang="en-US" sz="2800" b="1" dirty="0" smtClean="0"/>
              <a:t>  1  </a:t>
            </a:r>
            <a:r>
              <a:rPr lang="en-US" sz="2800" b="1" dirty="0"/>
              <a:t>Now these are the territories which the sons of Israel inherited in the land of Canaan, which </a:t>
            </a:r>
            <a:r>
              <a:rPr lang="en-US" sz="2800" b="1" dirty="0" err="1"/>
              <a:t>Eleazar</a:t>
            </a:r>
            <a:r>
              <a:rPr lang="en-US" sz="2800" b="1" dirty="0"/>
              <a:t> the priest, and Joshua the son of Nun, and the heads of the households of the tribes of the sons of Israel apportioned to them for an inheritance, </a:t>
            </a:r>
          </a:p>
          <a:p>
            <a:pPr algn="just"/>
            <a:r>
              <a:rPr lang="en-US" sz="2800" b="1" dirty="0" smtClean="0"/>
              <a:t>  2  </a:t>
            </a:r>
            <a:r>
              <a:rPr lang="en-US" sz="2800" b="1" dirty="0"/>
              <a:t>by the lot of their inheritance, as the LORD commanded through Moses, for the nine tribes and the half-tribe. </a:t>
            </a:r>
          </a:p>
          <a:p>
            <a:pPr algn="just"/>
            <a:r>
              <a:rPr lang="en-US" sz="2800" b="1" dirty="0" smtClean="0"/>
              <a:t>  Jos </a:t>
            </a:r>
            <a:r>
              <a:rPr lang="en-US" sz="2800" b="1" dirty="0"/>
              <a:t>14:3  For Moses had given the inheritance of the two tribes and the half-tribe beyond the Jordan; but he did not give an inheritance to the Levites among </a:t>
            </a:r>
            <a:r>
              <a:rPr lang="en-US" sz="2800" b="1" dirty="0" smtClean="0"/>
              <a:t>them   					Joshua 14:1-3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05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482292" y="-51546"/>
            <a:ext cx="826294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Outline of Joshua by Chapters</a:t>
            </a:r>
            <a:endParaRPr lang="en-US" sz="5400" b="1" dirty="0"/>
          </a:p>
          <a:p>
            <a:pPr indent="1765300"/>
            <a:r>
              <a:rPr lang="en-US" sz="2300" b="1" dirty="0" smtClean="0"/>
              <a:t>1--Charge to Joshua, Prep. to cross Jordan</a:t>
            </a:r>
          </a:p>
          <a:p>
            <a:pPr indent="1765300"/>
            <a:r>
              <a:rPr lang="en-US" sz="2300" b="1" dirty="0" smtClean="0"/>
              <a:t>2—Spies in Jericho, Rahab’s faith</a:t>
            </a:r>
          </a:p>
          <a:p>
            <a:pPr indent="1765300"/>
            <a:r>
              <a:rPr lang="en-US" sz="2300" b="1" dirty="0" smtClean="0"/>
              <a:t>3—Crossing of Jordan</a:t>
            </a:r>
          </a:p>
          <a:p>
            <a:pPr indent="1765300"/>
            <a:r>
              <a:rPr lang="en-US" sz="2300" b="1" dirty="0" smtClean="0"/>
              <a:t>4—Memorial stones @ Jordan, Gilgal</a:t>
            </a:r>
          </a:p>
          <a:p>
            <a:pPr indent="1765300"/>
            <a:r>
              <a:rPr lang="en-US" sz="2300" b="1" dirty="0" smtClean="0"/>
              <a:t>5—Circumcision, commander of God’s army</a:t>
            </a:r>
          </a:p>
          <a:p>
            <a:pPr indent="1765300"/>
            <a:r>
              <a:rPr lang="en-US" sz="2300" b="1" dirty="0" smtClean="0"/>
              <a:t>6—The fall of Jericho</a:t>
            </a:r>
          </a:p>
          <a:p>
            <a:pPr indent="1765300"/>
            <a:r>
              <a:rPr lang="en-US" sz="2300" b="1" dirty="0" smtClean="0"/>
              <a:t>7—Defeat at Ai; </a:t>
            </a:r>
            <a:r>
              <a:rPr lang="en-US" sz="2300" b="1" dirty="0" err="1" smtClean="0"/>
              <a:t>Achan’s</a:t>
            </a:r>
            <a:r>
              <a:rPr lang="en-US" sz="2300" b="1" dirty="0" smtClean="0"/>
              <a:t> sin</a:t>
            </a:r>
          </a:p>
          <a:p>
            <a:pPr indent="1765300"/>
            <a:r>
              <a:rPr lang="en-US" sz="2300" b="1" dirty="0" smtClean="0"/>
              <a:t>8—Fall of Ai</a:t>
            </a:r>
          </a:p>
          <a:p>
            <a:pPr indent="1765300"/>
            <a:r>
              <a:rPr lang="en-US" sz="2300" b="1" dirty="0" smtClean="0"/>
              <a:t>9-10—Conquering southern Palestine, Philistia</a:t>
            </a:r>
          </a:p>
          <a:p>
            <a:pPr indent="1765300"/>
            <a:r>
              <a:rPr lang="en-US" sz="2300" b="1" dirty="0" smtClean="0"/>
              <a:t>11—Northern campaign all the way to </a:t>
            </a:r>
            <a:r>
              <a:rPr lang="en-US" sz="2300" b="1" dirty="0" err="1" smtClean="0"/>
              <a:t>Hazor</a:t>
            </a:r>
            <a:endParaRPr lang="en-US" sz="2300" b="1" dirty="0" smtClean="0"/>
          </a:p>
          <a:p>
            <a:pPr indent="1765300"/>
            <a:r>
              <a:rPr lang="en-US" sz="2300" b="1" dirty="0" smtClean="0"/>
              <a:t>12—List of kings defeated Moses &amp; Joshua</a:t>
            </a:r>
          </a:p>
          <a:p>
            <a:pPr indent="1765300"/>
            <a:r>
              <a:rPr lang="en-US" sz="2300" b="1" dirty="0" smtClean="0"/>
              <a:t>13—Joshua’s charge—finish the job</a:t>
            </a:r>
          </a:p>
          <a:p>
            <a:pPr indent="1765300"/>
            <a:r>
              <a:rPr lang="en-US" sz="2300" b="1" dirty="0" smtClean="0"/>
              <a:t>14-19—Division of conquered land</a:t>
            </a:r>
          </a:p>
          <a:p>
            <a:pPr indent="1765300"/>
            <a:r>
              <a:rPr lang="en-US" sz="2300" b="1" dirty="0" smtClean="0"/>
              <a:t>20—Cities of refuge</a:t>
            </a:r>
          </a:p>
        </p:txBody>
      </p:sp>
    </p:spTree>
    <p:extLst>
      <p:ext uri="{BB962C8B-B14F-4D97-AF65-F5344CB8AC3E}">
        <p14:creationId xmlns:p14="http://schemas.microsoft.com/office/powerpoint/2010/main" val="332816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0" y="144692"/>
            <a:ext cx="12131147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2" y="256674"/>
            <a:ext cx="4343400" cy="665747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2716555" y="1084267"/>
            <a:ext cx="1828800" cy="299545"/>
            <a:chOff x="6810701" y="2422634"/>
            <a:chExt cx="1828800" cy="299545"/>
          </a:xfrm>
        </p:grpSpPr>
        <p:sp>
          <p:nvSpPr>
            <p:cNvPr id="4" name="TextBox 3"/>
            <p:cNvSpPr txBox="1"/>
            <p:nvPr/>
          </p:nvSpPr>
          <p:spPr>
            <a:xfrm>
              <a:off x="6810701" y="2422634"/>
              <a:ext cx="1828800" cy="299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KEDESH</a:t>
              </a:r>
              <a:endPara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7115504" y="2540876"/>
              <a:ext cx="126124" cy="10229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006027" y="3496749"/>
            <a:ext cx="1828800" cy="369332"/>
            <a:chOff x="6842788" y="2422636"/>
            <a:chExt cx="182880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6842788" y="2422636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SHECHEM</a:t>
              </a:r>
              <a:endPara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7041932" y="2556154"/>
              <a:ext cx="126124" cy="10229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145838" y="2694102"/>
            <a:ext cx="2791298" cy="369332"/>
            <a:chOff x="5096558" y="3395834"/>
            <a:chExt cx="2263147" cy="369332"/>
          </a:xfrm>
        </p:grpSpPr>
        <p:sp>
          <p:nvSpPr>
            <p:cNvPr id="15" name="TextBox 14"/>
            <p:cNvSpPr txBox="1"/>
            <p:nvPr/>
          </p:nvSpPr>
          <p:spPr>
            <a:xfrm>
              <a:off x="5096558" y="3395834"/>
              <a:ext cx="22631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RAMOTH-GILEAD</a:t>
              </a:r>
              <a:endPara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5438205" y="3529528"/>
              <a:ext cx="76959" cy="9530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096630" y="4489140"/>
            <a:ext cx="1648364" cy="369332"/>
            <a:chOff x="5067002" y="3392811"/>
            <a:chExt cx="1648364" cy="369332"/>
          </a:xfrm>
        </p:grpSpPr>
        <p:sp>
          <p:nvSpPr>
            <p:cNvPr id="19" name="TextBox 18"/>
            <p:cNvSpPr txBox="1"/>
            <p:nvPr/>
          </p:nvSpPr>
          <p:spPr>
            <a:xfrm>
              <a:off x="5067002" y="3392811"/>
              <a:ext cx="16483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BEZER</a:t>
              </a:r>
              <a:endPara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5389040" y="3522546"/>
              <a:ext cx="126124" cy="10229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016616" y="1747039"/>
            <a:ext cx="1983113" cy="369332"/>
            <a:chOff x="4921616" y="3401501"/>
            <a:chExt cx="1983113" cy="369332"/>
          </a:xfrm>
        </p:grpSpPr>
        <p:sp>
          <p:nvSpPr>
            <p:cNvPr id="22" name="TextBox 21"/>
            <p:cNvSpPr txBox="1"/>
            <p:nvPr/>
          </p:nvSpPr>
          <p:spPr>
            <a:xfrm>
              <a:off x="4921616" y="3401501"/>
              <a:ext cx="19831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GOLAN</a:t>
              </a:r>
              <a:endPara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5346092" y="3530166"/>
              <a:ext cx="126124" cy="10229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454198" y="5262506"/>
            <a:ext cx="1828800" cy="369332"/>
            <a:chOff x="5081318" y="3380594"/>
            <a:chExt cx="1828800" cy="369332"/>
          </a:xfrm>
        </p:grpSpPr>
        <p:sp>
          <p:nvSpPr>
            <p:cNvPr id="25" name="TextBox 24"/>
            <p:cNvSpPr txBox="1"/>
            <p:nvPr/>
          </p:nvSpPr>
          <p:spPr>
            <a:xfrm>
              <a:off x="5081318" y="3380594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HEBRON</a:t>
              </a:r>
              <a:endPara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389040" y="3522546"/>
              <a:ext cx="126124" cy="10229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5267626" y="304801"/>
            <a:ext cx="6587489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The Cities of Refuge</a:t>
            </a:r>
          </a:p>
          <a:p>
            <a:pPr algn="just"/>
            <a:endParaRPr lang="en-US" sz="1600" dirty="0"/>
          </a:p>
          <a:p>
            <a:pPr algn="just"/>
            <a:r>
              <a:rPr lang="en-US" sz="3200" b="1" dirty="0" smtClean="0"/>
              <a:t>Jos </a:t>
            </a:r>
            <a:r>
              <a:rPr lang="en-US" sz="3200" b="1" dirty="0"/>
              <a:t>20:7  So they set apart </a:t>
            </a:r>
            <a:r>
              <a:rPr lang="en-US" sz="3200" b="1" dirty="0" err="1"/>
              <a:t>Kedesh</a:t>
            </a:r>
            <a:r>
              <a:rPr lang="en-US" sz="3200" b="1" dirty="0"/>
              <a:t> in Galilee in the hill country of Naphtali and </a:t>
            </a:r>
            <a:r>
              <a:rPr lang="en-US" sz="3200" b="1" dirty="0" err="1"/>
              <a:t>Shechem</a:t>
            </a:r>
            <a:r>
              <a:rPr lang="en-US" sz="3200" b="1" dirty="0"/>
              <a:t> in the hill country of Ephraim, and </a:t>
            </a:r>
            <a:r>
              <a:rPr lang="en-US" sz="3200" b="1" dirty="0" err="1"/>
              <a:t>Kiriath-arba</a:t>
            </a:r>
            <a:r>
              <a:rPr lang="en-US" sz="3200" b="1" dirty="0"/>
              <a:t> (that is, Hebron) in the hill country of Judah. </a:t>
            </a:r>
          </a:p>
          <a:p>
            <a:pPr algn="just"/>
            <a:r>
              <a:rPr lang="en-US" sz="3200" b="1" dirty="0"/>
              <a:t>Jos 20:8  Beyond the Jordan east of Jericho, they designated </a:t>
            </a:r>
            <a:r>
              <a:rPr lang="en-US" sz="3200" b="1" dirty="0" err="1"/>
              <a:t>Bezer</a:t>
            </a:r>
            <a:r>
              <a:rPr lang="en-US" sz="3200" b="1" dirty="0"/>
              <a:t> in the wilderness on the plain from the tribe of Reuben, and </a:t>
            </a:r>
            <a:r>
              <a:rPr lang="en-US" sz="3200" b="1" dirty="0" err="1"/>
              <a:t>Ramoth</a:t>
            </a:r>
            <a:r>
              <a:rPr lang="en-US" sz="3200" b="1" dirty="0"/>
              <a:t> in Gilead from the tribe of Gad, and Golan in Bashan from the tribe of Manasseh.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4007466" y="1268396"/>
            <a:ext cx="6034892" cy="197086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461795" y="3512796"/>
            <a:ext cx="2927717" cy="193332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716555" y="2694102"/>
            <a:ext cx="3892792" cy="1014208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4007466" y="4437825"/>
            <a:ext cx="5616048" cy="470173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4360397" y="2952813"/>
            <a:ext cx="5609346" cy="237886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22" idx="2"/>
          </p:cNvCxnSpPr>
          <p:nvPr/>
        </p:nvCxnSpPr>
        <p:spPr>
          <a:xfrm flipH="1" flipV="1">
            <a:off x="4008173" y="2116371"/>
            <a:ext cx="6459304" cy="3688503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146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482292" y="-51546"/>
            <a:ext cx="8262940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Outline of Joshua by Chapters</a:t>
            </a:r>
            <a:endParaRPr lang="en-US" sz="5400" b="1" dirty="0"/>
          </a:p>
          <a:p>
            <a:pPr indent="1765300"/>
            <a:r>
              <a:rPr lang="en-US" sz="2300" b="1" dirty="0" smtClean="0"/>
              <a:t>1--Charge to Joshua, Prep. to cross Jordan</a:t>
            </a:r>
          </a:p>
          <a:p>
            <a:pPr indent="1765300"/>
            <a:r>
              <a:rPr lang="en-US" sz="2300" b="1" dirty="0" smtClean="0"/>
              <a:t>2—Spies in Jericho, Rahab’s faith</a:t>
            </a:r>
          </a:p>
          <a:p>
            <a:pPr indent="1765300"/>
            <a:r>
              <a:rPr lang="en-US" sz="2300" b="1" dirty="0" smtClean="0"/>
              <a:t>3—Crossing of Jordan</a:t>
            </a:r>
          </a:p>
          <a:p>
            <a:pPr indent="1765300"/>
            <a:r>
              <a:rPr lang="en-US" sz="2300" b="1" dirty="0" smtClean="0"/>
              <a:t>4—Memorial stones @ Jordan, Gilgal</a:t>
            </a:r>
          </a:p>
          <a:p>
            <a:pPr indent="1765300"/>
            <a:r>
              <a:rPr lang="en-US" sz="2300" b="1" dirty="0" smtClean="0"/>
              <a:t>5—Circumcision, commander of God’s army</a:t>
            </a:r>
          </a:p>
          <a:p>
            <a:pPr indent="1765300"/>
            <a:r>
              <a:rPr lang="en-US" sz="2300" b="1" dirty="0" smtClean="0"/>
              <a:t>6—The fall of Jericho</a:t>
            </a:r>
          </a:p>
          <a:p>
            <a:pPr indent="1765300"/>
            <a:r>
              <a:rPr lang="en-US" sz="2300" b="1" dirty="0" smtClean="0"/>
              <a:t>7—Defeat at Ai; </a:t>
            </a:r>
            <a:r>
              <a:rPr lang="en-US" sz="2300" b="1" dirty="0" err="1" smtClean="0"/>
              <a:t>Achan’s</a:t>
            </a:r>
            <a:r>
              <a:rPr lang="en-US" sz="2300" b="1" dirty="0" smtClean="0"/>
              <a:t> sin</a:t>
            </a:r>
          </a:p>
          <a:p>
            <a:pPr indent="1765300"/>
            <a:r>
              <a:rPr lang="en-US" sz="2300" b="1" dirty="0" smtClean="0"/>
              <a:t>8—Fall of Ai</a:t>
            </a:r>
          </a:p>
          <a:p>
            <a:pPr indent="1765300"/>
            <a:r>
              <a:rPr lang="en-US" sz="2300" b="1" dirty="0" smtClean="0"/>
              <a:t>9-10—Conquering southern Palestine, Philistia</a:t>
            </a:r>
          </a:p>
          <a:p>
            <a:pPr indent="1765300"/>
            <a:r>
              <a:rPr lang="en-US" sz="2300" b="1" dirty="0" smtClean="0"/>
              <a:t>11—Northern campaign all the way to </a:t>
            </a:r>
            <a:r>
              <a:rPr lang="en-US" sz="2300" b="1" dirty="0" err="1" smtClean="0"/>
              <a:t>Hazor</a:t>
            </a:r>
            <a:endParaRPr lang="en-US" sz="2300" b="1" dirty="0" smtClean="0"/>
          </a:p>
          <a:p>
            <a:pPr indent="1765300"/>
            <a:r>
              <a:rPr lang="en-US" sz="2300" b="1" dirty="0" smtClean="0"/>
              <a:t>12—List of kings defeated Moses &amp; Joshua</a:t>
            </a:r>
          </a:p>
          <a:p>
            <a:pPr indent="1765300"/>
            <a:r>
              <a:rPr lang="en-US" sz="2300" b="1" dirty="0" smtClean="0"/>
              <a:t>13—Joshua’s charge—finish the job</a:t>
            </a:r>
          </a:p>
          <a:p>
            <a:pPr indent="1765300"/>
            <a:r>
              <a:rPr lang="en-US" sz="2300" b="1" dirty="0" smtClean="0"/>
              <a:t>14-19—Division of conquered land</a:t>
            </a:r>
          </a:p>
          <a:p>
            <a:pPr indent="1765300"/>
            <a:r>
              <a:rPr lang="en-US" sz="2300" b="1" dirty="0" smtClean="0"/>
              <a:t>20—Cities of refuge</a:t>
            </a:r>
          </a:p>
          <a:p>
            <a:pPr indent="1765300"/>
            <a:r>
              <a:rPr lang="en-US" sz="2300" b="1" dirty="0" smtClean="0"/>
              <a:t>21—Cities of Levites (48); God kept promise</a:t>
            </a:r>
          </a:p>
        </p:txBody>
      </p:sp>
    </p:spTree>
    <p:extLst>
      <p:ext uri="{BB962C8B-B14F-4D97-AF65-F5344CB8AC3E}">
        <p14:creationId xmlns:p14="http://schemas.microsoft.com/office/powerpoint/2010/main" val="365434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0" y="144692"/>
            <a:ext cx="12131147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2" y="144378"/>
            <a:ext cx="4343400" cy="6785811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1454198" y="5262506"/>
            <a:ext cx="1828800" cy="369332"/>
            <a:chOff x="5081318" y="3380594"/>
            <a:chExt cx="1828800" cy="369332"/>
          </a:xfrm>
        </p:grpSpPr>
        <p:sp>
          <p:nvSpPr>
            <p:cNvPr id="25" name="TextBox 24"/>
            <p:cNvSpPr txBox="1"/>
            <p:nvPr/>
          </p:nvSpPr>
          <p:spPr>
            <a:xfrm>
              <a:off x="5081318" y="3380594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HEBRON</a:t>
              </a:r>
              <a:endPara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389040" y="3522546"/>
              <a:ext cx="126124" cy="10229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4525115" y="285055"/>
            <a:ext cx="699034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God Kept His Promise</a:t>
            </a:r>
          </a:p>
          <a:p>
            <a:pPr algn="just"/>
            <a:r>
              <a:rPr lang="en-US" sz="2900" b="1" dirty="0"/>
              <a:t>  43  So the LORD gave to Israel all the land of which He had sworn to give to their fathers, and they took possession of it and dwelt in it. </a:t>
            </a:r>
          </a:p>
          <a:p>
            <a:pPr algn="just"/>
            <a:r>
              <a:rPr lang="en-US" sz="2900" b="1" dirty="0"/>
              <a:t>  44  The LORD gave them rest all around, according to all that He had sworn to their fathers. And not a man of all their enemies stood against them; the LORD delivered all their enemies into their hand. </a:t>
            </a:r>
          </a:p>
          <a:p>
            <a:pPr algn="just"/>
            <a:r>
              <a:rPr lang="en-US" sz="2900" b="1" dirty="0"/>
              <a:t>  45  Not a word failed of any good thing which the LORD had spoken to the house of Israel. All came to pass.         			</a:t>
            </a:r>
            <a:r>
              <a:rPr lang="en-US" sz="2900" b="1" dirty="0" smtClean="0"/>
              <a:t>			Joshua </a:t>
            </a:r>
            <a:r>
              <a:rPr lang="en-US" sz="2900" b="1" dirty="0"/>
              <a:t>21:43-45</a:t>
            </a:r>
          </a:p>
        </p:txBody>
      </p:sp>
    </p:spTree>
    <p:extLst>
      <p:ext uri="{BB962C8B-B14F-4D97-AF65-F5344CB8AC3E}">
        <p14:creationId xmlns:p14="http://schemas.microsoft.com/office/powerpoint/2010/main" val="178222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482292" y="-51546"/>
            <a:ext cx="826294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Outline of Joshua by Chapters</a:t>
            </a:r>
            <a:endParaRPr lang="en-US" sz="5400" b="1" dirty="0"/>
          </a:p>
          <a:p>
            <a:pPr indent="1765300"/>
            <a:r>
              <a:rPr lang="en-US" sz="2300" b="1" dirty="0" smtClean="0"/>
              <a:t>1--Charge to Joshua, Prep. to cross Jordan</a:t>
            </a:r>
          </a:p>
          <a:p>
            <a:pPr indent="1765300"/>
            <a:r>
              <a:rPr lang="en-US" sz="2300" b="1" dirty="0" smtClean="0"/>
              <a:t>2—Spies in Jericho, Rahab’s faith</a:t>
            </a:r>
          </a:p>
          <a:p>
            <a:pPr indent="1765300"/>
            <a:r>
              <a:rPr lang="en-US" sz="2300" b="1" dirty="0" smtClean="0"/>
              <a:t>3—Crossing of Jordan</a:t>
            </a:r>
          </a:p>
          <a:p>
            <a:pPr indent="1765300"/>
            <a:r>
              <a:rPr lang="en-US" sz="2300" b="1" dirty="0" smtClean="0"/>
              <a:t>4—Memorial stones @ Jordan, Gilgal</a:t>
            </a:r>
          </a:p>
          <a:p>
            <a:pPr indent="1765300"/>
            <a:r>
              <a:rPr lang="en-US" sz="2300" b="1" dirty="0" smtClean="0"/>
              <a:t>5—Circumcision, commander of God’s army</a:t>
            </a:r>
          </a:p>
          <a:p>
            <a:pPr indent="1765300"/>
            <a:r>
              <a:rPr lang="en-US" sz="2300" b="1" dirty="0" smtClean="0"/>
              <a:t>6—The fall of Jericho</a:t>
            </a:r>
          </a:p>
          <a:p>
            <a:pPr indent="1765300"/>
            <a:r>
              <a:rPr lang="en-US" sz="2300" b="1" dirty="0" smtClean="0"/>
              <a:t>7—Defeat at Ai; </a:t>
            </a:r>
            <a:r>
              <a:rPr lang="en-US" sz="2300" b="1" dirty="0" err="1" smtClean="0"/>
              <a:t>Achan’s</a:t>
            </a:r>
            <a:r>
              <a:rPr lang="en-US" sz="2300" b="1" dirty="0" smtClean="0"/>
              <a:t> sin</a:t>
            </a:r>
          </a:p>
          <a:p>
            <a:pPr indent="1765300"/>
            <a:r>
              <a:rPr lang="en-US" sz="2300" b="1" dirty="0" smtClean="0"/>
              <a:t>8—Fall of Ai</a:t>
            </a:r>
          </a:p>
          <a:p>
            <a:pPr indent="1765300"/>
            <a:r>
              <a:rPr lang="en-US" sz="2300" b="1" dirty="0" smtClean="0"/>
              <a:t>9-10—Conquering southern Palestine, Philistia</a:t>
            </a:r>
          </a:p>
          <a:p>
            <a:pPr indent="1765300"/>
            <a:r>
              <a:rPr lang="en-US" sz="2300" b="1" dirty="0" smtClean="0"/>
              <a:t>11—Northern campaign all the way to </a:t>
            </a:r>
            <a:r>
              <a:rPr lang="en-US" sz="2300" b="1" dirty="0" err="1" smtClean="0"/>
              <a:t>Hazor</a:t>
            </a:r>
            <a:endParaRPr lang="en-US" sz="2300" b="1" dirty="0" smtClean="0"/>
          </a:p>
          <a:p>
            <a:pPr indent="1765300"/>
            <a:r>
              <a:rPr lang="en-US" sz="2300" b="1" dirty="0" smtClean="0"/>
              <a:t>12—List of kings defeated Moses &amp; Joshua</a:t>
            </a:r>
          </a:p>
          <a:p>
            <a:pPr indent="1765300"/>
            <a:r>
              <a:rPr lang="en-US" sz="2300" b="1" dirty="0" smtClean="0"/>
              <a:t>13—Joshua’s charge—finish the job</a:t>
            </a:r>
          </a:p>
          <a:p>
            <a:pPr indent="1765300"/>
            <a:r>
              <a:rPr lang="en-US" sz="2300" b="1" dirty="0" smtClean="0"/>
              <a:t>14-19—Division of conquered land</a:t>
            </a:r>
          </a:p>
          <a:p>
            <a:pPr indent="1765300"/>
            <a:r>
              <a:rPr lang="en-US" sz="2300" b="1" dirty="0" smtClean="0"/>
              <a:t>20—Cities of refuge</a:t>
            </a:r>
          </a:p>
          <a:p>
            <a:pPr indent="1765300"/>
            <a:r>
              <a:rPr lang="en-US" sz="2300" b="1" dirty="0" smtClean="0"/>
              <a:t>21—Cities of Levites (48); God kept promise</a:t>
            </a:r>
          </a:p>
          <a:p>
            <a:pPr indent="1765300"/>
            <a:r>
              <a:rPr lang="en-US" sz="2300" b="1" dirty="0" smtClean="0"/>
              <a:t>22—East armies go home; altar at Jordan</a:t>
            </a:r>
          </a:p>
        </p:txBody>
      </p:sp>
    </p:spTree>
    <p:extLst>
      <p:ext uri="{BB962C8B-B14F-4D97-AF65-F5344CB8AC3E}">
        <p14:creationId xmlns:p14="http://schemas.microsoft.com/office/powerpoint/2010/main" val="140489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2169</TotalTime>
  <Words>1031</Words>
  <Application>Microsoft Office PowerPoint</Application>
  <PresentationFormat>Widescreen</PresentationFormat>
  <Paragraphs>161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105</cp:revision>
  <cp:lastPrinted>2016-06-15T16:38:56Z</cp:lastPrinted>
  <dcterms:created xsi:type="dcterms:W3CDTF">2016-04-27T18:16:43Z</dcterms:created>
  <dcterms:modified xsi:type="dcterms:W3CDTF">2016-06-22T12:53:29Z</dcterms:modified>
</cp:coreProperties>
</file>