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60" r:id="rId2"/>
    <p:sldId id="398" r:id="rId3"/>
    <p:sldId id="374" r:id="rId4"/>
    <p:sldId id="407" r:id="rId5"/>
    <p:sldId id="375" r:id="rId6"/>
    <p:sldId id="410" r:id="rId7"/>
    <p:sldId id="379" r:id="rId8"/>
    <p:sldId id="408" r:id="rId9"/>
    <p:sldId id="372" r:id="rId10"/>
    <p:sldId id="409" r:id="rId11"/>
    <p:sldId id="403" r:id="rId12"/>
    <p:sldId id="404" r:id="rId13"/>
    <p:sldId id="40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32"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5B9BD5"/>
    <a:srgbClr val="FDF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3" autoAdjust="0"/>
    <p:restoredTop sz="77226" autoAdjust="0"/>
  </p:normalViewPr>
  <p:slideViewPr>
    <p:cSldViewPr snapToGrid="0" showGuides="1">
      <p:cViewPr varScale="1">
        <p:scale>
          <a:sx n="72" d="100"/>
          <a:sy n="72" d="100"/>
        </p:scale>
        <p:origin x="90" y="1038"/>
      </p:cViewPr>
      <p:guideLst>
        <p:guide orient="horz" pos="2232"/>
        <p:guide pos="3840"/>
      </p:guideLst>
    </p:cSldViewPr>
  </p:slideViewPr>
  <p:outlineViewPr>
    <p:cViewPr>
      <p:scale>
        <a:sx n="33" d="100"/>
        <a:sy n="33" d="100"/>
      </p:scale>
      <p:origin x="0" y="-8347"/>
    </p:cViewPr>
  </p:outlineViewPr>
  <p:notesTextViewPr>
    <p:cViewPr>
      <p:scale>
        <a:sx n="1" d="1"/>
        <a:sy n="1" d="1"/>
      </p:scale>
      <p:origin x="0" y="0"/>
    </p:cViewPr>
  </p:notesTextViewPr>
  <p:sorterViewPr>
    <p:cViewPr>
      <p:scale>
        <a:sx n="100" d="100"/>
        <a:sy n="100" d="100"/>
      </p:scale>
      <p:origin x="0" y="-12451"/>
    </p:cViewPr>
  </p:sorterViewPr>
  <p:notesViewPr>
    <p:cSldViewPr snapToGrid="0" showGuides="1">
      <p:cViewPr>
        <p:scale>
          <a:sx n="93" d="100"/>
          <a:sy n="93" d="100"/>
        </p:scale>
        <p:origin x="1157" y="-509"/>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BDD59A-0161-43FA-81A0-932B18B5F43A}" type="datetimeFigureOut">
              <a:rPr lang="en-US" smtClean="0"/>
              <a:t>6/6/2016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B9D101-74B0-4AD2-9EFD-111653396494}" type="slidenum">
              <a:rPr lang="en-US" smtClean="0"/>
              <a:t>‹#›</a:t>
            </a:fld>
            <a:endParaRPr lang="en-US"/>
          </a:p>
        </p:txBody>
      </p:sp>
    </p:spTree>
    <p:extLst>
      <p:ext uri="{BB962C8B-B14F-4D97-AF65-F5344CB8AC3E}">
        <p14:creationId xmlns:p14="http://schemas.microsoft.com/office/powerpoint/2010/main" val="3809419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B9D101-74B0-4AD2-9EFD-111653396494}" type="slidenum">
              <a:rPr lang="en-US" smtClean="0"/>
              <a:t>2</a:t>
            </a:fld>
            <a:endParaRPr lang="en-US"/>
          </a:p>
        </p:txBody>
      </p:sp>
    </p:spTree>
    <p:extLst>
      <p:ext uri="{BB962C8B-B14F-4D97-AF65-F5344CB8AC3E}">
        <p14:creationId xmlns:p14="http://schemas.microsoft.com/office/powerpoint/2010/main" val="452851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B9D101-74B0-4AD2-9EFD-111653396494}" type="slidenum">
              <a:rPr lang="en-US" smtClean="0"/>
              <a:t>5</a:t>
            </a:fld>
            <a:endParaRPr lang="en-US"/>
          </a:p>
        </p:txBody>
      </p:sp>
    </p:spTree>
    <p:extLst>
      <p:ext uri="{BB962C8B-B14F-4D97-AF65-F5344CB8AC3E}">
        <p14:creationId xmlns:p14="http://schemas.microsoft.com/office/powerpoint/2010/main" val="3733386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94EF52-5B4E-46C2-928A-3ED1F502561C}"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3642458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4EF52-5B4E-46C2-928A-3ED1F502561C}"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348137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4EF52-5B4E-46C2-928A-3ED1F502561C}"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3527881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4EF52-5B4E-46C2-928A-3ED1F502561C}"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1085016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94EF52-5B4E-46C2-928A-3ED1F502561C}" type="datetimeFigureOut">
              <a:rPr lang="en-US" smtClean="0"/>
              <a:t>6/6/2016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1050945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94EF52-5B4E-46C2-928A-3ED1F502561C}" type="datetimeFigureOut">
              <a:rPr lang="en-US" smtClean="0"/>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1143950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94EF52-5B4E-46C2-928A-3ED1F502561C}" type="datetimeFigureOut">
              <a:rPr lang="en-US" smtClean="0"/>
              <a:t>6/6/2016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1369013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94EF52-5B4E-46C2-928A-3ED1F502561C}" type="datetimeFigureOut">
              <a:rPr lang="en-US" smtClean="0"/>
              <a:t>6/6/2016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235597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4EF52-5B4E-46C2-928A-3ED1F502561C}" type="datetimeFigureOut">
              <a:rPr lang="en-US" smtClean="0"/>
              <a:t>6/6/2016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294441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4EF52-5B4E-46C2-928A-3ED1F502561C}" type="datetimeFigureOut">
              <a:rPr lang="en-US" smtClean="0"/>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2045737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4EF52-5B4E-46C2-928A-3ED1F502561C}" type="datetimeFigureOut">
              <a:rPr lang="en-US" smtClean="0"/>
              <a:t>6/6/2016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F6908-4D06-40AE-A538-FCD7B5D1503D}" type="slidenum">
              <a:rPr lang="en-US" smtClean="0"/>
              <a:t>‹#›</a:t>
            </a:fld>
            <a:endParaRPr lang="en-US"/>
          </a:p>
        </p:txBody>
      </p:sp>
    </p:spTree>
    <p:extLst>
      <p:ext uri="{BB962C8B-B14F-4D97-AF65-F5344CB8AC3E}">
        <p14:creationId xmlns:p14="http://schemas.microsoft.com/office/powerpoint/2010/main" val="120950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94EF52-5B4E-46C2-928A-3ED1F502561C}" type="datetimeFigureOut">
              <a:rPr lang="en-US" smtClean="0"/>
              <a:t>6/6/2016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4F6908-4D06-40AE-A538-FCD7B5D1503D}" type="slidenum">
              <a:rPr lang="en-US" smtClean="0"/>
              <a:t>‹#›</a:t>
            </a:fld>
            <a:endParaRPr lang="en-US"/>
          </a:p>
        </p:txBody>
      </p:sp>
    </p:spTree>
    <p:extLst>
      <p:ext uri="{BB962C8B-B14F-4D97-AF65-F5344CB8AC3E}">
        <p14:creationId xmlns:p14="http://schemas.microsoft.com/office/powerpoint/2010/main" val="755438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DFF9F"/>
        </a:solidFill>
        <a:effectLst/>
      </p:bgPr>
    </p:bg>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291942" y="5778434"/>
            <a:ext cx="1045945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sz="2800" b="1" dirty="0" smtClean="0"/>
              <a:t>Dan Jenkins</a:t>
            </a:r>
          </a:p>
          <a:p>
            <a:pPr eaLnBrk="0" hangingPunct="0"/>
            <a:r>
              <a:rPr lang="en-US" altLang="en-US" sz="2800" b="1" dirty="0" smtClean="0"/>
              <a:t>Palm Beach Lakes church of Christ</a:t>
            </a:r>
            <a:endParaRPr lang="en-US" altLang="en-US" sz="2800" b="1" dirty="0"/>
          </a:p>
        </p:txBody>
      </p:sp>
      <p:sp>
        <p:nvSpPr>
          <p:cNvPr id="5" name="Text Box 5"/>
          <p:cNvSpPr txBox="1">
            <a:spLocks noChangeArrowheads="1"/>
          </p:cNvSpPr>
          <p:nvPr/>
        </p:nvSpPr>
        <p:spPr bwMode="auto">
          <a:xfrm>
            <a:off x="830177" y="2158025"/>
            <a:ext cx="10459453"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8800" b="1" smtClean="0"/>
              <a:t>Joshua </a:t>
            </a:r>
            <a:r>
              <a:rPr lang="en-US" altLang="en-US" sz="8800" b="1" smtClean="0"/>
              <a:t>10-19</a:t>
            </a:r>
            <a:endParaRPr lang="en-US" altLang="en-US" sz="8800" b="1" dirty="0"/>
          </a:p>
        </p:txBody>
      </p:sp>
    </p:spTree>
    <p:extLst>
      <p:ext uri="{BB962C8B-B14F-4D97-AF65-F5344CB8AC3E}">
        <p14:creationId xmlns:p14="http://schemas.microsoft.com/office/powerpoint/2010/main" val="994141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7" name="Freeform 1041"/>
          <p:cNvSpPr>
            <a:spLocks/>
          </p:cNvSpPr>
          <p:nvPr/>
        </p:nvSpPr>
        <p:spPr bwMode="auto">
          <a:xfrm>
            <a:off x="4968544" y="635480"/>
            <a:ext cx="274494" cy="268026"/>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4"/>
          <p:cNvGrpSpPr/>
          <p:nvPr/>
        </p:nvGrpSpPr>
        <p:grpSpPr>
          <a:xfrm>
            <a:off x="4287039" y="528698"/>
            <a:ext cx="874468" cy="6329302"/>
            <a:chOff x="4887279" y="1362864"/>
            <a:chExt cx="499109" cy="3964787"/>
          </a:xfrm>
        </p:grpSpPr>
        <p:sp>
          <p:nvSpPr>
            <p:cNvPr id="31749" name="Freeform 1036"/>
            <p:cNvSpPr>
              <a:spLocks/>
            </p:cNvSpPr>
            <p:nvPr/>
          </p:nvSpPr>
          <p:spPr bwMode="auto">
            <a:xfrm>
              <a:off x="5089525" y="1898650"/>
              <a:ext cx="296863" cy="441325"/>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4887279" y="4056063"/>
              <a:ext cx="481013" cy="1271588"/>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5227637" y="2343150"/>
              <a:ext cx="76200" cy="1738313"/>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5306128" y="1362864"/>
              <a:ext cx="41451" cy="541651"/>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sp>
        <p:nvSpPr>
          <p:cNvPr id="16" name="TextBox 15"/>
          <p:cNvSpPr txBox="1"/>
          <p:nvPr/>
        </p:nvSpPr>
        <p:spPr>
          <a:xfrm>
            <a:off x="3945518" y="4461421"/>
            <a:ext cx="428035" cy="338554"/>
          </a:xfrm>
          <a:prstGeom prst="rect">
            <a:avLst/>
          </a:prstGeom>
          <a:noFill/>
        </p:spPr>
        <p:txBody>
          <a:bodyPr wrap="square" rtlCol="0">
            <a:spAutoFit/>
          </a:bodyPr>
          <a:lstStyle/>
          <a:p>
            <a:r>
              <a:rPr lang="en-US" sz="1600" dirty="0"/>
              <a:t>•</a:t>
            </a:r>
          </a:p>
        </p:txBody>
      </p:sp>
      <p:cxnSp>
        <p:nvCxnSpPr>
          <p:cNvPr id="23" name="Straight Arrow Connector 22"/>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rot="900000">
            <a:off x="4716553" y="4561462"/>
            <a:ext cx="428035" cy="338554"/>
          </a:xfrm>
          <a:prstGeom prst="rect">
            <a:avLst/>
          </a:prstGeom>
          <a:noFill/>
        </p:spPr>
        <p:txBody>
          <a:bodyPr wrap="square" rtlCol="0">
            <a:spAutoFit/>
          </a:bodyPr>
          <a:lstStyle/>
          <a:p>
            <a:r>
              <a:rPr lang="en-US" sz="1600" dirty="0"/>
              <a:t>•</a:t>
            </a:r>
          </a:p>
        </p:txBody>
      </p:sp>
      <p:sp>
        <p:nvSpPr>
          <p:cNvPr id="38" name="TextBox 37"/>
          <p:cNvSpPr txBox="1"/>
          <p:nvPr/>
        </p:nvSpPr>
        <p:spPr>
          <a:xfrm>
            <a:off x="223858" y="78242"/>
            <a:ext cx="11617764" cy="6771084"/>
          </a:xfrm>
          <a:prstGeom prst="rect">
            <a:avLst/>
          </a:prstGeom>
          <a:noFill/>
        </p:spPr>
        <p:txBody>
          <a:bodyPr wrap="square" rtlCol="0">
            <a:spAutoFit/>
          </a:bodyPr>
          <a:lstStyle/>
          <a:p>
            <a:pPr algn="ctr">
              <a:spcBef>
                <a:spcPts val="1200"/>
              </a:spcBef>
            </a:pPr>
            <a:r>
              <a:rPr lang="en-US" sz="3100" b="1" dirty="0" smtClean="0"/>
              <a:t>Kings Conquered by Joshua </a:t>
            </a:r>
            <a:r>
              <a:rPr lang="en-US" sz="2400" b="1" dirty="0" smtClean="0"/>
              <a:t>(text edited)</a:t>
            </a:r>
            <a:endParaRPr lang="en-US" sz="2400" b="1" dirty="0"/>
          </a:p>
          <a:p>
            <a:pPr algn="just"/>
            <a:r>
              <a:rPr lang="en-US" sz="3100" b="1" dirty="0" smtClean="0"/>
              <a:t>    And </a:t>
            </a:r>
            <a:r>
              <a:rPr lang="en-US" sz="3100" b="1" dirty="0"/>
              <a:t>these are the kings of the country which Joshua and the children of Israel conquered on this side of the Jordan, on the west, from Baal Gad in the Valley of Lebanon as far as Mount </a:t>
            </a:r>
            <a:r>
              <a:rPr lang="en-US" sz="3100" b="1" dirty="0" err="1"/>
              <a:t>Halak</a:t>
            </a:r>
            <a:r>
              <a:rPr lang="en-US" sz="3100" b="1" dirty="0"/>
              <a:t> and the ascent to </a:t>
            </a:r>
            <a:r>
              <a:rPr lang="en-US" sz="3100" b="1" dirty="0" err="1"/>
              <a:t>Seir</a:t>
            </a:r>
            <a:r>
              <a:rPr lang="en-US" sz="3100" b="1" dirty="0"/>
              <a:t>, which Joshua gave to the tribes of Israel as a possession according to their divisions, </a:t>
            </a:r>
            <a:r>
              <a:rPr lang="en-US" sz="3100" b="1" dirty="0" smtClean="0"/>
              <a:t> </a:t>
            </a:r>
            <a:r>
              <a:rPr lang="en-US" sz="3100" b="1" dirty="0"/>
              <a:t>in the mountain country, in the lowlands, in the Jordan plain, in the slopes, in the wilderness, and in the South—the Hittites, the Amorites, the Canaanites, the </a:t>
            </a:r>
            <a:r>
              <a:rPr lang="en-US" sz="3100" b="1" dirty="0" err="1"/>
              <a:t>Perizzites</a:t>
            </a:r>
            <a:r>
              <a:rPr lang="en-US" sz="3100" b="1" dirty="0"/>
              <a:t>, the </a:t>
            </a:r>
            <a:r>
              <a:rPr lang="en-US" sz="3100" b="1" dirty="0" err="1"/>
              <a:t>Hivites</a:t>
            </a:r>
            <a:r>
              <a:rPr lang="en-US" sz="3100" b="1" dirty="0"/>
              <a:t>, and the </a:t>
            </a:r>
            <a:r>
              <a:rPr lang="en-US" sz="3100" b="1" dirty="0" err="1"/>
              <a:t>Jebusites</a:t>
            </a:r>
            <a:r>
              <a:rPr lang="en-US" sz="3100" b="1" dirty="0"/>
              <a:t>: </a:t>
            </a:r>
            <a:r>
              <a:rPr lang="en-US" sz="3100" b="1" dirty="0" smtClean="0"/>
              <a:t>the </a:t>
            </a:r>
            <a:r>
              <a:rPr lang="en-US" sz="3100" b="1" dirty="0"/>
              <a:t>king of Jericho</a:t>
            </a:r>
            <a:r>
              <a:rPr lang="en-US" sz="3100" b="1" dirty="0" smtClean="0"/>
              <a:t>, Ai</a:t>
            </a:r>
            <a:r>
              <a:rPr lang="en-US" sz="3100" b="1" dirty="0"/>
              <a:t>, </a:t>
            </a:r>
            <a:r>
              <a:rPr lang="en-US" sz="3100" b="1" dirty="0" smtClean="0"/>
              <a:t>Jerusalem</a:t>
            </a:r>
            <a:r>
              <a:rPr lang="en-US" sz="3100" b="1" dirty="0"/>
              <a:t>, </a:t>
            </a:r>
            <a:r>
              <a:rPr lang="en-US" sz="3100" b="1" dirty="0" smtClean="0"/>
              <a:t>Hebron, </a:t>
            </a:r>
            <a:r>
              <a:rPr lang="en-US" sz="3100" b="1" dirty="0" err="1" smtClean="0"/>
              <a:t>Jarmuth</a:t>
            </a:r>
            <a:r>
              <a:rPr lang="en-US" sz="3100" b="1" dirty="0"/>
              <a:t>, </a:t>
            </a:r>
            <a:r>
              <a:rPr lang="en-US" sz="3100" b="1" dirty="0" smtClean="0"/>
              <a:t>Lachish</a:t>
            </a:r>
            <a:r>
              <a:rPr lang="en-US" sz="3100" b="1" dirty="0"/>
              <a:t>, </a:t>
            </a:r>
            <a:r>
              <a:rPr lang="en-US" sz="3100" b="1" dirty="0" err="1" smtClean="0"/>
              <a:t>Eglon</a:t>
            </a:r>
            <a:r>
              <a:rPr lang="en-US" sz="3100" b="1" dirty="0"/>
              <a:t>, </a:t>
            </a:r>
            <a:r>
              <a:rPr lang="en-US" sz="3100" b="1" dirty="0" smtClean="0"/>
              <a:t>Gezer</a:t>
            </a:r>
            <a:r>
              <a:rPr lang="en-US" sz="3100" b="1" dirty="0"/>
              <a:t>, </a:t>
            </a:r>
            <a:r>
              <a:rPr lang="en-US" sz="3100" b="1" dirty="0" err="1" smtClean="0"/>
              <a:t>Debir</a:t>
            </a:r>
            <a:r>
              <a:rPr lang="en-US" sz="3100" b="1" dirty="0" smtClean="0"/>
              <a:t>, </a:t>
            </a:r>
            <a:r>
              <a:rPr lang="en-US" sz="3100" b="1" dirty="0" err="1" smtClean="0"/>
              <a:t>Geder</a:t>
            </a:r>
            <a:r>
              <a:rPr lang="en-US" sz="3100" b="1" dirty="0"/>
              <a:t>, </a:t>
            </a:r>
            <a:r>
              <a:rPr lang="en-US" sz="3100" b="1" dirty="0" err="1" smtClean="0"/>
              <a:t>Hormah</a:t>
            </a:r>
            <a:r>
              <a:rPr lang="en-US" sz="3100" b="1" dirty="0"/>
              <a:t>, </a:t>
            </a:r>
            <a:r>
              <a:rPr lang="en-US" sz="3100" b="1" dirty="0" smtClean="0"/>
              <a:t>Arad</a:t>
            </a:r>
            <a:r>
              <a:rPr lang="en-US" sz="3100" b="1" dirty="0"/>
              <a:t>, </a:t>
            </a:r>
            <a:r>
              <a:rPr lang="en-US" sz="3100" b="1" dirty="0" err="1" smtClean="0"/>
              <a:t>Libnah</a:t>
            </a:r>
            <a:r>
              <a:rPr lang="en-US" sz="3100" b="1" dirty="0"/>
              <a:t>, </a:t>
            </a:r>
            <a:r>
              <a:rPr lang="en-US" sz="3100" b="1" dirty="0" smtClean="0"/>
              <a:t> </a:t>
            </a:r>
            <a:r>
              <a:rPr lang="en-US" sz="3100" b="1" dirty="0" err="1"/>
              <a:t>Adullam</a:t>
            </a:r>
            <a:r>
              <a:rPr lang="en-US" sz="3100" b="1" dirty="0"/>
              <a:t>, </a:t>
            </a:r>
            <a:r>
              <a:rPr lang="en-US" sz="3100" b="1" dirty="0" err="1" smtClean="0"/>
              <a:t>Makkedah</a:t>
            </a:r>
            <a:r>
              <a:rPr lang="en-US" sz="3100" b="1" dirty="0"/>
              <a:t>, </a:t>
            </a:r>
            <a:r>
              <a:rPr lang="en-US" sz="3100" b="1" dirty="0" smtClean="0"/>
              <a:t>Bethel</a:t>
            </a:r>
            <a:r>
              <a:rPr lang="en-US" sz="3100" b="1" dirty="0"/>
              <a:t>, </a:t>
            </a:r>
            <a:r>
              <a:rPr lang="en-US" sz="3100" b="1" dirty="0" err="1" smtClean="0"/>
              <a:t>Tappuah</a:t>
            </a:r>
            <a:r>
              <a:rPr lang="en-US" sz="3100" b="1" dirty="0"/>
              <a:t>, </a:t>
            </a:r>
            <a:r>
              <a:rPr lang="en-US" sz="3100" b="1" dirty="0" err="1" smtClean="0"/>
              <a:t>Hepher</a:t>
            </a:r>
            <a:r>
              <a:rPr lang="en-US" sz="3100" b="1" dirty="0"/>
              <a:t>, </a:t>
            </a:r>
            <a:r>
              <a:rPr lang="en-US" sz="3100" b="1" dirty="0" err="1" smtClean="0"/>
              <a:t>Aphek</a:t>
            </a:r>
            <a:r>
              <a:rPr lang="en-US" sz="3100" b="1" dirty="0"/>
              <a:t>, </a:t>
            </a:r>
            <a:r>
              <a:rPr lang="en-US" sz="3100" b="1" dirty="0" err="1" smtClean="0"/>
              <a:t>Lasharon</a:t>
            </a:r>
            <a:r>
              <a:rPr lang="en-US" sz="3100" b="1" dirty="0"/>
              <a:t>, </a:t>
            </a:r>
            <a:r>
              <a:rPr lang="en-US" sz="3100" b="1" dirty="0" err="1" smtClean="0"/>
              <a:t>Madon</a:t>
            </a:r>
            <a:r>
              <a:rPr lang="en-US" sz="3100" b="1" dirty="0"/>
              <a:t>, </a:t>
            </a:r>
            <a:r>
              <a:rPr lang="en-US" sz="3100" b="1" dirty="0" err="1" smtClean="0"/>
              <a:t>Hazor</a:t>
            </a:r>
            <a:r>
              <a:rPr lang="en-US" sz="3100" b="1" dirty="0"/>
              <a:t>, </a:t>
            </a:r>
            <a:r>
              <a:rPr lang="en-US" sz="3100" b="1" dirty="0" err="1" smtClean="0"/>
              <a:t>Shimron</a:t>
            </a:r>
            <a:r>
              <a:rPr lang="en-US" sz="3100" b="1" dirty="0" smtClean="0"/>
              <a:t> </a:t>
            </a:r>
            <a:r>
              <a:rPr lang="en-US" sz="3100" b="1" dirty="0" err="1"/>
              <a:t>Meron</a:t>
            </a:r>
            <a:r>
              <a:rPr lang="en-US" sz="3100" b="1" dirty="0"/>
              <a:t>, </a:t>
            </a:r>
            <a:r>
              <a:rPr lang="en-US" sz="3100" b="1" dirty="0" err="1" smtClean="0"/>
              <a:t>Achshaph</a:t>
            </a:r>
            <a:r>
              <a:rPr lang="en-US" sz="3100" b="1" dirty="0"/>
              <a:t>, </a:t>
            </a:r>
            <a:r>
              <a:rPr lang="en-US" sz="3100" b="1" dirty="0" err="1" smtClean="0"/>
              <a:t>Taanach</a:t>
            </a:r>
            <a:r>
              <a:rPr lang="en-US" sz="3100" b="1" dirty="0"/>
              <a:t>, </a:t>
            </a:r>
            <a:r>
              <a:rPr lang="en-US" sz="3100" b="1" dirty="0" smtClean="0"/>
              <a:t>Megiddo</a:t>
            </a:r>
            <a:r>
              <a:rPr lang="en-US" sz="3100" b="1" dirty="0"/>
              <a:t>, </a:t>
            </a:r>
            <a:r>
              <a:rPr lang="en-US" sz="3100" b="1" dirty="0" err="1" smtClean="0"/>
              <a:t>Kedesh</a:t>
            </a:r>
            <a:r>
              <a:rPr lang="en-US" sz="3100" b="1" dirty="0"/>
              <a:t>, </a:t>
            </a:r>
            <a:r>
              <a:rPr lang="en-US" sz="3100" b="1" dirty="0" err="1" smtClean="0"/>
              <a:t>Jokneam</a:t>
            </a:r>
            <a:r>
              <a:rPr lang="en-US" sz="3100" b="1" dirty="0" smtClean="0"/>
              <a:t> </a:t>
            </a:r>
            <a:r>
              <a:rPr lang="en-US" sz="3100" b="1" dirty="0"/>
              <a:t>in Carmel, </a:t>
            </a:r>
            <a:r>
              <a:rPr lang="en-US" sz="3100" b="1" dirty="0" smtClean="0"/>
              <a:t>the </a:t>
            </a:r>
            <a:r>
              <a:rPr lang="en-US" sz="3100" b="1" dirty="0"/>
              <a:t>king of </a:t>
            </a:r>
            <a:r>
              <a:rPr lang="en-US" sz="3100" b="1" dirty="0" err="1"/>
              <a:t>Dor</a:t>
            </a:r>
            <a:r>
              <a:rPr lang="en-US" sz="3100" b="1" dirty="0"/>
              <a:t> in the heights of </a:t>
            </a:r>
            <a:r>
              <a:rPr lang="en-US" sz="3100" b="1" dirty="0" err="1"/>
              <a:t>Dor</a:t>
            </a:r>
            <a:r>
              <a:rPr lang="en-US" sz="3100" b="1" dirty="0"/>
              <a:t>, </a:t>
            </a:r>
            <a:r>
              <a:rPr lang="en-US" sz="3100" b="1" dirty="0" smtClean="0"/>
              <a:t>Gilgal</a:t>
            </a:r>
            <a:r>
              <a:rPr lang="en-US" sz="3100" b="1" dirty="0"/>
              <a:t>, </a:t>
            </a:r>
            <a:r>
              <a:rPr lang="en-US" sz="3100" b="1" dirty="0" smtClean="0"/>
              <a:t>Tirzah—all </a:t>
            </a:r>
            <a:r>
              <a:rPr lang="en-US" sz="3100" b="1" dirty="0"/>
              <a:t>the kings, </a:t>
            </a:r>
            <a:r>
              <a:rPr lang="en-US" sz="3100" b="1" dirty="0" smtClean="0"/>
              <a:t>thirty-one.   Josh 12:7-24  </a:t>
            </a:r>
          </a:p>
        </p:txBody>
      </p:sp>
      <p:cxnSp>
        <p:nvCxnSpPr>
          <p:cNvPr id="19" name="Straight Arrow Connector 18"/>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4588024" y="4534256"/>
            <a:ext cx="228960" cy="338554"/>
          </a:xfrm>
          <a:prstGeom prst="rect">
            <a:avLst/>
          </a:prstGeom>
          <a:noFill/>
        </p:spPr>
        <p:txBody>
          <a:bodyPr wrap="square" rtlCol="0">
            <a:spAutoFit/>
          </a:bodyPr>
          <a:lstStyle/>
          <a:p>
            <a:r>
              <a:rPr lang="en-US" sz="1600" dirty="0"/>
              <a:t>•</a:t>
            </a:r>
            <a:endParaRPr lang="en-US" sz="2000" dirty="0"/>
          </a:p>
        </p:txBody>
      </p:sp>
      <p:sp>
        <p:nvSpPr>
          <p:cNvPr id="24" name="TextBox 23"/>
          <p:cNvSpPr txBox="1"/>
          <p:nvPr/>
        </p:nvSpPr>
        <p:spPr>
          <a:xfrm>
            <a:off x="5251456" y="4378495"/>
            <a:ext cx="897883" cy="338554"/>
          </a:xfrm>
          <a:prstGeom prst="rect">
            <a:avLst/>
          </a:prstGeom>
          <a:noFill/>
        </p:spPr>
        <p:txBody>
          <a:bodyPr wrap="square" rtlCol="0">
            <a:spAutoFit/>
          </a:bodyPr>
          <a:lstStyle/>
          <a:p>
            <a:r>
              <a:rPr lang="en-US" sz="1600" b="1" dirty="0" smtClean="0">
                <a:latin typeface="Arial" panose="020B0604020202020204" pitchFamily="34" charset="0"/>
              </a:rPr>
              <a:t>Gilgal</a:t>
            </a:r>
            <a:endParaRPr lang="en-US" sz="1600" b="1" dirty="0">
              <a:latin typeface="Arial" panose="020B0604020202020204" pitchFamily="34" charset="0"/>
            </a:endParaRPr>
          </a:p>
        </p:txBody>
      </p:sp>
      <p:sp>
        <p:nvSpPr>
          <p:cNvPr id="26" name="TextBox 25"/>
          <p:cNvSpPr txBox="1"/>
          <p:nvPr/>
        </p:nvSpPr>
        <p:spPr>
          <a:xfrm>
            <a:off x="3693091" y="4680755"/>
            <a:ext cx="946220" cy="338554"/>
          </a:xfrm>
          <a:prstGeom prst="rect">
            <a:avLst/>
          </a:prstGeom>
          <a:noFill/>
        </p:spPr>
        <p:txBody>
          <a:bodyPr wrap="square" rtlCol="0">
            <a:spAutoFit/>
          </a:bodyPr>
          <a:lstStyle/>
          <a:p>
            <a:r>
              <a:rPr lang="en-US" sz="1600" b="1" dirty="0" smtClean="0">
                <a:latin typeface="Arial" panose="020B0604020202020204" pitchFamily="34" charset="0"/>
              </a:rPr>
              <a:t>Jericho</a:t>
            </a:r>
            <a:endParaRPr lang="en-US" sz="1600" b="1" dirty="0">
              <a:latin typeface="Arial" panose="020B0604020202020204" pitchFamily="34" charset="0"/>
            </a:endParaRPr>
          </a:p>
        </p:txBody>
      </p:sp>
      <p:sp>
        <p:nvSpPr>
          <p:cNvPr id="27" name="TextBox 26"/>
          <p:cNvSpPr txBox="1"/>
          <p:nvPr/>
        </p:nvSpPr>
        <p:spPr>
          <a:xfrm>
            <a:off x="3760108" y="4496351"/>
            <a:ext cx="420731" cy="276999"/>
          </a:xfrm>
          <a:prstGeom prst="rect">
            <a:avLst/>
          </a:prstGeom>
          <a:noFill/>
        </p:spPr>
        <p:txBody>
          <a:bodyPr wrap="square" rtlCol="0">
            <a:spAutoFit/>
          </a:bodyPr>
          <a:lstStyle/>
          <a:p>
            <a:r>
              <a:rPr lang="en-US" sz="1200" b="1" dirty="0" smtClean="0">
                <a:latin typeface="Arial" panose="020B0604020202020204" pitchFamily="34" charset="0"/>
              </a:rPr>
              <a:t>Ai</a:t>
            </a:r>
            <a:endParaRPr lang="en-US" sz="1200" b="1" dirty="0">
              <a:latin typeface="Arial" panose="020B0604020202020204" pitchFamily="34" charset="0"/>
            </a:endParaRPr>
          </a:p>
        </p:txBody>
      </p:sp>
      <p:cxnSp>
        <p:nvCxnSpPr>
          <p:cNvPr id="29" name="Straight Arrow Connector 28"/>
          <p:cNvCxnSpPr/>
          <p:nvPr/>
        </p:nvCxnSpPr>
        <p:spPr bwMode="auto">
          <a:xfrm flipV="1">
            <a:off x="4482212" y="4713862"/>
            <a:ext cx="203082" cy="15475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10146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8" name="Freeform 1035"/>
          <p:cNvSpPr>
            <a:spLocks/>
          </p:cNvSpPr>
          <p:nvPr/>
        </p:nvSpPr>
        <p:spPr bwMode="auto">
          <a:xfrm>
            <a:off x="-195931" y="-2786748"/>
            <a:ext cx="5887315" cy="9782964"/>
          </a:xfrm>
          <a:custGeom>
            <a:avLst/>
            <a:gdLst>
              <a:gd name="T0" fmla="*/ 102 w 1437"/>
              <a:gd name="T1" fmla="*/ 3134 h 3179"/>
              <a:gd name="T2" fmla="*/ 138 w 1437"/>
              <a:gd name="T3" fmla="*/ 3104 h 3179"/>
              <a:gd name="T4" fmla="*/ 216 w 1437"/>
              <a:gd name="T5" fmla="*/ 2996 h 3179"/>
              <a:gd name="T6" fmla="*/ 261 w 1437"/>
              <a:gd name="T7" fmla="*/ 2933 h 3179"/>
              <a:gd name="T8" fmla="*/ 309 w 1437"/>
              <a:gd name="T9" fmla="*/ 2825 h 3179"/>
              <a:gd name="T10" fmla="*/ 387 w 1437"/>
              <a:gd name="T11" fmla="*/ 2711 h 3179"/>
              <a:gd name="T12" fmla="*/ 459 w 1437"/>
              <a:gd name="T13" fmla="*/ 2567 h 3179"/>
              <a:gd name="T14" fmla="*/ 507 w 1437"/>
              <a:gd name="T15" fmla="*/ 2450 h 3179"/>
              <a:gd name="T16" fmla="*/ 543 w 1437"/>
              <a:gd name="T17" fmla="*/ 2348 h 3179"/>
              <a:gd name="T18" fmla="*/ 573 w 1437"/>
              <a:gd name="T19" fmla="*/ 2294 h 3179"/>
              <a:gd name="T20" fmla="*/ 588 w 1437"/>
              <a:gd name="T21" fmla="*/ 2258 h 3179"/>
              <a:gd name="T22" fmla="*/ 657 w 1437"/>
              <a:gd name="T23" fmla="*/ 2036 h 3179"/>
              <a:gd name="T24" fmla="*/ 693 w 1437"/>
              <a:gd name="T25" fmla="*/ 1907 h 3179"/>
              <a:gd name="T26" fmla="*/ 747 w 1437"/>
              <a:gd name="T27" fmla="*/ 1616 h 3179"/>
              <a:gd name="T28" fmla="*/ 747 w 1437"/>
              <a:gd name="T29" fmla="*/ 1427 h 3179"/>
              <a:gd name="T30" fmla="*/ 780 w 1437"/>
              <a:gd name="T31" fmla="*/ 1316 h 3179"/>
              <a:gd name="T32" fmla="*/ 859 w 1437"/>
              <a:gd name="T33" fmla="*/ 1316 h 3179"/>
              <a:gd name="T34" fmla="*/ 934 w 1437"/>
              <a:gd name="T35" fmla="*/ 1256 h 3179"/>
              <a:gd name="T36" fmla="*/ 919 w 1437"/>
              <a:gd name="T37" fmla="*/ 1103 h 3179"/>
              <a:gd name="T38" fmla="*/ 979 w 1437"/>
              <a:gd name="T39" fmla="*/ 947 h 3179"/>
              <a:gd name="T40" fmla="*/ 1051 w 1437"/>
              <a:gd name="T41" fmla="*/ 797 h 3179"/>
              <a:gd name="T42" fmla="*/ 1135 w 1437"/>
              <a:gd name="T43" fmla="*/ 626 h 3179"/>
              <a:gd name="T44" fmla="*/ 1207 w 1437"/>
              <a:gd name="T45" fmla="*/ 449 h 3179"/>
              <a:gd name="T46" fmla="*/ 1240 w 1437"/>
              <a:gd name="T47" fmla="*/ 272 h 3179"/>
              <a:gd name="T48" fmla="*/ 1282 w 1437"/>
              <a:gd name="T49" fmla="*/ 80 h 3179"/>
              <a:gd name="T50" fmla="*/ 1297 w 1437"/>
              <a:gd name="T51" fmla="*/ 48 h 3179"/>
              <a:gd name="T52" fmla="*/ 1284 w 1437"/>
              <a:gd name="T53" fmla="*/ 12 h 3179"/>
              <a:gd name="T54" fmla="*/ 220 w 1437"/>
              <a:gd name="T55" fmla="*/ 8 h 3179"/>
              <a:gd name="T56" fmla="*/ 73 w 1437"/>
              <a:gd name="T57" fmla="*/ 68 h 3179"/>
              <a:gd name="T58" fmla="*/ 76 w 1437"/>
              <a:gd name="T59" fmla="*/ 224 h 3179"/>
              <a:gd name="T60" fmla="*/ 73 w 1437"/>
              <a:gd name="T61" fmla="*/ 395 h 3179"/>
              <a:gd name="T62" fmla="*/ 69 w 1437"/>
              <a:gd name="T63" fmla="*/ 2402 h 3179"/>
              <a:gd name="T64" fmla="*/ 60 w 1437"/>
              <a:gd name="T65" fmla="*/ 2522 h 3179"/>
              <a:gd name="T66" fmla="*/ 51 w 1437"/>
              <a:gd name="T67" fmla="*/ 2768 h 3179"/>
              <a:gd name="T68" fmla="*/ 66 w 1437"/>
              <a:gd name="T69" fmla="*/ 3038 h 3179"/>
              <a:gd name="T70" fmla="*/ 60 w 1437"/>
              <a:gd name="T71" fmla="*/ 3173 h 3179"/>
              <a:gd name="T72" fmla="*/ 69 w 1437"/>
              <a:gd name="T73" fmla="*/ 3161 h 3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437" h="3179">
                <a:moveTo>
                  <a:pt x="69" y="3161"/>
                </a:moveTo>
                <a:cubicBezTo>
                  <a:pt x="90" y="3168"/>
                  <a:pt x="91" y="3150"/>
                  <a:pt x="102" y="3134"/>
                </a:cubicBezTo>
                <a:cubicBezTo>
                  <a:pt x="106" y="3128"/>
                  <a:pt x="115" y="3127"/>
                  <a:pt x="120" y="3122"/>
                </a:cubicBezTo>
                <a:cubicBezTo>
                  <a:pt x="126" y="3116"/>
                  <a:pt x="134" y="3112"/>
                  <a:pt x="138" y="3104"/>
                </a:cubicBezTo>
                <a:cubicBezTo>
                  <a:pt x="149" y="3082"/>
                  <a:pt x="155" y="3067"/>
                  <a:pt x="180" y="3059"/>
                </a:cubicBezTo>
                <a:cubicBezTo>
                  <a:pt x="193" y="3039"/>
                  <a:pt x="199" y="3013"/>
                  <a:pt x="216" y="2996"/>
                </a:cubicBezTo>
                <a:cubicBezTo>
                  <a:pt x="222" y="2979"/>
                  <a:pt x="228" y="2954"/>
                  <a:pt x="246" y="2948"/>
                </a:cubicBezTo>
                <a:cubicBezTo>
                  <a:pt x="250" y="2942"/>
                  <a:pt x="257" y="2939"/>
                  <a:pt x="261" y="2933"/>
                </a:cubicBezTo>
                <a:cubicBezTo>
                  <a:pt x="276" y="2908"/>
                  <a:pt x="258" y="2897"/>
                  <a:pt x="294" y="2885"/>
                </a:cubicBezTo>
                <a:cubicBezTo>
                  <a:pt x="299" y="2866"/>
                  <a:pt x="299" y="2842"/>
                  <a:pt x="309" y="2825"/>
                </a:cubicBezTo>
                <a:cubicBezTo>
                  <a:pt x="322" y="2801"/>
                  <a:pt x="339" y="2776"/>
                  <a:pt x="354" y="2753"/>
                </a:cubicBezTo>
                <a:cubicBezTo>
                  <a:pt x="366" y="2736"/>
                  <a:pt x="369" y="2723"/>
                  <a:pt x="387" y="2711"/>
                </a:cubicBezTo>
                <a:cubicBezTo>
                  <a:pt x="403" y="2663"/>
                  <a:pt x="395" y="2633"/>
                  <a:pt x="441" y="2603"/>
                </a:cubicBezTo>
                <a:cubicBezTo>
                  <a:pt x="449" y="2591"/>
                  <a:pt x="451" y="2579"/>
                  <a:pt x="459" y="2567"/>
                </a:cubicBezTo>
                <a:cubicBezTo>
                  <a:pt x="463" y="2549"/>
                  <a:pt x="464" y="2524"/>
                  <a:pt x="480" y="2513"/>
                </a:cubicBezTo>
                <a:cubicBezTo>
                  <a:pt x="487" y="2491"/>
                  <a:pt x="500" y="2472"/>
                  <a:pt x="507" y="2450"/>
                </a:cubicBezTo>
                <a:cubicBezTo>
                  <a:pt x="510" y="2440"/>
                  <a:pt x="522" y="2423"/>
                  <a:pt x="522" y="2423"/>
                </a:cubicBezTo>
                <a:cubicBezTo>
                  <a:pt x="527" y="2404"/>
                  <a:pt x="534" y="2365"/>
                  <a:pt x="543" y="2348"/>
                </a:cubicBezTo>
                <a:cubicBezTo>
                  <a:pt x="549" y="2338"/>
                  <a:pt x="563" y="2324"/>
                  <a:pt x="567" y="2312"/>
                </a:cubicBezTo>
                <a:cubicBezTo>
                  <a:pt x="569" y="2306"/>
                  <a:pt x="569" y="2299"/>
                  <a:pt x="573" y="2294"/>
                </a:cubicBezTo>
                <a:cubicBezTo>
                  <a:pt x="575" y="2291"/>
                  <a:pt x="578" y="2288"/>
                  <a:pt x="579" y="2285"/>
                </a:cubicBezTo>
                <a:cubicBezTo>
                  <a:pt x="583" y="2276"/>
                  <a:pt x="588" y="2258"/>
                  <a:pt x="588" y="2258"/>
                </a:cubicBezTo>
                <a:cubicBezTo>
                  <a:pt x="591" y="2227"/>
                  <a:pt x="592" y="2230"/>
                  <a:pt x="600" y="2207"/>
                </a:cubicBezTo>
                <a:cubicBezTo>
                  <a:pt x="593" y="2165"/>
                  <a:pt x="689" y="2035"/>
                  <a:pt x="657" y="2036"/>
                </a:cubicBezTo>
                <a:cubicBezTo>
                  <a:pt x="675" y="1986"/>
                  <a:pt x="687" y="1946"/>
                  <a:pt x="693" y="1925"/>
                </a:cubicBezTo>
                <a:cubicBezTo>
                  <a:pt x="699" y="1904"/>
                  <a:pt x="689" y="1935"/>
                  <a:pt x="693" y="1907"/>
                </a:cubicBezTo>
                <a:cubicBezTo>
                  <a:pt x="697" y="1879"/>
                  <a:pt x="708" y="1802"/>
                  <a:pt x="717" y="1754"/>
                </a:cubicBezTo>
                <a:cubicBezTo>
                  <a:pt x="726" y="1706"/>
                  <a:pt x="742" y="1656"/>
                  <a:pt x="747" y="1616"/>
                </a:cubicBezTo>
                <a:cubicBezTo>
                  <a:pt x="752" y="1576"/>
                  <a:pt x="750" y="1545"/>
                  <a:pt x="750" y="1514"/>
                </a:cubicBezTo>
                <a:cubicBezTo>
                  <a:pt x="750" y="1483"/>
                  <a:pt x="746" y="1450"/>
                  <a:pt x="747" y="1427"/>
                </a:cubicBezTo>
                <a:cubicBezTo>
                  <a:pt x="748" y="1404"/>
                  <a:pt x="751" y="1394"/>
                  <a:pt x="756" y="1376"/>
                </a:cubicBezTo>
                <a:cubicBezTo>
                  <a:pt x="761" y="1358"/>
                  <a:pt x="771" y="1329"/>
                  <a:pt x="780" y="1316"/>
                </a:cubicBezTo>
                <a:cubicBezTo>
                  <a:pt x="789" y="1303"/>
                  <a:pt x="798" y="1298"/>
                  <a:pt x="811" y="1298"/>
                </a:cubicBezTo>
                <a:cubicBezTo>
                  <a:pt x="824" y="1298"/>
                  <a:pt x="843" y="1316"/>
                  <a:pt x="859" y="1316"/>
                </a:cubicBezTo>
                <a:cubicBezTo>
                  <a:pt x="875" y="1316"/>
                  <a:pt x="895" y="1308"/>
                  <a:pt x="907" y="1298"/>
                </a:cubicBezTo>
                <a:cubicBezTo>
                  <a:pt x="919" y="1288"/>
                  <a:pt x="933" y="1278"/>
                  <a:pt x="934" y="1256"/>
                </a:cubicBezTo>
                <a:cubicBezTo>
                  <a:pt x="935" y="1234"/>
                  <a:pt x="916" y="1188"/>
                  <a:pt x="914" y="1163"/>
                </a:cubicBezTo>
                <a:cubicBezTo>
                  <a:pt x="912" y="1138"/>
                  <a:pt x="912" y="1124"/>
                  <a:pt x="919" y="1103"/>
                </a:cubicBezTo>
                <a:cubicBezTo>
                  <a:pt x="926" y="1082"/>
                  <a:pt x="945" y="1060"/>
                  <a:pt x="955" y="1034"/>
                </a:cubicBezTo>
                <a:cubicBezTo>
                  <a:pt x="965" y="1008"/>
                  <a:pt x="967" y="980"/>
                  <a:pt x="979" y="947"/>
                </a:cubicBezTo>
                <a:cubicBezTo>
                  <a:pt x="991" y="914"/>
                  <a:pt x="1015" y="861"/>
                  <a:pt x="1027" y="836"/>
                </a:cubicBezTo>
                <a:cubicBezTo>
                  <a:pt x="1039" y="811"/>
                  <a:pt x="1042" y="819"/>
                  <a:pt x="1051" y="797"/>
                </a:cubicBezTo>
                <a:cubicBezTo>
                  <a:pt x="1060" y="775"/>
                  <a:pt x="1070" y="730"/>
                  <a:pt x="1084" y="701"/>
                </a:cubicBezTo>
                <a:cubicBezTo>
                  <a:pt x="1098" y="672"/>
                  <a:pt x="1118" y="657"/>
                  <a:pt x="1135" y="626"/>
                </a:cubicBezTo>
                <a:cubicBezTo>
                  <a:pt x="1152" y="595"/>
                  <a:pt x="1177" y="544"/>
                  <a:pt x="1189" y="515"/>
                </a:cubicBezTo>
                <a:cubicBezTo>
                  <a:pt x="1201" y="486"/>
                  <a:pt x="1202" y="471"/>
                  <a:pt x="1207" y="449"/>
                </a:cubicBezTo>
                <a:cubicBezTo>
                  <a:pt x="1212" y="427"/>
                  <a:pt x="1217" y="409"/>
                  <a:pt x="1222" y="380"/>
                </a:cubicBezTo>
                <a:cubicBezTo>
                  <a:pt x="1227" y="351"/>
                  <a:pt x="1234" y="314"/>
                  <a:pt x="1240" y="272"/>
                </a:cubicBezTo>
                <a:cubicBezTo>
                  <a:pt x="1246" y="230"/>
                  <a:pt x="1254" y="157"/>
                  <a:pt x="1261" y="125"/>
                </a:cubicBezTo>
                <a:cubicBezTo>
                  <a:pt x="1268" y="93"/>
                  <a:pt x="1278" y="90"/>
                  <a:pt x="1282" y="80"/>
                </a:cubicBezTo>
                <a:cubicBezTo>
                  <a:pt x="1286" y="70"/>
                  <a:pt x="1285" y="72"/>
                  <a:pt x="1287" y="67"/>
                </a:cubicBezTo>
                <a:cubicBezTo>
                  <a:pt x="1289" y="62"/>
                  <a:pt x="1289" y="57"/>
                  <a:pt x="1297" y="48"/>
                </a:cubicBezTo>
                <a:cubicBezTo>
                  <a:pt x="1305" y="39"/>
                  <a:pt x="1335" y="20"/>
                  <a:pt x="1333" y="14"/>
                </a:cubicBezTo>
                <a:cubicBezTo>
                  <a:pt x="1331" y="8"/>
                  <a:pt x="1296" y="12"/>
                  <a:pt x="1284" y="12"/>
                </a:cubicBezTo>
                <a:cubicBezTo>
                  <a:pt x="1272" y="12"/>
                  <a:pt x="1437" y="15"/>
                  <a:pt x="1260" y="14"/>
                </a:cubicBezTo>
                <a:cubicBezTo>
                  <a:pt x="1203" y="8"/>
                  <a:pt x="275" y="0"/>
                  <a:pt x="220" y="8"/>
                </a:cubicBezTo>
                <a:cubicBezTo>
                  <a:pt x="0" y="10"/>
                  <a:pt x="82" y="10"/>
                  <a:pt x="76" y="23"/>
                </a:cubicBezTo>
                <a:cubicBezTo>
                  <a:pt x="52" y="33"/>
                  <a:pt x="73" y="49"/>
                  <a:pt x="73" y="68"/>
                </a:cubicBezTo>
                <a:cubicBezTo>
                  <a:pt x="73" y="87"/>
                  <a:pt x="72" y="114"/>
                  <a:pt x="73" y="140"/>
                </a:cubicBezTo>
                <a:cubicBezTo>
                  <a:pt x="74" y="166"/>
                  <a:pt x="75" y="201"/>
                  <a:pt x="76" y="224"/>
                </a:cubicBezTo>
                <a:cubicBezTo>
                  <a:pt x="77" y="247"/>
                  <a:pt x="79" y="250"/>
                  <a:pt x="79" y="278"/>
                </a:cubicBezTo>
                <a:cubicBezTo>
                  <a:pt x="79" y="306"/>
                  <a:pt x="75" y="63"/>
                  <a:pt x="73" y="395"/>
                </a:cubicBezTo>
                <a:cubicBezTo>
                  <a:pt x="71" y="727"/>
                  <a:pt x="68" y="1939"/>
                  <a:pt x="67" y="2273"/>
                </a:cubicBezTo>
                <a:cubicBezTo>
                  <a:pt x="63" y="2309"/>
                  <a:pt x="70" y="2377"/>
                  <a:pt x="69" y="2402"/>
                </a:cubicBezTo>
                <a:cubicBezTo>
                  <a:pt x="68" y="2429"/>
                  <a:pt x="66" y="2415"/>
                  <a:pt x="64" y="2435"/>
                </a:cubicBezTo>
                <a:cubicBezTo>
                  <a:pt x="72" y="2465"/>
                  <a:pt x="53" y="2492"/>
                  <a:pt x="60" y="2522"/>
                </a:cubicBezTo>
                <a:cubicBezTo>
                  <a:pt x="64" y="2539"/>
                  <a:pt x="55" y="2586"/>
                  <a:pt x="61" y="2603"/>
                </a:cubicBezTo>
                <a:cubicBezTo>
                  <a:pt x="59" y="2666"/>
                  <a:pt x="57" y="2681"/>
                  <a:pt x="51" y="2768"/>
                </a:cubicBezTo>
                <a:cubicBezTo>
                  <a:pt x="60" y="2882"/>
                  <a:pt x="45" y="2903"/>
                  <a:pt x="60" y="2966"/>
                </a:cubicBezTo>
                <a:cubicBezTo>
                  <a:pt x="65" y="2992"/>
                  <a:pt x="64" y="3009"/>
                  <a:pt x="66" y="3038"/>
                </a:cubicBezTo>
                <a:cubicBezTo>
                  <a:pt x="64" y="3060"/>
                  <a:pt x="64" y="3078"/>
                  <a:pt x="57" y="3098"/>
                </a:cubicBezTo>
                <a:cubicBezTo>
                  <a:pt x="58" y="3123"/>
                  <a:pt x="56" y="3148"/>
                  <a:pt x="60" y="3173"/>
                </a:cubicBezTo>
                <a:cubicBezTo>
                  <a:pt x="60" y="3176"/>
                  <a:pt x="67" y="3179"/>
                  <a:pt x="69" y="3176"/>
                </a:cubicBezTo>
                <a:cubicBezTo>
                  <a:pt x="72" y="3172"/>
                  <a:pt x="69" y="3166"/>
                  <a:pt x="69" y="3161"/>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7" name="Freeform 1041"/>
          <p:cNvSpPr>
            <a:spLocks/>
          </p:cNvSpPr>
          <p:nvPr/>
        </p:nvSpPr>
        <p:spPr bwMode="auto">
          <a:xfrm>
            <a:off x="4968544" y="635480"/>
            <a:ext cx="274494" cy="268026"/>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4"/>
          <p:cNvGrpSpPr/>
          <p:nvPr/>
        </p:nvGrpSpPr>
        <p:grpSpPr>
          <a:xfrm>
            <a:off x="4297048" y="498425"/>
            <a:ext cx="874468" cy="6329302"/>
            <a:chOff x="4887279" y="1362864"/>
            <a:chExt cx="499109" cy="3964787"/>
          </a:xfrm>
        </p:grpSpPr>
        <p:sp>
          <p:nvSpPr>
            <p:cNvPr id="31749" name="Freeform 1036"/>
            <p:cNvSpPr>
              <a:spLocks/>
            </p:cNvSpPr>
            <p:nvPr/>
          </p:nvSpPr>
          <p:spPr bwMode="auto">
            <a:xfrm>
              <a:off x="5089525" y="1898650"/>
              <a:ext cx="296863" cy="441325"/>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4887279" y="4056063"/>
              <a:ext cx="481013" cy="1271588"/>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5227637" y="2343150"/>
              <a:ext cx="76200" cy="1738313"/>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5306128" y="1362864"/>
              <a:ext cx="41451" cy="541651"/>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cxnSp>
        <p:nvCxnSpPr>
          <p:cNvPr id="23" name="Straight Arrow Connector 22"/>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a:off x="4725697" y="4561462"/>
            <a:ext cx="428035" cy="338554"/>
          </a:xfrm>
          <a:prstGeom prst="rect">
            <a:avLst/>
          </a:prstGeom>
          <a:noFill/>
        </p:spPr>
        <p:txBody>
          <a:bodyPr wrap="square" rtlCol="0">
            <a:spAutoFit/>
          </a:bodyPr>
          <a:lstStyle/>
          <a:p>
            <a:r>
              <a:rPr lang="en-US" sz="1600" dirty="0"/>
              <a:t>•</a:t>
            </a:r>
          </a:p>
        </p:txBody>
      </p:sp>
      <p:sp>
        <p:nvSpPr>
          <p:cNvPr id="38" name="TextBox 37"/>
          <p:cNvSpPr txBox="1"/>
          <p:nvPr/>
        </p:nvSpPr>
        <p:spPr>
          <a:xfrm>
            <a:off x="3818058" y="-51365"/>
            <a:ext cx="8262940" cy="5016758"/>
          </a:xfrm>
          <a:prstGeom prst="rect">
            <a:avLst/>
          </a:prstGeom>
          <a:noFill/>
        </p:spPr>
        <p:txBody>
          <a:bodyPr wrap="square" rtlCol="0">
            <a:spAutoFit/>
          </a:bodyPr>
          <a:lstStyle/>
          <a:p>
            <a:pPr algn="ctr"/>
            <a:r>
              <a:rPr lang="en-US" sz="4400" b="1" dirty="0" smtClean="0"/>
              <a:t>Outline of Joshua by Chapters</a:t>
            </a:r>
            <a:endParaRPr lang="en-US" sz="5400" b="1" dirty="0"/>
          </a:p>
          <a:p>
            <a:pPr indent="1765300"/>
            <a:r>
              <a:rPr lang="en-US" sz="2300" b="1" dirty="0" smtClean="0"/>
              <a:t>1--Charge to Joshua, Prep. to cross Jordan</a:t>
            </a:r>
          </a:p>
          <a:p>
            <a:pPr indent="1765300"/>
            <a:r>
              <a:rPr lang="en-US" sz="2300" b="1" dirty="0" smtClean="0"/>
              <a:t>2—Spies in Jericho, Rahab’s faith</a:t>
            </a:r>
          </a:p>
          <a:p>
            <a:pPr indent="1765300"/>
            <a:r>
              <a:rPr lang="en-US" sz="2300" b="1" dirty="0" smtClean="0"/>
              <a:t>3—Crossing of Jordan</a:t>
            </a:r>
          </a:p>
          <a:p>
            <a:pPr indent="1765300"/>
            <a:r>
              <a:rPr lang="en-US" sz="2300" b="1" dirty="0" smtClean="0"/>
              <a:t>4—Memorial stones @ Jordan, Gilgal</a:t>
            </a:r>
          </a:p>
          <a:p>
            <a:pPr indent="1765300"/>
            <a:r>
              <a:rPr lang="en-US" sz="2300" b="1" dirty="0" smtClean="0"/>
              <a:t>5—Circumcision, commander of God’s army</a:t>
            </a:r>
          </a:p>
          <a:p>
            <a:pPr indent="1765300"/>
            <a:r>
              <a:rPr lang="en-US" sz="2300" b="1" dirty="0" smtClean="0"/>
              <a:t>6—The fall of Jericho</a:t>
            </a:r>
          </a:p>
          <a:p>
            <a:pPr indent="1765300"/>
            <a:r>
              <a:rPr lang="en-US" sz="2300" b="1" dirty="0" smtClean="0"/>
              <a:t>7—Defeat at Ai; </a:t>
            </a:r>
            <a:r>
              <a:rPr lang="en-US" sz="2300" b="1" dirty="0" err="1" smtClean="0"/>
              <a:t>Achan’s</a:t>
            </a:r>
            <a:r>
              <a:rPr lang="en-US" sz="2300" b="1" dirty="0" smtClean="0"/>
              <a:t> sin</a:t>
            </a:r>
          </a:p>
          <a:p>
            <a:pPr indent="1765300"/>
            <a:r>
              <a:rPr lang="en-US" sz="2300" b="1" dirty="0" smtClean="0"/>
              <a:t>8—Fall of Ai</a:t>
            </a:r>
          </a:p>
          <a:p>
            <a:pPr indent="1765300"/>
            <a:r>
              <a:rPr lang="en-US" sz="2300" b="1" dirty="0" smtClean="0"/>
              <a:t>9-10—Conquering southern Palestine, Philistia</a:t>
            </a:r>
          </a:p>
          <a:p>
            <a:pPr indent="1765300"/>
            <a:r>
              <a:rPr lang="en-US" sz="2300" b="1" dirty="0" smtClean="0"/>
              <a:t>11—Northern campaign all the way to </a:t>
            </a:r>
            <a:r>
              <a:rPr lang="en-US" sz="2300" b="1" dirty="0" err="1" smtClean="0"/>
              <a:t>Hazor</a:t>
            </a:r>
            <a:endParaRPr lang="en-US" sz="2300" b="1" dirty="0" smtClean="0"/>
          </a:p>
          <a:p>
            <a:pPr indent="1765300"/>
            <a:r>
              <a:rPr lang="en-US" sz="2300" b="1" dirty="0" smtClean="0"/>
              <a:t>12—List of kings defeated Moses &amp; Joshua</a:t>
            </a:r>
          </a:p>
          <a:p>
            <a:pPr indent="1765300"/>
            <a:r>
              <a:rPr lang="en-US" sz="2300" b="1" dirty="0" smtClean="0"/>
              <a:t>13—Joshua’s charge—finish the job</a:t>
            </a:r>
          </a:p>
        </p:txBody>
      </p:sp>
      <p:sp>
        <p:nvSpPr>
          <p:cNvPr id="30" name="TextBox 29"/>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cxnSp>
        <p:nvCxnSpPr>
          <p:cNvPr id="19" name="Straight Arrow Connector 18"/>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rot="1500000">
            <a:off x="4588024" y="4534256"/>
            <a:ext cx="228960" cy="338554"/>
          </a:xfrm>
          <a:prstGeom prst="rect">
            <a:avLst/>
          </a:prstGeom>
          <a:noFill/>
        </p:spPr>
        <p:txBody>
          <a:bodyPr wrap="square" rtlCol="0">
            <a:spAutoFit/>
          </a:bodyPr>
          <a:lstStyle/>
          <a:p>
            <a:r>
              <a:rPr lang="en-US" sz="1600" dirty="0"/>
              <a:t>•</a:t>
            </a:r>
          </a:p>
        </p:txBody>
      </p:sp>
      <p:sp>
        <p:nvSpPr>
          <p:cNvPr id="22" name="TextBox 21"/>
          <p:cNvSpPr txBox="1"/>
          <p:nvPr/>
        </p:nvSpPr>
        <p:spPr>
          <a:xfrm>
            <a:off x="4484144" y="4450972"/>
            <a:ext cx="175584" cy="338554"/>
          </a:xfrm>
          <a:prstGeom prst="rect">
            <a:avLst/>
          </a:prstGeom>
          <a:noFill/>
        </p:spPr>
        <p:txBody>
          <a:bodyPr wrap="square" rtlCol="0">
            <a:spAutoFit/>
          </a:bodyPr>
          <a:lstStyle/>
          <a:p>
            <a:r>
              <a:rPr lang="en-US" sz="1600" dirty="0"/>
              <a:t>•</a:t>
            </a:r>
          </a:p>
        </p:txBody>
      </p:sp>
      <p:sp>
        <p:nvSpPr>
          <p:cNvPr id="24" name="TextBox 23"/>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sp>
        <p:nvSpPr>
          <p:cNvPr id="26" name="TextBox 25"/>
          <p:cNvSpPr txBox="1"/>
          <p:nvPr/>
        </p:nvSpPr>
        <p:spPr>
          <a:xfrm>
            <a:off x="3890919" y="4673135"/>
            <a:ext cx="748391" cy="276999"/>
          </a:xfrm>
          <a:prstGeom prst="rect">
            <a:avLst/>
          </a:prstGeom>
          <a:noFill/>
        </p:spPr>
        <p:txBody>
          <a:bodyPr wrap="square" rtlCol="0">
            <a:spAutoFit/>
          </a:bodyPr>
          <a:lstStyle/>
          <a:p>
            <a:r>
              <a:rPr lang="en-US" sz="1200" b="1" dirty="0" smtClean="0">
                <a:latin typeface="Arial" panose="020B0604020202020204" pitchFamily="34" charset="0"/>
              </a:rPr>
              <a:t>Jericho</a:t>
            </a:r>
            <a:endParaRPr lang="en-US" sz="1200" b="1" dirty="0">
              <a:latin typeface="Arial" panose="020B0604020202020204" pitchFamily="34" charset="0"/>
            </a:endParaRPr>
          </a:p>
        </p:txBody>
      </p:sp>
      <p:sp>
        <p:nvSpPr>
          <p:cNvPr id="27" name="TextBox 26"/>
          <p:cNvSpPr txBox="1"/>
          <p:nvPr/>
        </p:nvSpPr>
        <p:spPr>
          <a:xfrm rot="20700000">
            <a:off x="4796428" y="4383575"/>
            <a:ext cx="420731" cy="276999"/>
          </a:xfrm>
          <a:prstGeom prst="rect">
            <a:avLst/>
          </a:prstGeom>
          <a:noFill/>
        </p:spPr>
        <p:txBody>
          <a:bodyPr wrap="square" rtlCol="0">
            <a:spAutoFit/>
          </a:bodyPr>
          <a:lstStyle/>
          <a:p>
            <a:r>
              <a:rPr lang="en-US" sz="1200" b="1" dirty="0" smtClean="0">
                <a:latin typeface="Arial" panose="020B0604020202020204" pitchFamily="34" charset="0"/>
              </a:rPr>
              <a:t>Ai</a:t>
            </a:r>
            <a:endParaRPr lang="en-US" sz="1200" b="1" dirty="0">
              <a:latin typeface="Arial" panose="020B0604020202020204" pitchFamily="34" charset="0"/>
            </a:endParaRPr>
          </a:p>
        </p:txBody>
      </p:sp>
      <p:cxnSp>
        <p:nvCxnSpPr>
          <p:cNvPr id="28" name="Straight Arrow Connector 27"/>
          <p:cNvCxnSpPr/>
          <p:nvPr/>
        </p:nvCxnSpPr>
        <p:spPr bwMode="auto">
          <a:xfrm flipH="1">
            <a:off x="4678463" y="4530668"/>
            <a:ext cx="195346" cy="74772"/>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4539080" y="4733110"/>
            <a:ext cx="158344" cy="72889"/>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46847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8" name="Freeform 1035"/>
          <p:cNvSpPr>
            <a:spLocks/>
          </p:cNvSpPr>
          <p:nvPr/>
        </p:nvSpPr>
        <p:spPr bwMode="auto">
          <a:xfrm>
            <a:off x="-195931" y="-2786748"/>
            <a:ext cx="5887315" cy="9782964"/>
          </a:xfrm>
          <a:custGeom>
            <a:avLst/>
            <a:gdLst>
              <a:gd name="T0" fmla="*/ 102 w 1437"/>
              <a:gd name="T1" fmla="*/ 3134 h 3179"/>
              <a:gd name="T2" fmla="*/ 138 w 1437"/>
              <a:gd name="T3" fmla="*/ 3104 h 3179"/>
              <a:gd name="T4" fmla="*/ 216 w 1437"/>
              <a:gd name="T5" fmla="*/ 2996 h 3179"/>
              <a:gd name="T6" fmla="*/ 261 w 1437"/>
              <a:gd name="T7" fmla="*/ 2933 h 3179"/>
              <a:gd name="T8" fmla="*/ 309 w 1437"/>
              <a:gd name="T9" fmla="*/ 2825 h 3179"/>
              <a:gd name="T10" fmla="*/ 387 w 1437"/>
              <a:gd name="T11" fmla="*/ 2711 h 3179"/>
              <a:gd name="T12" fmla="*/ 459 w 1437"/>
              <a:gd name="T13" fmla="*/ 2567 h 3179"/>
              <a:gd name="T14" fmla="*/ 507 w 1437"/>
              <a:gd name="T15" fmla="*/ 2450 h 3179"/>
              <a:gd name="T16" fmla="*/ 543 w 1437"/>
              <a:gd name="T17" fmla="*/ 2348 h 3179"/>
              <a:gd name="T18" fmla="*/ 573 w 1437"/>
              <a:gd name="T19" fmla="*/ 2294 h 3179"/>
              <a:gd name="T20" fmla="*/ 588 w 1437"/>
              <a:gd name="T21" fmla="*/ 2258 h 3179"/>
              <a:gd name="T22" fmla="*/ 657 w 1437"/>
              <a:gd name="T23" fmla="*/ 2036 h 3179"/>
              <a:gd name="T24" fmla="*/ 693 w 1437"/>
              <a:gd name="T25" fmla="*/ 1907 h 3179"/>
              <a:gd name="T26" fmla="*/ 747 w 1437"/>
              <a:gd name="T27" fmla="*/ 1616 h 3179"/>
              <a:gd name="T28" fmla="*/ 747 w 1437"/>
              <a:gd name="T29" fmla="*/ 1427 h 3179"/>
              <a:gd name="T30" fmla="*/ 780 w 1437"/>
              <a:gd name="T31" fmla="*/ 1316 h 3179"/>
              <a:gd name="T32" fmla="*/ 859 w 1437"/>
              <a:gd name="T33" fmla="*/ 1316 h 3179"/>
              <a:gd name="T34" fmla="*/ 934 w 1437"/>
              <a:gd name="T35" fmla="*/ 1256 h 3179"/>
              <a:gd name="T36" fmla="*/ 919 w 1437"/>
              <a:gd name="T37" fmla="*/ 1103 h 3179"/>
              <a:gd name="T38" fmla="*/ 979 w 1437"/>
              <a:gd name="T39" fmla="*/ 947 h 3179"/>
              <a:gd name="T40" fmla="*/ 1051 w 1437"/>
              <a:gd name="T41" fmla="*/ 797 h 3179"/>
              <a:gd name="T42" fmla="*/ 1135 w 1437"/>
              <a:gd name="T43" fmla="*/ 626 h 3179"/>
              <a:gd name="T44" fmla="*/ 1207 w 1437"/>
              <a:gd name="T45" fmla="*/ 449 h 3179"/>
              <a:gd name="T46" fmla="*/ 1240 w 1437"/>
              <a:gd name="T47" fmla="*/ 272 h 3179"/>
              <a:gd name="T48" fmla="*/ 1282 w 1437"/>
              <a:gd name="T49" fmla="*/ 80 h 3179"/>
              <a:gd name="T50" fmla="*/ 1297 w 1437"/>
              <a:gd name="T51" fmla="*/ 48 h 3179"/>
              <a:gd name="T52" fmla="*/ 1284 w 1437"/>
              <a:gd name="T53" fmla="*/ 12 h 3179"/>
              <a:gd name="T54" fmla="*/ 220 w 1437"/>
              <a:gd name="T55" fmla="*/ 8 h 3179"/>
              <a:gd name="T56" fmla="*/ 73 w 1437"/>
              <a:gd name="T57" fmla="*/ 68 h 3179"/>
              <a:gd name="T58" fmla="*/ 76 w 1437"/>
              <a:gd name="T59" fmla="*/ 224 h 3179"/>
              <a:gd name="T60" fmla="*/ 73 w 1437"/>
              <a:gd name="T61" fmla="*/ 395 h 3179"/>
              <a:gd name="T62" fmla="*/ 69 w 1437"/>
              <a:gd name="T63" fmla="*/ 2402 h 3179"/>
              <a:gd name="T64" fmla="*/ 60 w 1437"/>
              <a:gd name="T65" fmla="*/ 2522 h 3179"/>
              <a:gd name="T66" fmla="*/ 51 w 1437"/>
              <a:gd name="T67" fmla="*/ 2768 h 3179"/>
              <a:gd name="T68" fmla="*/ 66 w 1437"/>
              <a:gd name="T69" fmla="*/ 3038 h 3179"/>
              <a:gd name="T70" fmla="*/ 60 w 1437"/>
              <a:gd name="T71" fmla="*/ 3173 h 3179"/>
              <a:gd name="T72" fmla="*/ 69 w 1437"/>
              <a:gd name="T73" fmla="*/ 3161 h 3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437" h="3179">
                <a:moveTo>
                  <a:pt x="69" y="3161"/>
                </a:moveTo>
                <a:cubicBezTo>
                  <a:pt x="90" y="3168"/>
                  <a:pt x="91" y="3150"/>
                  <a:pt x="102" y="3134"/>
                </a:cubicBezTo>
                <a:cubicBezTo>
                  <a:pt x="106" y="3128"/>
                  <a:pt x="115" y="3127"/>
                  <a:pt x="120" y="3122"/>
                </a:cubicBezTo>
                <a:cubicBezTo>
                  <a:pt x="126" y="3116"/>
                  <a:pt x="134" y="3112"/>
                  <a:pt x="138" y="3104"/>
                </a:cubicBezTo>
                <a:cubicBezTo>
                  <a:pt x="149" y="3082"/>
                  <a:pt x="155" y="3067"/>
                  <a:pt x="180" y="3059"/>
                </a:cubicBezTo>
                <a:cubicBezTo>
                  <a:pt x="193" y="3039"/>
                  <a:pt x="199" y="3013"/>
                  <a:pt x="216" y="2996"/>
                </a:cubicBezTo>
                <a:cubicBezTo>
                  <a:pt x="222" y="2979"/>
                  <a:pt x="228" y="2954"/>
                  <a:pt x="246" y="2948"/>
                </a:cubicBezTo>
                <a:cubicBezTo>
                  <a:pt x="250" y="2942"/>
                  <a:pt x="257" y="2939"/>
                  <a:pt x="261" y="2933"/>
                </a:cubicBezTo>
                <a:cubicBezTo>
                  <a:pt x="276" y="2908"/>
                  <a:pt x="258" y="2897"/>
                  <a:pt x="294" y="2885"/>
                </a:cubicBezTo>
                <a:cubicBezTo>
                  <a:pt x="299" y="2866"/>
                  <a:pt x="299" y="2842"/>
                  <a:pt x="309" y="2825"/>
                </a:cubicBezTo>
                <a:cubicBezTo>
                  <a:pt x="322" y="2801"/>
                  <a:pt x="339" y="2776"/>
                  <a:pt x="354" y="2753"/>
                </a:cubicBezTo>
                <a:cubicBezTo>
                  <a:pt x="366" y="2736"/>
                  <a:pt x="369" y="2723"/>
                  <a:pt x="387" y="2711"/>
                </a:cubicBezTo>
                <a:cubicBezTo>
                  <a:pt x="403" y="2663"/>
                  <a:pt x="395" y="2633"/>
                  <a:pt x="441" y="2603"/>
                </a:cubicBezTo>
                <a:cubicBezTo>
                  <a:pt x="449" y="2591"/>
                  <a:pt x="451" y="2579"/>
                  <a:pt x="459" y="2567"/>
                </a:cubicBezTo>
                <a:cubicBezTo>
                  <a:pt x="463" y="2549"/>
                  <a:pt x="464" y="2524"/>
                  <a:pt x="480" y="2513"/>
                </a:cubicBezTo>
                <a:cubicBezTo>
                  <a:pt x="487" y="2491"/>
                  <a:pt x="500" y="2472"/>
                  <a:pt x="507" y="2450"/>
                </a:cubicBezTo>
                <a:cubicBezTo>
                  <a:pt x="510" y="2440"/>
                  <a:pt x="522" y="2423"/>
                  <a:pt x="522" y="2423"/>
                </a:cubicBezTo>
                <a:cubicBezTo>
                  <a:pt x="527" y="2404"/>
                  <a:pt x="534" y="2365"/>
                  <a:pt x="543" y="2348"/>
                </a:cubicBezTo>
                <a:cubicBezTo>
                  <a:pt x="549" y="2338"/>
                  <a:pt x="563" y="2324"/>
                  <a:pt x="567" y="2312"/>
                </a:cubicBezTo>
                <a:cubicBezTo>
                  <a:pt x="569" y="2306"/>
                  <a:pt x="569" y="2299"/>
                  <a:pt x="573" y="2294"/>
                </a:cubicBezTo>
                <a:cubicBezTo>
                  <a:pt x="575" y="2291"/>
                  <a:pt x="578" y="2288"/>
                  <a:pt x="579" y="2285"/>
                </a:cubicBezTo>
                <a:cubicBezTo>
                  <a:pt x="583" y="2276"/>
                  <a:pt x="588" y="2258"/>
                  <a:pt x="588" y="2258"/>
                </a:cubicBezTo>
                <a:cubicBezTo>
                  <a:pt x="591" y="2227"/>
                  <a:pt x="592" y="2230"/>
                  <a:pt x="600" y="2207"/>
                </a:cubicBezTo>
                <a:cubicBezTo>
                  <a:pt x="593" y="2165"/>
                  <a:pt x="689" y="2035"/>
                  <a:pt x="657" y="2036"/>
                </a:cubicBezTo>
                <a:cubicBezTo>
                  <a:pt x="675" y="1986"/>
                  <a:pt x="687" y="1946"/>
                  <a:pt x="693" y="1925"/>
                </a:cubicBezTo>
                <a:cubicBezTo>
                  <a:pt x="699" y="1904"/>
                  <a:pt x="689" y="1935"/>
                  <a:pt x="693" y="1907"/>
                </a:cubicBezTo>
                <a:cubicBezTo>
                  <a:pt x="697" y="1879"/>
                  <a:pt x="708" y="1802"/>
                  <a:pt x="717" y="1754"/>
                </a:cubicBezTo>
                <a:cubicBezTo>
                  <a:pt x="726" y="1706"/>
                  <a:pt x="742" y="1656"/>
                  <a:pt x="747" y="1616"/>
                </a:cubicBezTo>
                <a:cubicBezTo>
                  <a:pt x="752" y="1576"/>
                  <a:pt x="750" y="1545"/>
                  <a:pt x="750" y="1514"/>
                </a:cubicBezTo>
                <a:cubicBezTo>
                  <a:pt x="750" y="1483"/>
                  <a:pt x="746" y="1450"/>
                  <a:pt x="747" y="1427"/>
                </a:cubicBezTo>
                <a:cubicBezTo>
                  <a:pt x="748" y="1404"/>
                  <a:pt x="751" y="1394"/>
                  <a:pt x="756" y="1376"/>
                </a:cubicBezTo>
                <a:cubicBezTo>
                  <a:pt x="761" y="1358"/>
                  <a:pt x="771" y="1329"/>
                  <a:pt x="780" y="1316"/>
                </a:cubicBezTo>
                <a:cubicBezTo>
                  <a:pt x="789" y="1303"/>
                  <a:pt x="798" y="1298"/>
                  <a:pt x="811" y="1298"/>
                </a:cubicBezTo>
                <a:cubicBezTo>
                  <a:pt x="824" y="1298"/>
                  <a:pt x="843" y="1316"/>
                  <a:pt x="859" y="1316"/>
                </a:cubicBezTo>
                <a:cubicBezTo>
                  <a:pt x="875" y="1316"/>
                  <a:pt x="895" y="1308"/>
                  <a:pt x="907" y="1298"/>
                </a:cubicBezTo>
                <a:cubicBezTo>
                  <a:pt x="919" y="1288"/>
                  <a:pt x="933" y="1278"/>
                  <a:pt x="934" y="1256"/>
                </a:cubicBezTo>
                <a:cubicBezTo>
                  <a:pt x="935" y="1234"/>
                  <a:pt x="916" y="1188"/>
                  <a:pt x="914" y="1163"/>
                </a:cubicBezTo>
                <a:cubicBezTo>
                  <a:pt x="912" y="1138"/>
                  <a:pt x="912" y="1124"/>
                  <a:pt x="919" y="1103"/>
                </a:cubicBezTo>
                <a:cubicBezTo>
                  <a:pt x="926" y="1082"/>
                  <a:pt x="945" y="1060"/>
                  <a:pt x="955" y="1034"/>
                </a:cubicBezTo>
                <a:cubicBezTo>
                  <a:pt x="965" y="1008"/>
                  <a:pt x="967" y="980"/>
                  <a:pt x="979" y="947"/>
                </a:cubicBezTo>
                <a:cubicBezTo>
                  <a:pt x="991" y="914"/>
                  <a:pt x="1015" y="861"/>
                  <a:pt x="1027" y="836"/>
                </a:cubicBezTo>
                <a:cubicBezTo>
                  <a:pt x="1039" y="811"/>
                  <a:pt x="1042" y="819"/>
                  <a:pt x="1051" y="797"/>
                </a:cubicBezTo>
                <a:cubicBezTo>
                  <a:pt x="1060" y="775"/>
                  <a:pt x="1070" y="730"/>
                  <a:pt x="1084" y="701"/>
                </a:cubicBezTo>
                <a:cubicBezTo>
                  <a:pt x="1098" y="672"/>
                  <a:pt x="1118" y="657"/>
                  <a:pt x="1135" y="626"/>
                </a:cubicBezTo>
                <a:cubicBezTo>
                  <a:pt x="1152" y="595"/>
                  <a:pt x="1177" y="544"/>
                  <a:pt x="1189" y="515"/>
                </a:cubicBezTo>
                <a:cubicBezTo>
                  <a:pt x="1201" y="486"/>
                  <a:pt x="1202" y="471"/>
                  <a:pt x="1207" y="449"/>
                </a:cubicBezTo>
                <a:cubicBezTo>
                  <a:pt x="1212" y="427"/>
                  <a:pt x="1217" y="409"/>
                  <a:pt x="1222" y="380"/>
                </a:cubicBezTo>
                <a:cubicBezTo>
                  <a:pt x="1227" y="351"/>
                  <a:pt x="1234" y="314"/>
                  <a:pt x="1240" y="272"/>
                </a:cubicBezTo>
                <a:cubicBezTo>
                  <a:pt x="1246" y="230"/>
                  <a:pt x="1254" y="157"/>
                  <a:pt x="1261" y="125"/>
                </a:cubicBezTo>
                <a:cubicBezTo>
                  <a:pt x="1268" y="93"/>
                  <a:pt x="1278" y="90"/>
                  <a:pt x="1282" y="80"/>
                </a:cubicBezTo>
                <a:cubicBezTo>
                  <a:pt x="1286" y="70"/>
                  <a:pt x="1285" y="72"/>
                  <a:pt x="1287" y="67"/>
                </a:cubicBezTo>
                <a:cubicBezTo>
                  <a:pt x="1289" y="62"/>
                  <a:pt x="1289" y="57"/>
                  <a:pt x="1297" y="48"/>
                </a:cubicBezTo>
                <a:cubicBezTo>
                  <a:pt x="1305" y="39"/>
                  <a:pt x="1335" y="20"/>
                  <a:pt x="1333" y="14"/>
                </a:cubicBezTo>
                <a:cubicBezTo>
                  <a:pt x="1331" y="8"/>
                  <a:pt x="1296" y="12"/>
                  <a:pt x="1284" y="12"/>
                </a:cubicBezTo>
                <a:cubicBezTo>
                  <a:pt x="1272" y="12"/>
                  <a:pt x="1437" y="15"/>
                  <a:pt x="1260" y="14"/>
                </a:cubicBezTo>
                <a:cubicBezTo>
                  <a:pt x="1203" y="8"/>
                  <a:pt x="275" y="0"/>
                  <a:pt x="220" y="8"/>
                </a:cubicBezTo>
                <a:cubicBezTo>
                  <a:pt x="0" y="10"/>
                  <a:pt x="82" y="10"/>
                  <a:pt x="76" y="23"/>
                </a:cubicBezTo>
                <a:cubicBezTo>
                  <a:pt x="52" y="33"/>
                  <a:pt x="73" y="49"/>
                  <a:pt x="73" y="68"/>
                </a:cubicBezTo>
                <a:cubicBezTo>
                  <a:pt x="73" y="87"/>
                  <a:pt x="72" y="114"/>
                  <a:pt x="73" y="140"/>
                </a:cubicBezTo>
                <a:cubicBezTo>
                  <a:pt x="74" y="166"/>
                  <a:pt x="75" y="201"/>
                  <a:pt x="76" y="224"/>
                </a:cubicBezTo>
                <a:cubicBezTo>
                  <a:pt x="77" y="247"/>
                  <a:pt x="79" y="250"/>
                  <a:pt x="79" y="278"/>
                </a:cubicBezTo>
                <a:cubicBezTo>
                  <a:pt x="79" y="306"/>
                  <a:pt x="75" y="63"/>
                  <a:pt x="73" y="395"/>
                </a:cubicBezTo>
                <a:cubicBezTo>
                  <a:pt x="71" y="727"/>
                  <a:pt x="68" y="1939"/>
                  <a:pt x="67" y="2273"/>
                </a:cubicBezTo>
                <a:cubicBezTo>
                  <a:pt x="63" y="2309"/>
                  <a:pt x="70" y="2377"/>
                  <a:pt x="69" y="2402"/>
                </a:cubicBezTo>
                <a:cubicBezTo>
                  <a:pt x="68" y="2429"/>
                  <a:pt x="66" y="2415"/>
                  <a:pt x="64" y="2435"/>
                </a:cubicBezTo>
                <a:cubicBezTo>
                  <a:pt x="72" y="2465"/>
                  <a:pt x="53" y="2492"/>
                  <a:pt x="60" y="2522"/>
                </a:cubicBezTo>
                <a:cubicBezTo>
                  <a:pt x="64" y="2539"/>
                  <a:pt x="55" y="2586"/>
                  <a:pt x="61" y="2603"/>
                </a:cubicBezTo>
                <a:cubicBezTo>
                  <a:pt x="59" y="2666"/>
                  <a:pt x="57" y="2681"/>
                  <a:pt x="51" y="2768"/>
                </a:cubicBezTo>
                <a:cubicBezTo>
                  <a:pt x="60" y="2882"/>
                  <a:pt x="45" y="2903"/>
                  <a:pt x="60" y="2966"/>
                </a:cubicBezTo>
                <a:cubicBezTo>
                  <a:pt x="65" y="2992"/>
                  <a:pt x="64" y="3009"/>
                  <a:pt x="66" y="3038"/>
                </a:cubicBezTo>
                <a:cubicBezTo>
                  <a:pt x="64" y="3060"/>
                  <a:pt x="64" y="3078"/>
                  <a:pt x="57" y="3098"/>
                </a:cubicBezTo>
                <a:cubicBezTo>
                  <a:pt x="58" y="3123"/>
                  <a:pt x="56" y="3148"/>
                  <a:pt x="60" y="3173"/>
                </a:cubicBezTo>
                <a:cubicBezTo>
                  <a:pt x="60" y="3176"/>
                  <a:pt x="67" y="3179"/>
                  <a:pt x="69" y="3176"/>
                </a:cubicBezTo>
                <a:cubicBezTo>
                  <a:pt x="72" y="3172"/>
                  <a:pt x="69" y="3166"/>
                  <a:pt x="69" y="3161"/>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7" name="Freeform 1041"/>
          <p:cNvSpPr>
            <a:spLocks/>
          </p:cNvSpPr>
          <p:nvPr/>
        </p:nvSpPr>
        <p:spPr bwMode="auto">
          <a:xfrm>
            <a:off x="4968544" y="635480"/>
            <a:ext cx="274494" cy="268026"/>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4"/>
          <p:cNvGrpSpPr/>
          <p:nvPr/>
        </p:nvGrpSpPr>
        <p:grpSpPr>
          <a:xfrm>
            <a:off x="4297048" y="498425"/>
            <a:ext cx="874468" cy="6329302"/>
            <a:chOff x="4887279" y="1362864"/>
            <a:chExt cx="499109" cy="3964787"/>
          </a:xfrm>
        </p:grpSpPr>
        <p:sp>
          <p:nvSpPr>
            <p:cNvPr id="31749" name="Freeform 1036"/>
            <p:cNvSpPr>
              <a:spLocks/>
            </p:cNvSpPr>
            <p:nvPr/>
          </p:nvSpPr>
          <p:spPr bwMode="auto">
            <a:xfrm>
              <a:off x="5089525" y="1898650"/>
              <a:ext cx="296863" cy="441325"/>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4887279" y="4056063"/>
              <a:ext cx="481013" cy="1271588"/>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5227637" y="2343150"/>
              <a:ext cx="76200" cy="1738313"/>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5306128" y="1362864"/>
              <a:ext cx="41451" cy="541651"/>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cxnSp>
        <p:nvCxnSpPr>
          <p:cNvPr id="23" name="Straight Arrow Connector 22"/>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a:off x="4725697" y="4561462"/>
            <a:ext cx="428035" cy="338554"/>
          </a:xfrm>
          <a:prstGeom prst="rect">
            <a:avLst/>
          </a:prstGeom>
          <a:noFill/>
        </p:spPr>
        <p:txBody>
          <a:bodyPr wrap="square" rtlCol="0">
            <a:spAutoFit/>
          </a:bodyPr>
          <a:lstStyle/>
          <a:p>
            <a:r>
              <a:rPr lang="en-US" sz="1600" dirty="0"/>
              <a:t>•</a:t>
            </a:r>
          </a:p>
        </p:txBody>
      </p:sp>
      <p:sp>
        <p:nvSpPr>
          <p:cNvPr id="38" name="TextBox 37"/>
          <p:cNvSpPr txBox="1"/>
          <p:nvPr/>
        </p:nvSpPr>
        <p:spPr>
          <a:xfrm>
            <a:off x="3818058" y="-51365"/>
            <a:ext cx="8262940" cy="5370701"/>
          </a:xfrm>
          <a:prstGeom prst="rect">
            <a:avLst/>
          </a:prstGeom>
          <a:noFill/>
        </p:spPr>
        <p:txBody>
          <a:bodyPr wrap="square" rtlCol="0">
            <a:spAutoFit/>
          </a:bodyPr>
          <a:lstStyle/>
          <a:p>
            <a:pPr algn="ctr"/>
            <a:r>
              <a:rPr lang="en-US" sz="4400" b="1" dirty="0" smtClean="0"/>
              <a:t>Outline of Joshua by Chapters</a:t>
            </a:r>
            <a:endParaRPr lang="en-US" sz="5400" b="1" dirty="0"/>
          </a:p>
          <a:p>
            <a:pPr indent="1765300"/>
            <a:r>
              <a:rPr lang="en-US" sz="2300" b="1" dirty="0" smtClean="0"/>
              <a:t>1--Charge to Joshua, Prep. to cross Jordan</a:t>
            </a:r>
          </a:p>
          <a:p>
            <a:pPr indent="1765300"/>
            <a:r>
              <a:rPr lang="en-US" sz="2300" b="1" dirty="0" smtClean="0"/>
              <a:t>2—Spies in Jericho, Rahab’s faith</a:t>
            </a:r>
          </a:p>
          <a:p>
            <a:pPr indent="1765300"/>
            <a:r>
              <a:rPr lang="en-US" sz="2300" b="1" dirty="0" smtClean="0"/>
              <a:t>3—Crossing of Jordan</a:t>
            </a:r>
          </a:p>
          <a:p>
            <a:pPr indent="1765300"/>
            <a:r>
              <a:rPr lang="en-US" sz="2300" b="1" dirty="0" smtClean="0"/>
              <a:t>4—Memorial stones @ Jordan, Gilgal</a:t>
            </a:r>
          </a:p>
          <a:p>
            <a:pPr indent="1765300"/>
            <a:r>
              <a:rPr lang="en-US" sz="2300" b="1" dirty="0" smtClean="0"/>
              <a:t>5—Circumcision, commander of God’s army</a:t>
            </a:r>
          </a:p>
          <a:p>
            <a:pPr indent="1765300"/>
            <a:r>
              <a:rPr lang="en-US" sz="2300" b="1" dirty="0" smtClean="0"/>
              <a:t>6—The fall of Jericho</a:t>
            </a:r>
          </a:p>
          <a:p>
            <a:pPr indent="1765300"/>
            <a:r>
              <a:rPr lang="en-US" sz="2300" b="1" dirty="0" smtClean="0"/>
              <a:t>7—Defeat at Ai; </a:t>
            </a:r>
            <a:r>
              <a:rPr lang="en-US" sz="2300" b="1" dirty="0" err="1" smtClean="0"/>
              <a:t>Achan’s</a:t>
            </a:r>
            <a:r>
              <a:rPr lang="en-US" sz="2300" b="1" dirty="0" smtClean="0"/>
              <a:t> sin</a:t>
            </a:r>
          </a:p>
          <a:p>
            <a:pPr indent="1765300"/>
            <a:r>
              <a:rPr lang="en-US" sz="2300" b="1" dirty="0" smtClean="0"/>
              <a:t>8—Fall of Ai</a:t>
            </a:r>
          </a:p>
          <a:p>
            <a:pPr indent="1765300"/>
            <a:r>
              <a:rPr lang="en-US" sz="2300" b="1" dirty="0" smtClean="0"/>
              <a:t>9-10—Conquering southern Palestine, Philistia</a:t>
            </a:r>
          </a:p>
          <a:p>
            <a:pPr indent="1765300"/>
            <a:r>
              <a:rPr lang="en-US" sz="2300" b="1" dirty="0" smtClean="0"/>
              <a:t>11—Northern campaign all the way to </a:t>
            </a:r>
            <a:r>
              <a:rPr lang="en-US" sz="2300" b="1" dirty="0" err="1" smtClean="0"/>
              <a:t>Hazor</a:t>
            </a:r>
            <a:endParaRPr lang="en-US" sz="2300" b="1" dirty="0" smtClean="0"/>
          </a:p>
          <a:p>
            <a:pPr indent="1765300"/>
            <a:r>
              <a:rPr lang="en-US" sz="2300" b="1" dirty="0" smtClean="0"/>
              <a:t>12—List of kings defeated Moses &amp; Joshua</a:t>
            </a:r>
          </a:p>
          <a:p>
            <a:pPr indent="1765300"/>
            <a:r>
              <a:rPr lang="en-US" sz="2300" b="1" dirty="0" smtClean="0"/>
              <a:t>13—Joshua’s charge—finish the job</a:t>
            </a:r>
          </a:p>
          <a:p>
            <a:pPr indent="1765300"/>
            <a:r>
              <a:rPr lang="en-US" sz="2300" b="1" dirty="0" smtClean="0"/>
              <a:t>14-19—Division of conquered land</a:t>
            </a:r>
          </a:p>
        </p:txBody>
      </p:sp>
      <p:sp>
        <p:nvSpPr>
          <p:cNvPr id="30" name="TextBox 29"/>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cxnSp>
        <p:nvCxnSpPr>
          <p:cNvPr id="19" name="Straight Arrow Connector 18"/>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rot="1500000">
            <a:off x="4588024" y="4534256"/>
            <a:ext cx="228960" cy="338554"/>
          </a:xfrm>
          <a:prstGeom prst="rect">
            <a:avLst/>
          </a:prstGeom>
          <a:noFill/>
        </p:spPr>
        <p:txBody>
          <a:bodyPr wrap="square" rtlCol="0">
            <a:spAutoFit/>
          </a:bodyPr>
          <a:lstStyle/>
          <a:p>
            <a:r>
              <a:rPr lang="en-US" sz="1600" dirty="0"/>
              <a:t>•</a:t>
            </a:r>
          </a:p>
        </p:txBody>
      </p:sp>
      <p:sp>
        <p:nvSpPr>
          <p:cNvPr id="22" name="TextBox 21"/>
          <p:cNvSpPr txBox="1"/>
          <p:nvPr/>
        </p:nvSpPr>
        <p:spPr>
          <a:xfrm>
            <a:off x="4484144" y="4450972"/>
            <a:ext cx="175584" cy="338554"/>
          </a:xfrm>
          <a:prstGeom prst="rect">
            <a:avLst/>
          </a:prstGeom>
          <a:noFill/>
        </p:spPr>
        <p:txBody>
          <a:bodyPr wrap="square" rtlCol="0">
            <a:spAutoFit/>
          </a:bodyPr>
          <a:lstStyle/>
          <a:p>
            <a:r>
              <a:rPr lang="en-US" sz="1600" dirty="0"/>
              <a:t>•</a:t>
            </a:r>
          </a:p>
        </p:txBody>
      </p:sp>
      <p:sp>
        <p:nvSpPr>
          <p:cNvPr id="24" name="TextBox 23"/>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sp>
        <p:nvSpPr>
          <p:cNvPr id="26" name="TextBox 25"/>
          <p:cNvSpPr txBox="1"/>
          <p:nvPr/>
        </p:nvSpPr>
        <p:spPr>
          <a:xfrm>
            <a:off x="3890919" y="4673135"/>
            <a:ext cx="748391" cy="276999"/>
          </a:xfrm>
          <a:prstGeom prst="rect">
            <a:avLst/>
          </a:prstGeom>
          <a:noFill/>
        </p:spPr>
        <p:txBody>
          <a:bodyPr wrap="square" rtlCol="0">
            <a:spAutoFit/>
          </a:bodyPr>
          <a:lstStyle/>
          <a:p>
            <a:r>
              <a:rPr lang="en-US" sz="1200" b="1" dirty="0" smtClean="0">
                <a:latin typeface="Arial" panose="020B0604020202020204" pitchFamily="34" charset="0"/>
              </a:rPr>
              <a:t>Jericho</a:t>
            </a:r>
            <a:endParaRPr lang="en-US" sz="1200" b="1" dirty="0">
              <a:latin typeface="Arial" panose="020B0604020202020204" pitchFamily="34" charset="0"/>
            </a:endParaRPr>
          </a:p>
        </p:txBody>
      </p:sp>
      <p:sp>
        <p:nvSpPr>
          <p:cNvPr id="27" name="TextBox 26"/>
          <p:cNvSpPr txBox="1"/>
          <p:nvPr/>
        </p:nvSpPr>
        <p:spPr>
          <a:xfrm rot="20700000">
            <a:off x="4796428" y="4383575"/>
            <a:ext cx="420731" cy="276999"/>
          </a:xfrm>
          <a:prstGeom prst="rect">
            <a:avLst/>
          </a:prstGeom>
          <a:noFill/>
        </p:spPr>
        <p:txBody>
          <a:bodyPr wrap="square" rtlCol="0">
            <a:spAutoFit/>
          </a:bodyPr>
          <a:lstStyle/>
          <a:p>
            <a:r>
              <a:rPr lang="en-US" sz="1200" b="1" dirty="0" smtClean="0">
                <a:latin typeface="Arial" panose="020B0604020202020204" pitchFamily="34" charset="0"/>
              </a:rPr>
              <a:t>Ai</a:t>
            </a:r>
            <a:endParaRPr lang="en-US" sz="1200" b="1" dirty="0">
              <a:latin typeface="Arial" panose="020B0604020202020204" pitchFamily="34" charset="0"/>
            </a:endParaRPr>
          </a:p>
        </p:txBody>
      </p:sp>
      <p:cxnSp>
        <p:nvCxnSpPr>
          <p:cNvPr id="28" name="Straight Arrow Connector 27"/>
          <p:cNvCxnSpPr/>
          <p:nvPr/>
        </p:nvCxnSpPr>
        <p:spPr bwMode="auto">
          <a:xfrm flipH="1">
            <a:off x="4678463" y="4530668"/>
            <a:ext cx="195346" cy="74772"/>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4539080" y="4733110"/>
            <a:ext cx="158344" cy="72889"/>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27996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25" y="-62346"/>
            <a:ext cx="5940530" cy="6858000"/>
          </a:xfrm>
          <a:prstGeom prst="rect">
            <a:avLst/>
          </a:prstGeom>
        </p:spPr>
      </p:pic>
      <p:sp>
        <p:nvSpPr>
          <p:cNvPr id="6" name="TextBox 5"/>
          <p:cNvSpPr txBox="1"/>
          <p:nvPr/>
        </p:nvSpPr>
        <p:spPr>
          <a:xfrm>
            <a:off x="6192980" y="-2"/>
            <a:ext cx="5708074" cy="6678751"/>
          </a:xfrm>
          <a:prstGeom prst="rect">
            <a:avLst/>
          </a:prstGeom>
          <a:noFill/>
        </p:spPr>
        <p:txBody>
          <a:bodyPr wrap="square" rtlCol="0">
            <a:spAutoFit/>
          </a:bodyPr>
          <a:lstStyle/>
          <a:p>
            <a:pPr algn="ctr"/>
            <a:r>
              <a:rPr lang="en-US" sz="3600" b="1" dirty="0" smtClean="0"/>
              <a:t>God Kept His Promise</a:t>
            </a:r>
          </a:p>
          <a:p>
            <a:pPr algn="just"/>
            <a:r>
              <a:rPr lang="en-US" sz="2800" b="1" dirty="0" smtClean="0"/>
              <a:t>  43  </a:t>
            </a:r>
            <a:r>
              <a:rPr lang="en-US" sz="2800" b="1" dirty="0"/>
              <a:t>So the LORD gave to Israel all the land of which He had sworn to give to their fathers, and they took possession of it and dwelt in it. </a:t>
            </a:r>
          </a:p>
          <a:p>
            <a:pPr algn="just"/>
            <a:r>
              <a:rPr lang="en-US" sz="2800" b="1" dirty="0" smtClean="0"/>
              <a:t>  44  </a:t>
            </a:r>
            <a:r>
              <a:rPr lang="en-US" sz="2800" b="1" dirty="0"/>
              <a:t>The LORD gave them rest all around, according to all that He had sworn to their fathers. And not a man of all their enemies stood against them; the LORD delivered all their enemies into their hand. </a:t>
            </a:r>
          </a:p>
          <a:p>
            <a:pPr algn="just"/>
            <a:r>
              <a:rPr lang="en-US" sz="2800" b="1" dirty="0" smtClean="0"/>
              <a:t>  45  </a:t>
            </a:r>
            <a:r>
              <a:rPr lang="en-US" sz="2800" b="1" dirty="0"/>
              <a:t>Not a word failed of any good thing which the LORD had spoken to the house of Israel. All came to pass. </a:t>
            </a:r>
            <a:r>
              <a:rPr lang="en-US" sz="2800" b="1" dirty="0" smtClean="0"/>
              <a:t>        			</a:t>
            </a:r>
            <a:r>
              <a:rPr lang="en-US" sz="2400" b="1" dirty="0" smtClean="0"/>
              <a:t>Joshua 21:43-45</a:t>
            </a:r>
            <a:endParaRPr lang="en-US" sz="2400" b="1" dirty="0"/>
          </a:p>
        </p:txBody>
      </p:sp>
    </p:spTree>
    <p:extLst>
      <p:ext uri="{BB962C8B-B14F-4D97-AF65-F5344CB8AC3E}">
        <p14:creationId xmlns:p14="http://schemas.microsoft.com/office/powerpoint/2010/main" val="2984573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8" name="Freeform 1035"/>
          <p:cNvSpPr>
            <a:spLocks/>
          </p:cNvSpPr>
          <p:nvPr/>
        </p:nvSpPr>
        <p:spPr bwMode="auto">
          <a:xfrm>
            <a:off x="-23538" y="-2726065"/>
            <a:ext cx="5887315" cy="9782964"/>
          </a:xfrm>
          <a:custGeom>
            <a:avLst/>
            <a:gdLst>
              <a:gd name="T0" fmla="*/ 102 w 1437"/>
              <a:gd name="T1" fmla="*/ 3134 h 3179"/>
              <a:gd name="T2" fmla="*/ 138 w 1437"/>
              <a:gd name="T3" fmla="*/ 3104 h 3179"/>
              <a:gd name="T4" fmla="*/ 216 w 1437"/>
              <a:gd name="T5" fmla="*/ 2996 h 3179"/>
              <a:gd name="T6" fmla="*/ 261 w 1437"/>
              <a:gd name="T7" fmla="*/ 2933 h 3179"/>
              <a:gd name="T8" fmla="*/ 309 w 1437"/>
              <a:gd name="T9" fmla="*/ 2825 h 3179"/>
              <a:gd name="T10" fmla="*/ 387 w 1437"/>
              <a:gd name="T11" fmla="*/ 2711 h 3179"/>
              <a:gd name="T12" fmla="*/ 459 w 1437"/>
              <a:gd name="T13" fmla="*/ 2567 h 3179"/>
              <a:gd name="T14" fmla="*/ 507 w 1437"/>
              <a:gd name="T15" fmla="*/ 2450 h 3179"/>
              <a:gd name="T16" fmla="*/ 543 w 1437"/>
              <a:gd name="T17" fmla="*/ 2348 h 3179"/>
              <a:gd name="T18" fmla="*/ 573 w 1437"/>
              <a:gd name="T19" fmla="*/ 2294 h 3179"/>
              <a:gd name="T20" fmla="*/ 588 w 1437"/>
              <a:gd name="T21" fmla="*/ 2258 h 3179"/>
              <a:gd name="T22" fmla="*/ 657 w 1437"/>
              <a:gd name="T23" fmla="*/ 2036 h 3179"/>
              <a:gd name="T24" fmla="*/ 693 w 1437"/>
              <a:gd name="T25" fmla="*/ 1907 h 3179"/>
              <a:gd name="T26" fmla="*/ 747 w 1437"/>
              <a:gd name="T27" fmla="*/ 1616 h 3179"/>
              <a:gd name="T28" fmla="*/ 747 w 1437"/>
              <a:gd name="T29" fmla="*/ 1427 h 3179"/>
              <a:gd name="T30" fmla="*/ 780 w 1437"/>
              <a:gd name="T31" fmla="*/ 1316 h 3179"/>
              <a:gd name="T32" fmla="*/ 859 w 1437"/>
              <a:gd name="T33" fmla="*/ 1316 h 3179"/>
              <a:gd name="T34" fmla="*/ 934 w 1437"/>
              <a:gd name="T35" fmla="*/ 1256 h 3179"/>
              <a:gd name="T36" fmla="*/ 919 w 1437"/>
              <a:gd name="T37" fmla="*/ 1103 h 3179"/>
              <a:gd name="T38" fmla="*/ 979 w 1437"/>
              <a:gd name="T39" fmla="*/ 947 h 3179"/>
              <a:gd name="T40" fmla="*/ 1051 w 1437"/>
              <a:gd name="T41" fmla="*/ 797 h 3179"/>
              <a:gd name="T42" fmla="*/ 1135 w 1437"/>
              <a:gd name="T43" fmla="*/ 626 h 3179"/>
              <a:gd name="T44" fmla="*/ 1207 w 1437"/>
              <a:gd name="T45" fmla="*/ 449 h 3179"/>
              <a:gd name="T46" fmla="*/ 1240 w 1437"/>
              <a:gd name="T47" fmla="*/ 272 h 3179"/>
              <a:gd name="T48" fmla="*/ 1282 w 1437"/>
              <a:gd name="T49" fmla="*/ 80 h 3179"/>
              <a:gd name="T50" fmla="*/ 1297 w 1437"/>
              <a:gd name="T51" fmla="*/ 48 h 3179"/>
              <a:gd name="T52" fmla="*/ 1284 w 1437"/>
              <a:gd name="T53" fmla="*/ 12 h 3179"/>
              <a:gd name="T54" fmla="*/ 220 w 1437"/>
              <a:gd name="T55" fmla="*/ 8 h 3179"/>
              <a:gd name="T56" fmla="*/ 73 w 1437"/>
              <a:gd name="T57" fmla="*/ 68 h 3179"/>
              <a:gd name="T58" fmla="*/ 76 w 1437"/>
              <a:gd name="T59" fmla="*/ 224 h 3179"/>
              <a:gd name="T60" fmla="*/ 73 w 1437"/>
              <a:gd name="T61" fmla="*/ 395 h 3179"/>
              <a:gd name="T62" fmla="*/ 69 w 1437"/>
              <a:gd name="T63" fmla="*/ 2402 h 3179"/>
              <a:gd name="T64" fmla="*/ 60 w 1437"/>
              <a:gd name="T65" fmla="*/ 2522 h 3179"/>
              <a:gd name="T66" fmla="*/ 51 w 1437"/>
              <a:gd name="T67" fmla="*/ 2768 h 3179"/>
              <a:gd name="T68" fmla="*/ 66 w 1437"/>
              <a:gd name="T69" fmla="*/ 3038 h 3179"/>
              <a:gd name="T70" fmla="*/ 60 w 1437"/>
              <a:gd name="T71" fmla="*/ 3173 h 3179"/>
              <a:gd name="T72" fmla="*/ 69 w 1437"/>
              <a:gd name="T73" fmla="*/ 3161 h 3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437" h="3179">
                <a:moveTo>
                  <a:pt x="69" y="3161"/>
                </a:moveTo>
                <a:cubicBezTo>
                  <a:pt x="90" y="3168"/>
                  <a:pt x="91" y="3150"/>
                  <a:pt x="102" y="3134"/>
                </a:cubicBezTo>
                <a:cubicBezTo>
                  <a:pt x="106" y="3128"/>
                  <a:pt x="115" y="3127"/>
                  <a:pt x="120" y="3122"/>
                </a:cubicBezTo>
                <a:cubicBezTo>
                  <a:pt x="126" y="3116"/>
                  <a:pt x="134" y="3112"/>
                  <a:pt x="138" y="3104"/>
                </a:cubicBezTo>
                <a:cubicBezTo>
                  <a:pt x="149" y="3082"/>
                  <a:pt x="155" y="3067"/>
                  <a:pt x="180" y="3059"/>
                </a:cubicBezTo>
                <a:cubicBezTo>
                  <a:pt x="193" y="3039"/>
                  <a:pt x="199" y="3013"/>
                  <a:pt x="216" y="2996"/>
                </a:cubicBezTo>
                <a:cubicBezTo>
                  <a:pt x="222" y="2979"/>
                  <a:pt x="228" y="2954"/>
                  <a:pt x="246" y="2948"/>
                </a:cubicBezTo>
                <a:cubicBezTo>
                  <a:pt x="250" y="2942"/>
                  <a:pt x="257" y="2939"/>
                  <a:pt x="261" y="2933"/>
                </a:cubicBezTo>
                <a:cubicBezTo>
                  <a:pt x="276" y="2908"/>
                  <a:pt x="258" y="2897"/>
                  <a:pt x="294" y="2885"/>
                </a:cubicBezTo>
                <a:cubicBezTo>
                  <a:pt x="299" y="2866"/>
                  <a:pt x="299" y="2842"/>
                  <a:pt x="309" y="2825"/>
                </a:cubicBezTo>
                <a:cubicBezTo>
                  <a:pt x="322" y="2801"/>
                  <a:pt x="339" y="2776"/>
                  <a:pt x="354" y="2753"/>
                </a:cubicBezTo>
                <a:cubicBezTo>
                  <a:pt x="366" y="2736"/>
                  <a:pt x="369" y="2723"/>
                  <a:pt x="387" y="2711"/>
                </a:cubicBezTo>
                <a:cubicBezTo>
                  <a:pt x="403" y="2663"/>
                  <a:pt x="395" y="2633"/>
                  <a:pt x="441" y="2603"/>
                </a:cubicBezTo>
                <a:cubicBezTo>
                  <a:pt x="449" y="2591"/>
                  <a:pt x="451" y="2579"/>
                  <a:pt x="459" y="2567"/>
                </a:cubicBezTo>
                <a:cubicBezTo>
                  <a:pt x="463" y="2549"/>
                  <a:pt x="464" y="2524"/>
                  <a:pt x="480" y="2513"/>
                </a:cubicBezTo>
                <a:cubicBezTo>
                  <a:pt x="487" y="2491"/>
                  <a:pt x="500" y="2472"/>
                  <a:pt x="507" y="2450"/>
                </a:cubicBezTo>
                <a:cubicBezTo>
                  <a:pt x="510" y="2440"/>
                  <a:pt x="522" y="2423"/>
                  <a:pt x="522" y="2423"/>
                </a:cubicBezTo>
                <a:cubicBezTo>
                  <a:pt x="527" y="2404"/>
                  <a:pt x="534" y="2365"/>
                  <a:pt x="543" y="2348"/>
                </a:cubicBezTo>
                <a:cubicBezTo>
                  <a:pt x="549" y="2338"/>
                  <a:pt x="563" y="2324"/>
                  <a:pt x="567" y="2312"/>
                </a:cubicBezTo>
                <a:cubicBezTo>
                  <a:pt x="569" y="2306"/>
                  <a:pt x="569" y="2299"/>
                  <a:pt x="573" y="2294"/>
                </a:cubicBezTo>
                <a:cubicBezTo>
                  <a:pt x="575" y="2291"/>
                  <a:pt x="578" y="2288"/>
                  <a:pt x="579" y="2285"/>
                </a:cubicBezTo>
                <a:cubicBezTo>
                  <a:pt x="583" y="2276"/>
                  <a:pt x="588" y="2258"/>
                  <a:pt x="588" y="2258"/>
                </a:cubicBezTo>
                <a:cubicBezTo>
                  <a:pt x="591" y="2227"/>
                  <a:pt x="592" y="2230"/>
                  <a:pt x="600" y="2207"/>
                </a:cubicBezTo>
                <a:cubicBezTo>
                  <a:pt x="593" y="2165"/>
                  <a:pt x="689" y="2035"/>
                  <a:pt x="657" y="2036"/>
                </a:cubicBezTo>
                <a:cubicBezTo>
                  <a:pt x="675" y="1986"/>
                  <a:pt x="687" y="1946"/>
                  <a:pt x="693" y="1925"/>
                </a:cubicBezTo>
                <a:cubicBezTo>
                  <a:pt x="699" y="1904"/>
                  <a:pt x="689" y="1935"/>
                  <a:pt x="693" y="1907"/>
                </a:cubicBezTo>
                <a:cubicBezTo>
                  <a:pt x="697" y="1879"/>
                  <a:pt x="708" y="1802"/>
                  <a:pt x="717" y="1754"/>
                </a:cubicBezTo>
                <a:cubicBezTo>
                  <a:pt x="726" y="1706"/>
                  <a:pt x="742" y="1656"/>
                  <a:pt x="747" y="1616"/>
                </a:cubicBezTo>
                <a:cubicBezTo>
                  <a:pt x="752" y="1576"/>
                  <a:pt x="750" y="1545"/>
                  <a:pt x="750" y="1514"/>
                </a:cubicBezTo>
                <a:cubicBezTo>
                  <a:pt x="750" y="1483"/>
                  <a:pt x="746" y="1450"/>
                  <a:pt x="747" y="1427"/>
                </a:cubicBezTo>
                <a:cubicBezTo>
                  <a:pt x="748" y="1404"/>
                  <a:pt x="751" y="1394"/>
                  <a:pt x="756" y="1376"/>
                </a:cubicBezTo>
                <a:cubicBezTo>
                  <a:pt x="761" y="1358"/>
                  <a:pt x="771" y="1329"/>
                  <a:pt x="780" y="1316"/>
                </a:cubicBezTo>
                <a:cubicBezTo>
                  <a:pt x="789" y="1303"/>
                  <a:pt x="798" y="1298"/>
                  <a:pt x="811" y="1298"/>
                </a:cubicBezTo>
                <a:cubicBezTo>
                  <a:pt x="824" y="1298"/>
                  <a:pt x="843" y="1316"/>
                  <a:pt x="859" y="1316"/>
                </a:cubicBezTo>
                <a:cubicBezTo>
                  <a:pt x="875" y="1316"/>
                  <a:pt x="895" y="1308"/>
                  <a:pt x="907" y="1298"/>
                </a:cubicBezTo>
                <a:cubicBezTo>
                  <a:pt x="919" y="1288"/>
                  <a:pt x="933" y="1278"/>
                  <a:pt x="934" y="1256"/>
                </a:cubicBezTo>
                <a:cubicBezTo>
                  <a:pt x="935" y="1234"/>
                  <a:pt x="916" y="1188"/>
                  <a:pt x="914" y="1163"/>
                </a:cubicBezTo>
                <a:cubicBezTo>
                  <a:pt x="912" y="1138"/>
                  <a:pt x="912" y="1124"/>
                  <a:pt x="919" y="1103"/>
                </a:cubicBezTo>
                <a:cubicBezTo>
                  <a:pt x="926" y="1082"/>
                  <a:pt x="945" y="1060"/>
                  <a:pt x="955" y="1034"/>
                </a:cubicBezTo>
                <a:cubicBezTo>
                  <a:pt x="965" y="1008"/>
                  <a:pt x="967" y="980"/>
                  <a:pt x="979" y="947"/>
                </a:cubicBezTo>
                <a:cubicBezTo>
                  <a:pt x="991" y="914"/>
                  <a:pt x="1015" y="861"/>
                  <a:pt x="1027" y="836"/>
                </a:cubicBezTo>
                <a:cubicBezTo>
                  <a:pt x="1039" y="811"/>
                  <a:pt x="1042" y="819"/>
                  <a:pt x="1051" y="797"/>
                </a:cubicBezTo>
                <a:cubicBezTo>
                  <a:pt x="1060" y="775"/>
                  <a:pt x="1070" y="730"/>
                  <a:pt x="1084" y="701"/>
                </a:cubicBezTo>
                <a:cubicBezTo>
                  <a:pt x="1098" y="672"/>
                  <a:pt x="1118" y="657"/>
                  <a:pt x="1135" y="626"/>
                </a:cubicBezTo>
                <a:cubicBezTo>
                  <a:pt x="1152" y="595"/>
                  <a:pt x="1177" y="544"/>
                  <a:pt x="1189" y="515"/>
                </a:cubicBezTo>
                <a:cubicBezTo>
                  <a:pt x="1201" y="486"/>
                  <a:pt x="1202" y="471"/>
                  <a:pt x="1207" y="449"/>
                </a:cubicBezTo>
                <a:cubicBezTo>
                  <a:pt x="1212" y="427"/>
                  <a:pt x="1217" y="409"/>
                  <a:pt x="1222" y="380"/>
                </a:cubicBezTo>
                <a:cubicBezTo>
                  <a:pt x="1227" y="351"/>
                  <a:pt x="1234" y="314"/>
                  <a:pt x="1240" y="272"/>
                </a:cubicBezTo>
                <a:cubicBezTo>
                  <a:pt x="1246" y="230"/>
                  <a:pt x="1254" y="157"/>
                  <a:pt x="1261" y="125"/>
                </a:cubicBezTo>
                <a:cubicBezTo>
                  <a:pt x="1268" y="93"/>
                  <a:pt x="1278" y="90"/>
                  <a:pt x="1282" y="80"/>
                </a:cubicBezTo>
                <a:cubicBezTo>
                  <a:pt x="1286" y="70"/>
                  <a:pt x="1285" y="72"/>
                  <a:pt x="1287" y="67"/>
                </a:cubicBezTo>
                <a:cubicBezTo>
                  <a:pt x="1289" y="62"/>
                  <a:pt x="1289" y="57"/>
                  <a:pt x="1297" y="48"/>
                </a:cubicBezTo>
                <a:cubicBezTo>
                  <a:pt x="1305" y="39"/>
                  <a:pt x="1335" y="20"/>
                  <a:pt x="1333" y="14"/>
                </a:cubicBezTo>
                <a:cubicBezTo>
                  <a:pt x="1331" y="8"/>
                  <a:pt x="1296" y="12"/>
                  <a:pt x="1284" y="12"/>
                </a:cubicBezTo>
                <a:cubicBezTo>
                  <a:pt x="1272" y="12"/>
                  <a:pt x="1437" y="15"/>
                  <a:pt x="1260" y="14"/>
                </a:cubicBezTo>
                <a:cubicBezTo>
                  <a:pt x="1203" y="8"/>
                  <a:pt x="275" y="0"/>
                  <a:pt x="220" y="8"/>
                </a:cubicBezTo>
                <a:cubicBezTo>
                  <a:pt x="0" y="10"/>
                  <a:pt x="82" y="10"/>
                  <a:pt x="76" y="23"/>
                </a:cubicBezTo>
                <a:cubicBezTo>
                  <a:pt x="52" y="33"/>
                  <a:pt x="73" y="49"/>
                  <a:pt x="73" y="68"/>
                </a:cubicBezTo>
                <a:cubicBezTo>
                  <a:pt x="73" y="87"/>
                  <a:pt x="72" y="114"/>
                  <a:pt x="73" y="140"/>
                </a:cubicBezTo>
                <a:cubicBezTo>
                  <a:pt x="74" y="166"/>
                  <a:pt x="75" y="201"/>
                  <a:pt x="76" y="224"/>
                </a:cubicBezTo>
                <a:cubicBezTo>
                  <a:pt x="77" y="247"/>
                  <a:pt x="79" y="250"/>
                  <a:pt x="79" y="278"/>
                </a:cubicBezTo>
                <a:cubicBezTo>
                  <a:pt x="79" y="306"/>
                  <a:pt x="75" y="63"/>
                  <a:pt x="73" y="395"/>
                </a:cubicBezTo>
                <a:cubicBezTo>
                  <a:pt x="71" y="727"/>
                  <a:pt x="68" y="1939"/>
                  <a:pt x="67" y="2273"/>
                </a:cubicBezTo>
                <a:cubicBezTo>
                  <a:pt x="63" y="2309"/>
                  <a:pt x="70" y="2377"/>
                  <a:pt x="69" y="2402"/>
                </a:cubicBezTo>
                <a:cubicBezTo>
                  <a:pt x="68" y="2429"/>
                  <a:pt x="66" y="2415"/>
                  <a:pt x="64" y="2435"/>
                </a:cubicBezTo>
                <a:cubicBezTo>
                  <a:pt x="72" y="2465"/>
                  <a:pt x="53" y="2492"/>
                  <a:pt x="60" y="2522"/>
                </a:cubicBezTo>
                <a:cubicBezTo>
                  <a:pt x="64" y="2539"/>
                  <a:pt x="55" y="2586"/>
                  <a:pt x="61" y="2603"/>
                </a:cubicBezTo>
                <a:cubicBezTo>
                  <a:pt x="59" y="2666"/>
                  <a:pt x="57" y="2681"/>
                  <a:pt x="51" y="2768"/>
                </a:cubicBezTo>
                <a:cubicBezTo>
                  <a:pt x="60" y="2882"/>
                  <a:pt x="45" y="2903"/>
                  <a:pt x="60" y="2966"/>
                </a:cubicBezTo>
                <a:cubicBezTo>
                  <a:pt x="65" y="2992"/>
                  <a:pt x="64" y="3009"/>
                  <a:pt x="66" y="3038"/>
                </a:cubicBezTo>
                <a:cubicBezTo>
                  <a:pt x="64" y="3060"/>
                  <a:pt x="64" y="3078"/>
                  <a:pt x="57" y="3098"/>
                </a:cubicBezTo>
                <a:cubicBezTo>
                  <a:pt x="58" y="3123"/>
                  <a:pt x="56" y="3148"/>
                  <a:pt x="60" y="3173"/>
                </a:cubicBezTo>
                <a:cubicBezTo>
                  <a:pt x="60" y="3176"/>
                  <a:pt x="67" y="3179"/>
                  <a:pt x="69" y="3176"/>
                </a:cubicBezTo>
                <a:cubicBezTo>
                  <a:pt x="72" y="3172"/>
                  <a:pt x="69" y="3166"/>
                  <a:pt x="69" y="3161"/>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7" name="Freeform 1041"/>
          <p:cNvSpPr>
            <a:spLocks/>
          </p:cNvSpPr>
          <p:nvPr/>
        </p:nvSpPr>
        <p:spPr bwMode="auto">
          <a:xfrm>
            <a:off x="4968544" y="635480"/>
            <a:ext cx="274494" cy="268026"/>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4"/>
          <p:cNvGrpSpPr/>
          <p:nvPr/>
        </p:nvGrpSpPr>
        <p:grpSpPr>
          <a:xfrm>
            <a:off x="4297048" y="498425"/>
            <a:ext cx="874468" cy="6329302"/>
            <a:chOff x="4887279" y="1362864"/>
            <a:chExt cx="499109" cy="3964787"/>
          </a:xfrm>
        </p:grpSpPr>
        <p:sp>
          <p:nvSpPr>
            <p:cNvPr id="31749" name="Freeform 1036"/>
            <p:cNvSpPr>
              <a:spLocks/>
            </p:cNvSpPr>
            <p:nvPr/>
          </p:nvSpPr>
          <p:spPr bwMode="auto">
            <a:xfrm>
              <a:off x="5089525" y="1898650"/>
              <a:ext cx="296863" cy="441325"/>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4887279" y="4056063"/>
              <a:ext cx="481013" cy="1271588"/>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5227637" y="2343150"/>
              <a:ext cx="76200" cy="1738313"/>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5306128" y="1362864"/>
              <a:ext cx="41451" cy="541651"/>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cxnSp>
        <p:nvCxnSpPr>
          <p:cNvPr id="23" name="Straight Arrow Connector 22"/>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a:off x="4725697" y="4561462"/>
            <a:ext cx="428035" cy="338554"/>
          </a:xfrm>
          <a:prstGeom prst="rect">
            <a:avLst/>
          </a:prstGeom>
          <a:noFill/>
        </p:spPr>
        <p:txBody>
          <a:bodyPr wrap="square" rtlCol="0">
            <a:spAutoFit/>
          </a:bodyPr>
          <a:lstStyle/>
          <a:p>
            <a:r>
              <a:rPr lang="en-US" sz="1600" dirty="0"/>
              <a:t>•</a:t>
            </a:r>
          </a:p>
        </p:txBody>
      </p:sp>
      <p:sp>
        <p:nvSpPr>
          <p:cNvPr id="38" name="TextBox 37"/>
          <p:cNvSpPr txBox="1"/>
          <p:nvPr/>
        </p:nvSpPr>
        <p:spPr>
          <a:xfrm>
            <a:off x="3818058" y="-51365"/>
            <a:ext cx="8262940" cy="3600986"/>
          </a:xfrm>
          <a:prstGeom prst="rect">
            <a:avLst/>
          </a:prstGeom>
          <a:noFill/>
          <a:ln>
            <a:solidFill>
              <a:srgbClr val="FF0000">
                <a:alpha val="0"/>
              </a:srgbClr>
            </a:solidFill>
          </a:ln>
        </p:spPr>
        <p:txBody>
          <a:bodyPr wrap="square" rtlCol="0">
            <a:spAutoFit/>
          </a:bodyPr>
          <a:lstStyle/>
          <a:p>
            <a:pPr algn="ctr"/>
            <a:r>
              <a:rPr lang="en-US" sz="4400" b="1" dirty="0" smtClean="0"/>
              <a:t>Outline of Joshua by Chapters</a:t>
            </a:r>
            <a:endParaRPr lang="en-US" sz="5400" b="1" dirty="0"/>
          </a:p>
          <a:p>
            <a:pPr indent="1765300"/>
            <a:r>
              <a:rPr lang="en-US" sz="2300" b="1" dirty="0" smtClean="0"/>
              <a:t>1--Charge to Joshua, Prep. to cross Jordan</a:t>
            </a:r>
          </a:p>
          <a:p>
            <a:pPr indent="1765300"/>
            <a:r>
              <a:rPr lang="en-US" sz="2300" b="1" dirty="0" smtClean="0"/>
              <a:t>2—Spies in Jericho, Rahab’s faith</a:t>
            </a:r>
          </a:p>
          <a:p>
            <a:pPr indent="1765300"/>
            <a:r>
              <a:rPr lang="en-US" sz="2300" b="1" dirty="0" smtClean="0"/>
              <a:t>3—Crossing of Jordan</a:t>
            </a:r>
          </a:p>
          <a:p>
            <a:pPr indent="1765300"/>
            <a:r>
              <a:rPr lang="en-US" sz="2300" b="1" dirty="0" smtClean="0"/>
              <a:t>4—Memorial stones @ Jordan, Gilgal</a:t>
            </a:r>
          </a:p>
          <a:p>
            <a:pPr indent="1765300"/>
            <a:r>
              <a:rPr lang="en-US" sz="2300" b="1" dirty="0" smtClean="0"/>
              <a:t>5—Circumcision, commander of God’s army</a:t>
            </a:r>
          </a:p>
          <a:p>
            <a:pPr indent="1765300"/>
            <a:r>
              <a:rPr lang="en-US" sz="2300" b="1" dirty="0" smtClean="0"/>
              <a:t>6—The fall of Jericho</a:t>
            </a:r>
          </a:p>
          <a:p>
            <a:pPr indent="1765300"/>
            <a:r>
              <a:rPr lang="en-US" sz="2300" b="1" dirty="0" smtClean="0"/>
              <a:t>7—Defeat at Ai; </a:t>
            </a:r>
            <a:r>
              <a:rPr lang="en-US" sz="2300" b="1" dirty="0" err="1" smtClean="0"/>
              <a:t>Achan’s</a:t>
            </a:r>
            <a:r>
              <a:rPr lang="en-US" sz="2300" b="1" dirty="0" smtClean="0"/>
              <a:t> sin</a:t>
            </a:r>
          </a:p>
          <a:p>
            <a:pPr indent="1765300"/>
            <a:r>
              <a:rPr lang="en-US" sz="2300" b="1" dirty="0" smtClean="0"/>
              <a:t>8—Fall of Ai</a:t>
            </a:r>
          </a:p>
        </p:txBody>
      </p:sp>
      <p:sp>
        <p:nvSpPr>
          <p:cNvPr id="30" name="TextBox 29"/>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cxnSp>
        <p:nvCxnSpPr>
          <p:cNvPr id="19" name="Straight Arrow Connector 18"/>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rot="1500000">
            <a:off x="4588024" y="4534256"/>
            <a:ext cx="228960" cy="338554"/>
          </a:xfrm>
          <a:prstGeom prst="rect">
            <a:avLst/>
          </a:prstGeom>
          <a:noFill/>
        </p:spPr>
        <p:txBody>
          <a:bodyPr wrap="square" rtlCol="0">
            <a:spAutoFit/>
          </a:bodyPr>
          <a:lstStyle/>
          <a:p>
            <a:r>
              <a:rPr lang="en-US" sz="1600" dirty="0"/>
              <a:t>•</a:t>
            </a:r>
          </a:p>
        </p:txBody>
      </p:sp>
      <p:sp>
        <p:nvSpPr>
          <p:cNvPr id="22" name="TextBox 21"/>
          <p:cNvSpPr txBox="1"/>
          <p:nvPr/>
        </p:nvSpPr>
        <p:spPr>
          <a:xfrm>
            <a:off x="4484144" y="4450972"/>
            <a:ext cx="175584" cy="338554"/>
          </a:xfrm>
          <a:prstGeom prst="rect">
            <a:avLst/>
          </a:prstGeom>
          <a:noFill/>
        </p:spPr>
        <p:txBody>
          <a:bodyPr wrap="square" rtlCol="0">
            <a:spAutoFit/>
          </a:bodyPr>
          <a:lstStyle/>
          <a:p>
            <a:r>
              <a:rPr lang="en-US" sz="1600" dirty="0"/>
              <a:t>•</a:t>
            </a:r>
          </a:p>
        </p:txBody>
      </p:sp>
      <p:sp>
        <p:nvSpPr>
          <p:cNvPr id="24" name="TextBox 23"/>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sp>
        <p:nvSpPr>
          <p:cNvPr id="26" name="TextBox 25"/>
          <p:cNvSpPr txBox="1"/>
          <p:nvPr/>
        </p:nvSpPr>
        <p:spPr>
          <a:xfrm>
            <a:off x="3890919" y="4673135"/>
            <a:ext cx="748391" cy="276999"/>
          </a:xfrm>
          <a:prstGeom prst="rect">
            <a:avLst/>
          </a:prstGeom>
          <a:noFill/>
        </p:spPr>
        <p:txBody>
          <a:bodyPr wrap="square" rtlCol="0">
            <a:spAutoFit/>
          </a:bodyPr>
          <a:lstStyle/>
          <a:p>
            <a:r>
              <a:rPr lang="en-US" sz="1200" b="1" dirty="0" smtClean="0">
                <a:latin typeface="Arial" panose="020B0604020202020204" pitchFamily="34" charset="0"/>
              </a:rPr>
              <a:t>Jericho</a:t>
            </a:r>
            <a:endParaRPr lang="en-US" sz="1200" b="1" dirty="0">
              <a:latin typeface="Arial" panose="020B0604020202020204" pitchFamily="34" charset="0"/>
            </a:endParaRPr>
          </a:p>
        </p:txBody>
      </p:sp>
      <p:sp>
        <p:nvSpPr>
          <p:cNvPr id="27" name="TextBox 26"/>
          <p:cNvSpPr txBox="1"/>
          <p:nvPr/>
        </p:nvSpPr>
        <p:spPr>
          <a:xfrm rot="20700000">
            <a:off x="4796428" y="4383575"/>
            <a:ext cx="420731" cy="276999"/>
          </a:xfrm>
          <a:prstGeom prst="rect">
            <a:avLst/>
          </a:prstGeom>
          <a:noFill/>
        </p:spPr>
        <p:txBody>
          <a:bodyPr wrap="square" rtlCol="0">
            <a:spAutoFit/>
          </a:bodyPr>
          <a:lstStyle/>
          <a:p>
            <a:r>
              <a:rPr lang="en-US" sz="1200" b="1" dirty="0" smtClean="0">
                <a:latin typeface="Arial" panose="020B0604020202020204" pitchFamily="34" charset="0"/>
              </a:rPr>
              <a:t>Ai</a:t>
            </a:r>
            <a:endParaRPr lang="en-US" sz="1200" b="1" dirty="0">
              <a:latin typeface="Arial" panose="020B0604020202020204" pitchFamily="34" charset="0"/>
            </a:endParaRPr>
          </a:p>
        </p:txBody>
      </p:sp>
      <p:cxnSp>
        <p:nvCxnSpPr>
          <p:cNvPr id="28" name="Straight Arrow Connector 27"/>
          <p:cNvCxnSpPr/>
          <p:nvPr/>
        </p:nvCxnSpPr>
        <p:spPr bwMode="auto">
          <a:xfrm flipH="1">
            <a:off x="4678463" y="4530668"/>
            <a:ext cx="195346" cy="74772"/>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4539080" y="4733110"/>
            <a:ext cx="158344" cy="72889"/>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TextBox 5"/>
          <p:cNvSpPr txBox="1"/>
          <p:nvPr/>
        </p:nvSpPr>
        <p:spPr>
          <a:xfrm>
            <a:off x="4742760" y="3345872"/>
            <a:ext cx="7331477" cy="707886"/>
          </a:xfrm>
          <a:prstGeom prst="rect">
            <a:avLst/>
          </a:prstGeom>
          <a:noFill/>
        </p:spPr>
        <p:txBody>
          <a:bodyPr wrap="square" rtlCol="0">
            <a:spAutoFit/>
          </a:bodyPr>
          <a:lstStyle/>
          <a:p>
            <a:pPr algn="ctr"/>
            <a:r>
              <a:rPr lang="en-US" sz="4000" b="1" kern="1200" dirty="0" smtClean="0">
                <a:solidFill>
                  <a:schemeClr val="tx1"/>
                </a:solidFill>
                <a:latin typeface="+mn-lt"/>
                <a:ea typeface="+mn-ea"/>
                <a:cs typeface="+mn-cs"/>
              </a:rPr>
              <a:t>Location of Canaanite Nations</a:t>
            </a:r>
            <a:endParaRPr lang="en-US" sz="4000" b="1" kern="1200" dirty="0">
              <a:solidFill>
                <a:schemeClr val="tx1"/>
              </a:solidFill>
              <a:latin typeface="+mn-lt"/>
              <a:ea typeface="+mn-ea"/>
              <a:cs typeface="+mn-cs"/>
            </a:endParaRPr>
          </a:p>
        </p:txBody>
      </p:sp>
      <p:sp>
        <p:nvSpPr>
          <p:cNvPr id="37" name="TextBox 36"/>
          <p:cNvSpPr txBox="1"/>
          <p:nvPr/>
        </p:nvSpPr>
        <p:spPr>
          <a:xfrm rot="18269135">
            <a:off x="582014" y="5634458"/>
            <a:ext cx="1543404" cy="461665"/>
          </a:xfrm>
          <a:prstGeom prst="rect">
            <a:avLst/>
          </a:prstGeom>
          <a:noFill/>
        </p:spPr>
        <p:txBody>
          <a:bodyPr wrap="square" rtlCol="0">
            <a:spAutoFit/>
          </a:bodyPr>
          <a:lstStyle/>
          <a:p>
            <a:pPr algn="ctr"/>
            <a:r>
              <a:rPr lang="en-US" sz="2400" i="1" dirty="0"/>
              <a:t>Philistia</a:t>
            </a:r>
            <a:endParaRPr lang="en-US" sz="1800" kern="1200" dirty="0">
              <a:solidFill>
                <a:schemeClr val="tx1"/>
              </a:solidFill>
              <a:latin typeface="+mj-lt"/>
              <a:ea typeface="+mn-ea"/>
              <a:cs typeface="+mn-cs"/>
            </a:endParaRPr>
          </a:p>
        </p:txBody>
      </p:sp>
      <p:sp>
        <p:nvSpPr>
          <p:cNvPr id="40" name="TextBox 39"/>
          <p:cNvSpPr txBox="1"/>
          <p:nvPr/>
        </p:nvSpPr>
        <p:spPr>
          <a:xfrm>
            <a:off x="1744658" y="5440633"/>
            <a:ext cx="1543404" cy="461665"/>
          </a:xfrm>
          <a:prstGeom prst="rect">
            <a:avLst/>
          </a:prstGeom>
          <a:noFill/>
        </p:spPr>
        <p:txBody>
          <a:bodyPr wrap="square" rtlCol="0">
            <a:spAutoFit/>
          </a:bodyPr>
          <a:lstStyle/>
          <a:p>
            <a:pPr algn="ctr"/>
            <a:r>
              <a:rPr lang="en-US" sz="2400" i="1" dirty="0" err="1" smtClean="0">
                <a:latin typeface="+mj-lt"/>
              </a:rPr>
              <a:t>Perizzites</a:t>
            </a:r>
            <a:endParaRPr lang="en-US" sz="1800" kern="1200" dirty="0">
              <a:solidFill>
                <a:schemeClr val="tx1"/>
              </a:solidFill>
              <a:latin typeface="+mj-lt"/>
            </a:endParaRPr>
          </a:p>
        </p:txBody>
      </p:sp>
      <p:sp>
        <p:nvSpPr>
          <p:cNvPr id="41" name="TextBox 40"/>
          <p:cNvSpPr txBox="1"/>
          <p:nvPr/>
        </p:nvSpPr>
        <p:spPr>
          <a:xfrm>
            <a:off x="4902848" y="5728933"/>
            <a:ext cx="1543404" cy="461665"/>
          </a:xfrm>
          <a:prstGeom prst="rect">
            <a:avLst/>
          </a:prstGeom>
          <a:noFill/>
        </p:spPr>
        <p:txBody>
          <a:bodyPr wrap="square" rtlCol="0">
            <a:spAutoFit/>
          </a:bodyPr>
          <a:lstStyle/>
          <a:p>
            <a:pPr algn="ctr"/>
            <a:r>
              <a:rPr lang="en-US" sz="2400" i="1" dirty="0" smtClean="0">
                <a:latin typeface="+mj-lt"/>
              </a:rPr>
              <a:t>Moab</a:t>
            </a:r>
            <a:endParaRPr lang="en-US" sz="1800" kern="1200" dirty="0">
              <a:solidFill>
                <a:schemeClr val="tx1"/>
              </a:solidFill>
              <a:latin typeface="+mj-lt"/>
            </a:endParaRPr>
          </a:p>
        </p:txBody>
      </p:sp>
      <p:sp>
        <p:nvSpPr>
          <p:cNvPr id="42" name="TextBox 41"/>
          <p:cNvSpPr txBox="1"/>
          <p:nvPr/>
        </p:nvSpPr>
        <p:spPr>
          <a:xfrm>
            <a:off x="3132457" y="4154263"/>
            <a:ext cx="1543404" cy="461665"/>
          </a:xfrm>
          <a:prstGeom prst="rect">
            <a:avLst/>
          </a:prstGeom>
          <a:noFill/>
        </p:spPr>
        <p:txBody>
          <a:bodyPr wrap="square" rtlCol="0">
            <a:spAutoFit/>
          </a:bodyPr>
          <a:lstStyle/>
          <a:p>
            <a:pPr algn="ctr"/>
            <a:r>
              <a:rPr lang="en-US" sz="2400" i="1" dirty="0" err="1" smtClean="0">
                <a:latin typeface="+mj-lt"/>
              </a:rPr>
              <a:t>Jebusites</a:t>
            </a:r>
            <a:endParaRPr lang="en-US" sz="1800" kern="1200" dirty="0">
              <a:solidFill>
                <a:schemeClr val="tx1"/>
              </a:solidFill>
              <a:latin typeface="+mj-lt"/>
            </a:endParaRPr>
          </a:p>
        </p:txBody>
      </p:sp>
      <p:sp>
        <p:nvSpPr>
          <p:cNvPr id="43" name="TextBox 42"/>
          <p:cNvSpPr txBox="1"/>
          <p:nvPr/>
        </p:nvSpPr>
        <p:spPr>
          <a:xfrm>
            <a:off x="2644061" y="4980260"/>
            <a:ext cx="1543404" cy="461665"/>
          </a:xfrm>
          <a:prstGeom prst="rect">
            <a:avLst/>
          </a:prstGeom>
          <a:noFill/>
        </p:spPr>
        <p:txBody>
          <a:bodyPr wrap="square" rtlCol="0">
            <a:spAutoFit/>
          </a:bodyPr>
          <a:lstStyle/>
          <a:p>
            <a:pPr algn="ctr"/>
            <a:r>
              <a:rPr lang="en-US" sz="2400" i="1" dirty="0" smtClean="0">
                <a:latin typeface="+mj-lt"/>
              </a:rPr>
              <a:t>Amorites</a:t>
            </a:r>
            <a:endParaRPr lang="en-US" sz="1800" kern="1200" dirty="0">
              <a:solidFill>
                <a:schemeClr val="tx1"/>
              </a:solidFill>
              <a:latin typeface="+mj-lt"/>
            </a:endParaRPr>
          </a:p>
        </p:txBody>
      </p:sp>
      <p:sp>
        <p:nvSpPr>
          <p:cNvPr id="44" name="TextBox 43"/>
          <p:cNvSpPr txBox="1"/>
          <p:nvPr/>
        </p:nvSpPr>
        <p:spPr>
          <a:xfrm rot="19514485">
            <a:off x="2994941" y="1742382"/>
            <a:ext cx="1804920" cy="461665"/>
          </a:xfrm>
          <a:prstGeom prst="rect">
            <a:avLst/>
          </a:prstGeom>
          <a:noFill/>
        </p:spPr>
        <p:txBody>
          <a:bodyPr wrap="square" rtlCol="0">
            <a:spAutoFit/>
          </a:bodyPr>
          <a:lstStyle/>
          <a:p>
            <a:pPr algn="ctr"/>
            <a:r>
              <a:rPr lang="en-US" sz="2400" i="1" dirty="0" err="1" smtClean="0">
                <a:latin typeface="+mj-lt"/>
              </a:rPr>
              <a:t>Girgashites</a:t>
            </a:r>
            <a:endParaRPr lang="en-US" sz="1800" kern="1200" dirty="0">
              <a:solidFill>
                <a:schemeClr val="tx1"/>
              </a:solidFill>
              <a:latin typeface="+mj-lt"/>
            </a:endParaRPr>
          </a:p>
        </p:txBody>
      </p:sp>
      <p:sp>
        <p:nvSpPr>
          <p:cNvPr id="45" name="TextBox 44"/>
          <p:cNvSpPr txBox="1"/>
          <p:nvPr/>
        </p:nvSpPr>
        <p:spPr>
          <a:xfrm rot="17204543">
            <a:off x="2393204" y="3222485"/>
            <a:ext cx="1543404" cy="461665"/>
          </a:xfrm>
          <a:prstGeom prst="rect">
            <a:avLst/>
          </a:prstGeom>
          <a:noFill/>
        </p:spPr>
        <p:txBody>
          <a:bodyPr wrap="square" rtlCol="0">
            <a:spAutoFit/>
          </a:bodyPr>
          <a:lstStyle/>
          <a:p>
            <a:pPr algn="ctr"/>
            <a:r>
              <a:rPr lang="en-US" sz="2400" i="1" dirty="0" err="1" smtClean="0">
                <a:latin typeface="+mj-lt"/>
              </a:rPr>
              <a:t>Cannanites</a:t>
            </a:r>
            <a:endParaRPr lang="en-US" sz="1800" kern="1200" dirty="0">
              <a:solidFill>
                <a:schemeClr val="tx1"/>
              </a:solidFill>
              <a:latin typeface="+mj-lt"/>
            </a:endParaRPr>
          </a:p>
        </p:txBody>
      </p:sp>
      <p:sp>
        <p:nvSpPr>
          <p:cNvPr id="46" name="TextBox 45"/>
          <p:cNvSpPr txBox="1"/>
          <p:nvPr/>
        </p:nvSpPr>
        <p:spPr>
          <a:xfrm>
            <a:off x="3536437" y="901933"/>
            <a:ext cx="1543404" cy="461665"/>
          </a:xfrm>
          <a:prstGeom prst="rect">
            <a:avLst/>
          </a:prstGeom>
          <a:noFill/>
        </p:spPr>
        <p:txBody>
          <a:bodyPr wrap="square" rtlCol="0">
            <a:spAutoFit/>
          </a:bodyPr>
          <a:lstStyle/>
          <a:p>
            <a:pPr algn="ctr"/>
            <a:r>
              <a:rPr lang="en-US" sz="2400" i="1" dirty="0" err="1" smtClean="0">
                <a:latin typeface="+mj-lt"/>
              </a:rPr>
              <a:t>Hivites</a:t>
            </a:r>
            <a:endParaRPr lang="en-US" sz="1800" kern="1200" dirty="0">
              <a:solidFill>
                <a:schemeClr val="tx1"/>
              </a:solidFill>
              <a:latin typeface="+mj-lt"/>
            </a:endParaRPr>
          </a:p>
        </p:txBody>
      </p:sp>
      <p:sp>
        <p:nvSpPr>
          <p:cNvPr id="47" name="TextBox 46"/>
          <p:cNvSpPr txBox="1"/>
          <p:nvPr/>
        </p:nvSpPr>
        <p:spPr>
          <a:xfrm>
            <a:off x="5018078" y="3978211"/>
            <a:ext cx="1723732" cy="461665"/>
          </a:xfrm>
          <a:prstGeom prst="rect">
            <a:avLst/>
          </a:prstGeom>
          <a:noFill/>
        </p:spPr>
        <p:txBody>
          <a:bodyPr wrap="square" rtlCol="0">
            <a:spAutoFit/>
          </a:bodyPr>
          <a:lstStyle/>
          <a:p>
            <a:pPr algn="ctr"/>
            <a:r>
              <a:rPr lang="en-US" sz="2400" i="1" dirty="0" smtClean="0">
                <a:latin typeface="+mj-lt"/>
              </a:rPr>
              <a:t>Ammon</a:t>
            </a:r>
            <a:endParaRPr lang="en-US" sz="1800" kern="1200" dirty="0">
              <a:solidFill>
                <a:schemeClr val="tx1"/>
              </a:solidFill>
              <a:latin typeface="+mj-lt"/>
            </a:endParaRPr>
          </a:p>
        </p:txBody>
      </p:sp>
      <p:sp>
        <p:nvSpPr>
          <p:cNvPr id="48" name="TextBox 47"/>
          <p:cNvSpPr txBox="1"/>
          <p:nvPr/>
        </p:nvSpPr>
        <p:spPr>
          <a:xfrm>
            <a:off x="4258980" y="6507864"/>
            <a:ext cx="1543404" cy="461665"/>
          </a:xfrm>
          <a:prstGeom prst="rect">
            <a:avLst/>
          </a:prstGeom>
          <a:noFill/>
        </p:spPr>
        <p:txBody>
          <a:bodyPr wrap="square" rtlCol="0">
            <a:spAutoFit/>
          </a:bodyPr>
          <a:lstStyle/>
          <a:p>
            <a:pPr algn="ctr"/>
            <a:r>
              <a:rPr lang="en-US" sz="2400" i="1" dirty="0" smtClean="0">
                <a:latin typeface="+mj-lt"/>
              </a:rPr>
              <a:t>Edom</a:t>
            </a:r>
            <a:endParaRPr lang="en-US" sz="1800" kern="1200" dirty="0">
              <a:solidFill>
                <a:schemeClr val="tx1"/>
              </a:solidFill>
              <a:latin typeface="+mj-lt"/>
            </a:endParaRPr>
          </a:p>
        </p:txBody>
      </p:sp>
      <p:sp>
        <p:nvSpPr>
          <p:cNvPr id="49" name="TextBox 48"/>
          <p:cNvSpPr txBox="1"/>
          <p:nvPr/>
        </p:nvSpPr>
        <p:spPr>
          <a:xfrm rot="18269135">
            <a:off x="2522086" y="6137045"/>
            <a:ext cx="1543404" cy="461665"/>
          </a:xfrm>
          <a:prstGeom prst="rect">
            <a:avLst/>
          </a:prstGeom>
          <a:noFill/>
        </p:spPr>
        <p:txBody>
          <a:bodyPr wrap="square" rtlCol="0">
            <a:spAutoFit/>
          </a:bodyPr>
          <a:lstStyle/>
          <a:p>
            <a:pPr algn="ctr"/>
            <a:r>
              <a:rPr lang="en-US" sz="2400" i="1" dirty="0" smtClean="0">
                <a:latin typeface="+mj-lt"/>
              </a:rPr>
              <a:t>Hittites</a:t>
            </a:r>
            <a:endParaRPr lang="en-US" sz="1800" kern="1200" dirty="0">
              <a:solidFill>
                <a:schemeClr val="tx1"/>
              </a:solidFill>
              <a:latin typeface="+mj-lt"/>
            </a:endParaRPr>
          </a:p>
        </p:txBody>
      </p:sp>
    </p:spTree>
    <p:extLst>
      <p:ext uri="{BB962C8B-B14F-4D97-AF65-F5344CB8AC3E}">
        <p14:creationId xmlns:p14="http://schemas.microsoft.com/office/powerpoint/2010/main" val="3979423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8" name="Freeform 1035"/>
          <p:cNvSpPr>
            <a:spLocks/>
          </p:cNvSpPr>
          <p:nvPr/>
        </p:nvSpPr>
        <p:spPr bwMode="auto">
          <a:xfrm>
            <a:off x="-152389" y="-2757720"/>
            <a:ext cx="5887315" cy="9782964"/>
          </a:xfrm>
          <a:custGeom>
            <a:avLst/>
            <a:gdLst>
              <a:gd name="T0" fmla="*/ 102 w 1437"/>
              <a:gd name="T1" fmla="*/ 3134 h 3179"/>
              <a:gd name="T2" fmla="*/ 138 w 1437"/>
              <a:gd name="T3" fmla="*/ 3104 h 3179"/>
              <a:gd name="T4" fmla="*/ 216 w 1437"/>
              <a:gd name="T5" fmla="*/ 2996 h 3179"/>
              <a:gd name="T6" fmla="*/ 261 w 1437"/>
              <a:gd name="T7" fmla="*/ 2933 h 3179"/>
              <a:gd name="T8" fmla="*/ 309 w 1437"/>
              <a:gd name="T9" fmla="*/ 2825 h 3179"/>
              <a:gd name="T10" fmla="*/ 387 w 1437"/>
              <a:gd name="T11" fmla="*/ 2711 h 3179"/>
              <a:gd name="T12" fmla="*/ 459 w 1437"/>
              <a:gd name="T13" fmla="*/ 2567 h 3179"/>
              <a:gd name="T14" fmla="*/ 507 w 1437"/>
              <a:gd name="T15" fmla="*/ 2450 h 3179"/>
              <a:gd name="T16" fmla="*/ 543 w 1437"/>
              <a:gd name="T17" fmla="*/ 2348 h 3179"/>
              <a:gd name="T18" fmla="*/ 573 w 1437"/>
              <a:gd name="T19" fmla="*/ 2294 h 3179"/>
              <a:gd name="T20" fmla="*/ 588 w 1437"/>
              <a:gd name="T21" fmla="*/ 2258 h 3179"/>
              <a:gd name="T22" fmla="*/ 657 w 1437"/>
              <a:gd name="T23" fmla="*/ 2036 h 3179"/>
              <a:gd name="T24" fmla="*/ 693 w 1437"/>
              <a:gd name="T25" fmla="*/ 1907 h 3179"/>
              <a:gd name="T26" fmla="*/ 747 w 1437"/>
              <a:gd name="T27" fmla="*/ 1616 h 3179"/>
              <a:gd name="T28" fmla="*/ 747 w 1437"/>
              <a:gd name="T29" fmla="*/ 1427 h 3179"/>
              <a:gd name="T30" fmla="*/ 780 w 1437"/>
              <a:gd name="T31" fmla="*/ 1316 h 3179"/>
              <a:gd name="T32" fmla="*/ 859 w 1437"/>
              <a:gd name="T33" fmla="*/ 1316 h 3179"/>
              <a:gd name="T34" fmla="*/ 934 w 1437"/>
              <a:gd name="T35" fmla="*/ 1256 h 3179"/>
              <a:gd name="T36" fmla="*/ 919 w 1437"/>
              <a:gd name="T37" fmla="*/ 1103 h 3179"/>
              <a:gd name="T38" fmla="*/ 979 w 1437"/>
              <a:gd name="T39" fmla="*/ 947 h 3179"/>
              <a:gd name="T40" fmla="*/ 1051 w 1437"/>
              <a:gd name="T41" fmla="*/ 797 h 3179"/>
              <a:gd name="T42" fmla="*/ 1135 w 1437"/>
              <a:gd name="T43" fmla="*/ 626 h 3179"/>
              <a:gd name="T44" fmla="*/ 1207 w 1437"/>
              <a:gd name="T45" fmla="*/ 449 h 3179"/>
              <a:gd name="T46" fmla="*/ 1240 w 1437"/>
              <a:gd name="T47" fmla="*/ 272 h 3179"/>
              <a:gd name="T48" fmla="*/ 1282 w 1437"/>
              <a:gd name="T49" fmla="*/ 80 h 3179"/>
              <a:gd name="T50" fmla="*/ 1297 w 1437"/>
              <a:gd name="T51" fmla="*/ 48 h 3179"/>
              <a:gd name="T52" fmla="*/ 1284 w 1437"/>
              <a:gd name="T53" fmla="*/ 12 h 3179"/>
              <a:gd name="T54" fmla="*/ 220 w 1437"/>
              <a:gd name="T55" fmla="*/ 8 h 3179"/>
              <a:gd name="T56" fmla="*/ 73 w 1437"/>
              <a:gd name="T57" fmla="*/ 68 h 3179"/>
              <a:gd name="T58" fmla="*/ 76 w 1437"/>
              <a:gd name="T59" fmla="*/ 224 h 3179"/>
              <a:gd name="T60" fmla="*/ 73 w 1437"/>
              <a:gd name="T61" fmla="*/ 395 h 3179"/>
              <a:gd name="T62" fmla="*/ 69 w 1437"/>
              <a:gd name="T63" fmla="*/ 2402 h 3179"/>
              <a:gd name="T64" fmla="*/ 60 w 1437"/>
              <a:gd name="T65" fmla="*/ 2522 h 3179"/>
              <a:gd name="T66" fmla="*/ 51 w 1437"/>
              <a:gd name="T67" fmla="*/ 2768 h 3179"/>
              <a:gd name="T68" fmla="*/ 66 w 1437"/>
              <a:gd name="T69" fmla="*/ 3038 h 3179"/>
              <a:gd name="T70" fmla="*/ 60 w 1437"/>
              <a:gd name="T71" fmla="*/ 3173 h 3179"/>
              <a:gd name="T72" fmla="*/ 69 w 1437"/>
              <a:gd name="T73" fmla="*/ 3161 h 3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437" h="3179">
                <a:moveTo>
                  <a:pt x="69" y="3161"/>
                </a:moveTo>
                <a:cubicBezTo>
                  <a:pt x="90" y="3168"/>
                  <a:pt x="91" y="3150"/>
                  <a:pt x="102" y="3134"/>
                </a:cubicBezTo>
                <a:cubicBezTo>
                  <a:pt x="106" y="3128"/>
                  <a:pt x="115" y="3127"/>
                  <a:pt x="120" y="3122"/>
                </a:cubicBezTo>
                <a:cubicBezTo>
                  <a:pt x="126" y="3116"/>
                  <a:pt x="134" y="3112"/>
                  <a:pt x="138" y="3104"/>
                </a:cubicBezTo>
                <a:cubicBezTo>
                  <a:pt x="149" y="3082"/>
                  <a:pt x="155" y="3067"/>
                  <a:pt x="180" y="3059"/>
                </a:cubicBezTo>
                <a:cubicBezTo>
                  <a:pt x="193" y="3039"/>
                  <a:pt x="199" y="3013"/>
                  <a:pt x="216" y="2996"/>
                </a:cubicBezTo>
                <a:cubicBezTo>
                  <a:pt x="222" y="2979"/>
                  <a:pt x="228" y="2954"/>
                  <a:pt x="246" y="2948"/>
                </a:cubicBezTo>
                <a:cubicBezTo>
                  <a:pt x="250" y="2942"/>
                  <a:pt x="257" y="2939"/>
                  <a:pt x="261" y="2933"/>
                </a:cubicBezTo>
                <a:cubicBezTo>
                  <a:pt x="276" y="2908"/>
                  <a:pt x="258" y="2897"/>
                  <a:pt x="294" y="2885"/>
                </a:cubicBezTo>
                <a:cubicBezTo>
                  <a:pt x="299" y="2866"/>
                  <a:pt x="299" y="2842"/>
                  <a:pt x="309" y="2825"/>
                </a:cubicBezTo>
                <a:cubicBezTo>
                  <a:pt x="322" y="2801"/>
                  <a:pt x="339" y="2776"/>
                  <a:pt x="354" y="2753"/>
                </a:cubicBezTo>
                <a:cubicBezTo>
                  <a:pt x="366" y="2736"/>
                  <a:pt x="369" y="2723"/>
                  <a:pt x="387" y="2711"/>
                </a:cubicBezTo>
                <a:cubicBezTo>
                  <a:pt x="403" y="2663"/>
                  <a:pt x="395" y="2633"/>
                  <a:pt x="441" y="2603"/>
                </a:cubicBezTo>
                <a:cubicBezTo>
                  <a:pt x="449" y="2591"/>
                  <a:pt x="451" y="2579"/>
                  <a:pt x="459" y="2567"/>
                </a:cubicBezTo>
                <a:cubicBezTo>
                  <a:pt x="463" y="2549"/>
                  <a:pt x="464" y="2524"/>
                  <a:pt x="480" y="2513"/>
                </a:cubicBezTo>
                <a:cubicBezTo>
                  <a:pt x="487" y="2491"/>
                  <a:pt x="500" y="2472"/>
                  <a:pt x="507" y="2450"/>
                </a:cubicBezTo>
                <a:cubicBezTo>
                  <a:pt x="510" y="2440"/>
                  <a:pt x="522" y="2423"/>
                  <a:pt x="522" y="2423"/>
                </a:cubicBezTo>
                <a:cubicBezTo>
                  <a:pt x="527" y="2404"/>
                  <a:pt x="534" y="2365"/>
                  <a:pt x="543" y="2348"/>
                </a:cubicBezTo>
                <a:cubicBezTo>
                  <a:pt x="549" y="2338"/>
                  <a:pt x="563" y="2324"/>
                  <a:pt x="567" y="2312"/>
                </a:cubicBezTo>
                <a:cubicBezTo>
                  <a:pt x="569" y="2306"/>
                  <a:pt x="569" y="2299"/>
                  <a:pt x="573" y="2294"/>
                </a:cubicBezTo>
                <a:cubicBezTo>
                  <a:pt x="575" y="2291"/>
                  <a:pt x="578" y="2288"/>
                  <a:pt x="579" y="2285"/>
                </a:cubicBezTo>
                <a:cubicBezTo>
                  <a:pt x="583" y="2276"/>
                  <a:pt x="588" y="2258"/>
                  <a:pt x="588" y="2258"/>
                </a:cubicBezTo>
                <a:cubicBezTo>
                  <a:pt x="591" y="2227"/>
                  <a:pt x="592" y="2230"/>
                  <a:pt x="600" y="2207"/>
                </a:cubicBezTo>
                <a:cubicBezTo>
                  <a:pt x="593" y="2165"/>
                  <a:pt x="689" y="2035"/>
                  <a:pt x="657" y="2036"/>
                </a:cubicBezTo>
                <a:cubicBezTo>
                  <a:pt x="675" y="1986"/>
                  <a:pt x="687" y="1946"/>
                  <a:pt x="693" y="1925"/>
                </a:cubicBezTo>
                <a:cubicBezTo>
                  <a:pt x="699" y="1904"/>
                  <a:pt x="689" y="1935"/>
                  <a:pt x="693" y="1907"/>
                </a:cubicBezTo>
                <a:cubicBezTo>
                  <a:pt x="697" y="1879"/>
                  <a:pt x="708" y="1802"/>
                  <a:pt x="717" y="1754"/>
                </a:cubicBezTo>
                <a:cubicBezTo>
                  <a:pt x="726" y="1706"/>
                  <a:pt x="742" y="1656"/>
                  <a:pt x="747" y="1616"/>
                </a:cubicBezTo>
                <a:cubicBezTo>
                  <a:pt x="752" y="1576"/>
                  <a:pt x="750" y="1545"/>
                  <a:pt x="750" y="1514"/>
                </a:cubicBezTo>
                <a:cubicBezTo>
                  <a:pt x="750" y="1483"/>
                  <a:pt x="746" y="1450"/>
                  <a:pt x="747" y="1427"/>
                </a:cubicBezTo>
                <a:cubicBezTo>
                  <a:pt x="748" y="1404"/>
                  <a:pt x="751" y="1394"/>
                  <a:pt x="756" y="1376"/>
                </a:cubicBezTo>
                <a:cubicBezTo>
                  <a:pt x="761" y="1358"/>
                  <a:pt x="771" y="1329"/>
                  <a:pt x="780" y="1316"/>
                </a:cubicBezTo>
                <a:cubicBezTo>
                  <a:pt x="789" y="1303"/>
                  <a:pt x="798" y="1298"/>
                  <a:pt x="811" y="1298"/>
                </a:cubicBezTo>
                <a:cubicBezTo>
                  <a:pt x="824" y="1298"/>
                  <a:pt x="843" y="1316"/>
                  <a:pt x="859" y="1316"/>
                </a:cubicBezTo>
                <a:cubicBezTo>
                  <a:pt x="875" y="1316"/>
                  <a:pt x="895" y="1308"/>
                  <a:pt x="907" y="1298"/>
                </a:cubicBezTo>
                <a:cubicBezTo>
                  <a:pt x="919" y="1288"/>
                  <a:pt x="933" y="1278"/>
                  <a:pt x="934" y="1256"/>
                </a:cubicBezTo>
                <a:cubicBezTo>
                  <a:pt x="935" y="1234"/>
                  <a:pt x="916" y="1188"/>
                  <a:pt x="914" y="1163"/>
                </a:cubicBezTo>
                <a:cubicBezTo>
                  <a:pt x="912" y="1138"/>
                  <a:pt x="912" y="1124"/>
                  <a:pt x="919" y="1103"/>
                </a:cubicBezTo>
                <a:cubicBezTo>
                  <a:pt x="926" y="1082"/>
                  <a:pt x="945" y="1060"/>
                  <a:pt x="955" y="1034"/>
                </a:cubicBezTo>
                <a:cubicBezTo>
                  <a:pt x="965" y="1008"/>
                  <a:pt x="967" y="980"/>
                  <a:pt x="979" y="947"/>
                </a:cubicBezTo>
                <a:cubicBezTo>
                  <a:pt x="991" y="914"/>
                  <a:pt x="1015" y="861"/>
                  <a:pt x="1027" y="836"/>
                </a:cubicBezTo>
                <a:cubicBezTo>
                  <a:pt x="1039" y="811"/>
                  <a:pt x="1042" y="819"/>
                  <a:pt x="1051" y="797"/>
                </a:cubicBezTo>
                <a:cubicBezTo>
                  <a:pt x="1060" y="775"/>
                  <a:pt x="1070" y="730"/>
                  <a:pt x="1084" y="701"/>
                </a:cubicBezTo>
                <a:cubicBezTo>
                  <a:pt x="1098" y="672"/>
                  <a:pt x="1118" y="657"/>
                  <a:pt x="1135" y="626"/>
                </a:cubicBezTo>
                <a:cubicBezTo>
                  <a:pt x="1152" y="595"/>
                  <a:pt x="1177" y="544"/>
                  <a:pt x="1189" y="515"/>
                </a:cubicBezTo>
                <a:cubicBezTo>
                  <a:pt x="1201" y="486"/>
                  <a:pt x="1202" y="471"/>
                  <a:pt x="1207" y="449"/>
                </a:cubicBezTo>
                <a:cubicBezTo>
                  <a:pt x="1212" y="427"/>
                  <a:pt x="1217" y="409"/>
                  <a:pt x="1222" y="380"/>
                </a:cubicBezTo>
                <a:cubicBezTo>
                  <a:pt x="1227" y="351"/>
                  <a:pt x="1234" y="314"/>
                  <a:pt x="1240" y="272"/>
                </a:cubicBezTo>
                <a:cubicBezTo>
                  <a:pt x="1246" y="230"/>
                  <a:pt x="1254" y="157"/>
                  <a:pt x="1261" y="125"/>
                </a:cubicBezTo>
                <a:cubicBezTo>
                  <a:pt x="1268" y="93"/>
                  <a:pt x="1278" y="90"/>
                  <a:pt x="1282" y="80"/>
                </a:cubicBezTo>
                <a:cubicBezTo>
                  <a:pt x="1286" y="70"/>
                  <a:pt x="1285" y="72"/>
                  <a:pt x="1287" y="67"/>
                </a:cubicBezTo>
                <a:cubicBezTo>
                  <a:pt x="1289" y="62"/>
                  <a:pt x="1289" y="57"/>
                  <a:pt x="1297" y="48"/>
                </a:cubicBezTo>
                <a:cubicBezTo>
                  <a:pt x="1305" y="39"/>
                  <a:pt x="1335" y="20"/>
                  <a:pt x="1333" y="14"/>
                </a:cubicBezTo>
                <a:cubicBezTo>
                  <a:pt x="1331" y="8"/>
                  <a:pt x="1296" y="12"/>
                  <a:pt x="1284" y="12"/>
                </a:cubicBezTo>
                <a:cubicBezTo>
                  <a:pt x="1272" y="12"/>
                  <a:pt x="1437" y="15"/>
                  <a:pt x="1260" y="14"/>
                </a:cubicBezTo>
                <a:cubicBezTo>
                  <a:pt x="1203" y="8"/>
                  <a:pt x="275" y="0"/>
                  <a:pt x="220" y="8"/>
                </a:cubicBezTo>
                <a:cubicBezTo>
                  <a:pt x="0" y="10"/>
                  <a:pt x="82" y="10"/>
                  <a:pt x="76" y="23"/>
                </a:cubicBezTo>
                <a:cubicBezTo>
                  <a:pt x="52" y="33"/>
                  <a:pt x="73" y="49"/>
                  <a:pt x="73" y="68"/>
                </a:cubicBezTo>
                <a:cubicBezTo>
                  <a:pt x="73" y="87"/>
                  <a:pt x="72" y="114"/>
                  <a:pt x="73" y="140"/>
                </a:cubicBezTo>
                <a:cubicBezTo>
                  <a:pt x="74" y="166"/>
                  <a:pt x="75" y="201"/>
                  <a:pt x="76" y="224"/>
                </a:cubicBezTo>
                <a:cubicBezTo>
                  <a:pt x="77" y="247"/>
                  <a:pt x="79" y="250"/>
                  <a:pt x="79" y="278"/>
                </a:cubicBezTo>
                <a:cubicBezTo>
                  <a:pt x="79" y="306"/>
                  <a:pt x="75" y="63"/>
                  <a:pt x="73" y="395"/>
                </a:cubicBezTo>
                <a:cubicBezTo>
                  <a:pt x="71" y="727"/>
                  <a:pt x="68" y="1939"/>
                  <a:pt x="67" y="2273"/>
                </a:cubicBezTo>
                <a:cubicBezTo>
                  <a:pt x="63" y="2309"/>
                  <a:pt x="70" y="2377"/>
                  <a:pt x="69" y="2402"/>
                </a:cubicBezTo>
                <a:cubicBezTo>
                  <a:pt x="68" y="2429"/>
                  <a:pt x="66" y="2415"/>
                  <a:pt x="64" y="2435"/>
                </a:cubicBezTo>
                <a:cubicBezTo>
                  <a:pt x="72" y="2465"/>
                  <a:pt x="53" y="2492"/>
                  <a:pt x="60" y="2522"/>
                </a:cubicBezTo>
                <a:cubicBezTo>
                  <a:pt x="64" y="2539"/>
                  <a:pt x="55" y="2586"/>
                  <a:pt x="61" y="2603"/>
                </a:cubicBezTo>
                <a:cubicBezTo>
                  <a:pt x="59" y="2666"/>
                  <a:pt x="57" y="2681"/>
                  <a:pt x="51" y="2768"/>
                </a:cubicBezTo>
                <a:cubicBezTo>
                  <a:pt x="60" y="2882"/>
                  <a:pt x="45" y="2903"/>
                  <a:pt x="60" y="2966"/>
                </a:cubicBezTo>
                <a:cubicBezTo>
                  <a:pt x="65" y="2992"/>
                  <a:pt x="64" y="3009"/>
                  <a:pt x="66" y="3038"/>
                </a:cubicBezTo>
                <a:cubicBezTo>
                  <a:pt x="64" y="3060"/>
                  <a:pt x="64" y="3078"/>
                  <a:pt x="57" y="3098"/>
                </a:cubicBezTo>
                <a:cubicBezTo>
                  <a:pt x="58" y="3123"/>
                  <a:pt x="56" y="3148"/>
                  <a:pt x="60" y="3173"/>
                </a:cubicBezTo>
                <a:cubicBezTo>
                  <a:pt x="60" y="3176"/>
                  <a:pt x="67" y="3179"/>
                  <a:pt x="69" y="3176"/>
                </a:cubicBezTo>
                <a:cubicBezTo>
                  <a:pt x="72" y="3172"/>
                  <a:pt x="69" y="3166"/>
                  <a:pt x="69" y="3161"/>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7" name="Freeform 1041"/>
          <p:cNvSpPr>
            <a:spLocks/>
          </p:cNvSpPr>
          <p:nvPr/>
        </p:nvSpPr>
        <p:spPr bwMode="auto">
          <a:xfrm>
            <a:off x="4968544" y="635480"/>
            <a:ext cx="274494" cy="268026"/>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4"/>
          <p:cNvGrpSpPr/>
          <p:nvPr/>
        </p:nvGrpSpPr>
        <p:grpSpPr>
          <a:xfrm>
            <a:off x="4287039" y="528698"/>
            <a:ext cx="874468" cy="6329302"/>
            <a:chOff x="4887279" y="1362864"/>
            <a:chExt cx="499109" cy="3964787"/>
          </a:xfrm>
        </p:grpSpPr>
        <p:sp>
          <p:nvSpPr>
            <p:cNvPr id="31749" name="Freeform 1036"/>
            <p:cNvSpPr>
              <a:spLocks/>
            </p:cNvSpPr>
            <p:nvPr/>
          </p:nvSpPr>
          <p:spPr bwMode="auto">
            <a:xfrm>
              <a:off x="5089525" y="1898650"/>
              <a:ext cx="296863" cy="441325"/>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4887279" y="4056063"/>
              <a:ext cx="481013" cy="1271588"/>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5227637" y="2343150"/>
              <a:ext cx="76200" cy="1738313"/>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5306128" y="1362864"/>
              <a:ext cx="41451" cy="541651"/>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sp>
        <p:nvSpPr>
          <p:cNvPr id="16" name="TextBox 15"/>
          <p:cNvSpPr txBox="1"/>
          <p:nvPr/>
        </p:nvSpPr>
        <p:spPr>
          <a:xfrm>
            <a:off x="3945518" y="4461421"/>
            <a:ext cx="428035" cy="338554"/>
          </a:xfrm>
          <a:prstGeom prst="rect">
            <a:avLst/>
          </a:prstGeom>
          <a:noFill/>
        </p:spPr>
        <p:txBody>
          <a:bodyPr wrap="square" rtlCol="0">
            <a:spAutoFit/>
          </a:bodyPr>
          <a:lstStyle/>
          <a:p>
            <a:r>
              <a:rPr lang="en-US" sz="1600" dirty="0"/>
              <a:t>•</a:t>
            </a:r>
          </a:p>
        </p:txBody>
      </p:sp>
      <p:cxnSp>
        <p:nvCxnSpPr>
          <p:cNvPr id="23" name="Straight Arrow Connector 22"/>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rot="900000">
            <a:off x="4716553" y="4561462"/>
            <a:ext cx="428035" cy="338554"/>
          </a:xfrm>
          <a:prstGeom prst="rect">
            <a:avLst/>
          </a:prstGeom>
          <a:noFill/>
        </p:spPr>
        <p:txBody>
          <a:bodyPr wrap="square" rtlCol="0">
            <a:spAutoFit/>
          </a:bodyPr>
          <a:lstStyle/>
          <a:p>
            <a:r>
              <a:rPr lang="en-US" sz="1600" dirty="0"/>
              <a:t>•</a:t>
            </a:r>
          </a:p>
        </p:txBody>
      </p:sp>
      <p:sp>
        <p:nvSpPr>
          <p:cNvPr id="38" name="TextBox 37"/>
          <p:cNvSpPr txBox="1"/>
          <p:nvPr/>
        </p:nvSpPr>
        <p:spPr>
          <a:xfrm>
            <a:off x="3832806" y="-42976"/>
            <a:ext cx="8262940" cy="3954929"/>
          </a:xfrm>
          <a:prstGeom prst="rect">
            <a:avLst/>
          </a:prstGeom>
          <a:noFill/>
        </p:spPr>
        <p:txBody>
          <a:bodyPr wrap="square" rtlCol="0">
            <a:spAutoFit/>
          </a:bodyPr>
          <a:lstStyle/>
          <a:p>
            <a:pPr algn="ctr"/>
            <a:r>
              <a:rPr lang="en-US" sz="4400" b="1" dirty="0" smtClean="0"/>
              <a:t>Outline of Joshua by Chapters</a:t>
            </a:r>
            <a:endParaRPr lang="en-US" sz="5400" b="1" dirty="0"/>
          </a:p>
          <a:p>
            <a:pPr indent="1765300"/>
            <a:r>
              <a:rPr lang="en-US" sz="2300" b="1" dirty="0" smtClean="0"/>
              <a:t>1--Charge to Joshua, Prep. to cross Jordan</a:t>
            </a:r>
          </a:p>
          <a:p>
            <a:pPr indent="1765300"/>
            <a:r>
              <a:rPr lang="en-US" sz="2300" b="1" dirty="0" smtClean="0"/>
              <a:t>2—Spies in Jericho, Rahab’s faith</a:t>
            </a:r>
          </a:p>
          <a:p>
            <a:pPr indent="1765300"/>
            <a:r>
              <a:rPr lang="en-US" sz="2300" b="1" dirty="0" smtClean="0"/>
              <a:t>3—Crossing of Jordan</a:t>
            </a:r>
          </a:p>
          <a:p>
            <a:pPr indent="1765300"/>
            <a:r>
              <a:rPr lang="en-US" sz="2300" b="1" dirty="0" smtClean="0"/>
              <a:t>4—Memorial stones @ Jordan, Gilgal</a:t>
            </a:r>
          </a:p>
          <a:p>
            <a:pPr indent="1765300"/>
            <a:r>
              <a:rPr lang="en-US" sz="2300" b="1" dirty="0" smtClean="0"/>
              <a:t>5—Circumcision, commander of God’s army</a:t>
            </a:r>
          </a:p>
          <a:p>
            <a:pPr indent="1765300"/>
            <a:r>
              <a:rPr lang="en-US" sz="2300" b="1" dirty="0" smtClean="0"/>
              <a:t>6—The fall of Jericho</a:t>
            </a:r>
          </a:p>
          <a:p>
            <a:pPr indent="1765300"/>
            <a:r>
              <a:rPr lang="en-US" sz="2300" b="1" dirty="0" smtClean="0"/>
              <a:t>7—Defeat at Ai; </a:t>
            </a:r>
            <a:r>
              <a:rPr lang="en-US" sz="2300" b="1" dirty="0" err="1" smtClean="0"/>
              <a:t>Achan’s</a:t>
            </a:r>
            <a:r>
              <a:rPr lang="en-US" sz="2300" b="1" dirty="0" smtClean="0"/>
              <a:t> sin</a:t>
            </a:r>
          </a:p>
          <a:p>
            <a:pPr indent="1765300"/>
            <a:r>
              <a:rPr lang="en-US" sz="2300" b="1" dirty="0" smtClean="0"/>
              <a:t>8—Fall of Ai</a:t>
            </a:r>
          </a:p>
          <a:p>
            <a:pPr indent="1765300"/>
            <a:r>
              <a:rPr lang="en-US" sz="2300" b="1" dirty="0" smtClean="0"/>
              <a:t>9-10—Conquering southern Palestine, Philistia</a:t>
            </a:r>
          </a:p>
        </p:txBody>
      </p:sp>
      <p:cxnSp>
        <p:nvCxnSpPr>
          <p:cNvPr id="19" name="Straight Arrow Connector 18"/>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4588024" y="4534256"/>
            <a:ext cx="228960" cy="338554"/>
          </a:xfrm>
          <a:prstGeom prst="rect">
            <a:avLst/>
          </a:prstGeom>
          <a:noFill/>
        </p:spPr>
        <p:txBody>
          <a:bodyPr wrap="square" rtlCol="0">
            <a:spAutoFit/>
          </a:bodyPr>
          <a:lstStyle/>
          <a:p>
            <a:r>
              <a:rPr lang="en-US" sz="1600" dirty="0"/>
              <a:t>•</a:t>
            </a:r>
            <a:endParaRPr lang="en-US" sz="2000" dirty="0"/>
          </a:p>
        </p:txBody>
      </p:sp>
      <p:sp>
        <p:nvSpPr>
          <p:cNvPr id="24" name="TextBox 23"/>
          <p:cNvSpPr txBox="1"/>
          <p:nvPr/>
        </p:nvSpPr>
        <p:spPr>
          <a:xfrm>
            <a:off x="5251456" y="4378495"/>
            <a:ext cx="897883" cy="338554"/>
          </a:xfrm>
          <a:prstGeom prst="rect">
            <a:avLst/>
          </a:prstGeom>
          <a:noFill/>
        </p:spPr>
        <p:txBody>
          <a:bodyPr wrap="square" rtlCol="0">
            <a:spAutoFit/>
          </a:bodyPr>
          <a:lstStyle/>
          <a:p>
            <a:r>
              <a:rPr lang="en-US" sz="1600" b="1" dirty="0" smtClean="0">
                <a:latin typeface="Arial" panose="020B0604020202020204" pitchFamily="34" charset="0"/>
              </a:rPr>
              <a:t>Gilgal</a:t>
            </a:r>
            <a:endParaRPr lang="en-US" sz="1600" b="1" dirty="0">
              <a:latin typeface="Arial" panose="020B0604020202020204" pitchFamily="34" charset="0"/>
            </a:endParaRPr>
          </a:p>
        </p:txBody>
      </p:sp>
      <p:sp>
        <p:nvSpPr>
          <p:cNvPr id="26" name="TextBox 25"/>
          <p:cNvSpPr txBox="1"/>
          <p:nvPr/>
        </p:nvSpPr>
        <p:spPr>
          <a:xfrm>
            <a:off x="3693091" y="4680755"/>
            <a:ext cx="946220" cy="338554"/>
          </a:xfrm>
          <a:prstGeom prst="rect">
            <a:avLst/>
          </a:prstGeom>
          <a:noFill/>
        </p:spPr>
        <p:txBody>
          <a:bodyPr wrap="square" rtlCol="0">
            <a:spAutoFit/>
          </a:bodyPr>
          <a:lstStyle/>
          <a:p>
            <a:r>
              <a:rPr lang="en-US" sz="1600" b="1" dirty="0" smtClean="0">
                <a:latin typeface="Arial" panose="020B0604020202020204" pitchFamily="34" charset="0"/>
              </a:rPr>
              <a:t>Jericho</a:t>
            </a:r>
            <a:endParaRPr lang="en-US" sz="1600" b="1" dirty="0">
              <a:latin typeface="Arial" panose="020B0604020202020204" pitchFamily="34" charset="0"/>
            </a:endParaRPr>
          </a:p>
        </p:txBody>
      </p:sp>
      <p:sp>
        <p:nvSpPr>
          <p:cNvPr id="27" name="TextBox 26"/>
          <p:cNvSpPr txBox="1"/>
          <p:nvPr/>
        </p:nvSpPr>
        <p:spPr>
          <a:xfrm>
            <a:off x="3760108" y="4496351"/>
            <a:ext cx="420731" cy="276999"/>
          </a:xfrm>
          <a:prstGeom prst="rect">
            <a:avLst/>
          </a:prstGeom>
          <a:noFill/>
        </p:spPr>
        <p:txBody>
          <a:bodyPr wrap="square" rtlCol="0">
            <a:spAutoFit/>
          </a:bodyPr>
          <a:lstStyle/>
          <a:p>
            <a:r>
              <a:rPr lang="en-US" sz="1200" b="1" dirty="0" smtClean="0">
                <a:latin typeface="Arial" panose="020B0604020202020204" pitchFamily="34" charset="0"/>
              </a:rPr>
              <a:t>Ai</a:t>
            </a:r>
            <a:endParaRPr lang="en-US" sz="1200" b="1" dirty="0">
              <a:latin typeface="Arial" panose="020B0604020202020204" pitchFamily="34" charset="0"/>
            </a:endParaRPr>
          </a:p>
        </p:txBody>
      </p:sp>
      <p:cxnSp>
        <p:nvCxnSpPr>
          <p:cNvPr id="29" name="Straight Arrow Connector 28"/>
          <p:cNvCxnSpPr/>
          <p:nvPr/>
        </p:nvCxnSpPr>
        <p:spPr bwMode="auto">
          <a:xfrm flipV="1">
            <a:off x="4482212" y="4713862"/>
            <a:ext cx="203082" cy="15475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Left Arrow 1"/>
          <p:cNvSpPr/>
          <p:nvPr/>
        </p:nvSpPr>
        <p:spPr>
          <a:xfrm flipV="1">
            <a:off x="2758440" y="3995236"/>
            <a:ext cx="2366131" cy="333204"/>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rved Right Arrow 5"/>
          <p:cNvSpPr/>
          <p:nvPr/>
        </p:nvSpPr>
        <p:spPr>
          <a:xfrm>
            <a:off x="2912626" y="4064977"/>
            <a:ext cx="731520" cy="1216152"/>
          </a:xfrm>
          <a:prstGeom prst="curv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Striped Right Arrow 7"/>
          <p:cNvSpPr/>
          <p:nvPr/>
        </p:nvSpPr>
        <p:spPr>
          <a:xfrm rot="10800000">
            <a:off x="2215094" y="5258012"/>
            <a:ext cx="1964514" cy="246676"/>
          </a:xfrm>
          <a:prstGeom prst="stripedRightArrow">
            <a:avLst>
              <a:gd name="adj1" fmla="val 34000"/>
              <a:gd name="adj2"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 name="TextBox 8"/>
          <p:cNvSpPr txBox="1"/>
          <p:nvPr/>
        </p:nvSpPr>
        <p:spPr>
          <a:xfrm rot="17878540">
            <a:off x="1079138" y="4876537"/>
            <a:ext cx="1828800" cy="461665"/>
          </a:xfrm>
          <a:prstGeom prst="rect">
            <a:avLst/>
          </a:prstGeom>
          <a:noFill/>
        </p:spPr>
        <p:txBody>
          <a:bodyPr wrap="square" rtlCol="0">
            <a:spAutoFit/>
          </a:bodyPr>
          <a:lstStyle/>
          <a:p>
            <a:r>
              <a:rPr lang="en-US" sz="2400" i="1" kern="1200" dirty="0" smtClean="0">
                <a:solidFill>
                  <a:schemeClr val="tx1"/>
                </a:solidFill>
                <a:latin typeface="+mn-lt"/>
                <a:ea typeface="+mn-ea"/>
                <a:cs typeface="+mn-cs"/>
              </a:rPr>
              <a:t>Philistia</a:t>
            </a:r>
            <a:endParaRPr lang="en-US" sz="1800" kern="1200" dirty="0">
              <a:solidFill>
                <a:schemeClr val="tx1"/>
              </a:solidFill>
              <a:latin typeface="+mn-lt"/>
              <a:ea typeface="+mn-ea"/>
              <a:cs typeface="+mn-cs"/>
            </a:endParaRPr>
          </a:p>
        </p:txBody>
      </p:sp>
    </p:spTree>
    <p:extLst>
      <p:ext uri="{BB962C8B-B14F-4D97-AF65-F5344CB8AC3E}">
        <p14:creationId xmlns:p14="http://schemas.microsoft.com/office/powerpoint/2010/main" val="1754674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7" name="Freeform 1041"/>
          <p:cNvSpPr>
            <a:spLocks/>
          </p:cNvSpPr>
          <p:nvPr/>
        </p:nvSpPr>
        <p:spPr bwMode="auto">
          <a:xfrm>
            <a:off x="4968544" y="635480"/>
            <a:ext cx="274494" cy="268026"/>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4"/>
          <p:cNvGrpSpPr/>
          <p:nvPr/>
        </p:nvGrpSpPr>
        <p:grpSpPr>
          <a:xfrm>
            <a:off x="4287039" y="528698"/>
            <a:ext cx="874468" cy="6329302"/>
            <a:chOff x="4887279" y="1362864"/>
            <a:chExt cx="499109" cy="3964787"/>
          </a:xfrm>
        </p:grpSpPr>
        <p:sp>
          <p:nvSpPr>
            <p:cNvPr id="31749" name="Freeform 1036"/>
            <p:cNvSpPr>
              <a:spLocks/>
            </p:cNvSpPr>
            <p:nvPr/>
          </p:nvSpPr>
          <p:spPr bwMode="auto">
            <a:xfrm>
              <a:off x="5089525" y="1898650"/>
              <a:ext cx="296863" cy="441325"/>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4887279" y="4056063"/>
              <a:ext cx="481013" cy="1271588"/>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5227637" y="2343150"/>
              <a:ext cx="76200" cy="1738313"/>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5306128" y="1362864"/>
              <a:ext cx="41451" cy="541651"/>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sp>
        <p:nvSpPr>
          <p:cNvPr id="16" name="TextBox 15"/>
          <p:cNvSpPr txBox="1"/>
          <p:nvPr/>
        </p:nvSpPr>
        <p:spPr>
          <a:xfrm>
            <a:off x="3945518" y="4461421"/>
            <a:ext cx="428035" cy="338554"/>
          </a:xfrm>
          <a:prstGeom prst="rect">
            <a:avLst/>
          </a:prstGeom>
          <a:noFill/>
        </p:spPr>
        <p:txBody>
          <a:bodyPr wrap="square" rtlCol="0">
            <a:spAutoFit/>
          </a:bodyPr>
          <a:lstStyle/>
          <a:p>
            <a:r>
              <a:rPr lang="en-US" sz="1600" dirty="0"/>
              <a:t>•</a:t>
            </a:r>
          </a:p>
        </p:txBody>
      </p:sp>
      <p:cxnSp>
        <p:nvCxnSpPr>
          <p:cNvPr id="23" name="Straight Arrow Connector 22"/>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rot="900000">
            <a:off x="4716553" y="4561462"/>
            <a:ext cx="428035" cy="338554"/>
          </a:xfrm>
          <a:prstGeom prst="rect">
            <a:avLst/>
          </a:prstGeom>
          <a:noFill/>
        </p:spPr>
        <p:txBody>
          <a:bodyPr wrap="square" rtlCol="0">
            <a:spAutoFit/>
          </a:bodyPr>
          <a:lstStyle/>
          <a:p>
            <a:r>
              <a:rPr lang="en-US" sz="1600" dirty="0"/>
              <a:t>•</a:t>
            </a:r>
          </a:p>
        </p:txBody>
      </p:sp>
      <p:sp>
        <p:nvSpPr>
          <p:cNvPr id="38" name="TextBox 37"/>
          <p:cNvSpPr txBox="1"/>
          <p:nvPr/>
        </p:nvSpPr>
        <p:spPr>
          <a:xfrm>
            <a:off x="262411" y="65313"/>
            <a:ext cx="11617764" cy="6309420"/>
          </a:xfrm>
          <a:prstGeom prst="rect">
            <a:avLst/>
          </a:prstGeom>
          <a:noFill/>
        </p:spPr>
        <p:txBody>
          <a:bodyPr wrap="square" rtlCol="0">
            <a:spAutoFit/>
          </a:bodyPr>
          <a:lstStyle/>
          <a:p>
            <a:pPr algn="ctr">
              <a:spcBef>
                <a:spcPts val="1200"/>
              </a:spcBef>
            </a:pPr>
            <a:r>
              <a:rPr lang="en-US" sz="4400" b="1" dirty="0" smtClean="0"/>
              <a:t>Summary of Joshua’s Southern Campaign</a:t>
            </a:r>
            <a:endParaRPr lang="en-US" sz="5400" b="1" dirty="0"/>
          </a:p>
          <a:p>
            <a:pPr algn="just">
              <a:spcBef>
                <a:spcPts val="1200"/>
              </a:spcBef>
            </a:pPr>
            <a:r>
              <a:rPr lang="en-US" sz="3200" b="1" dirty="0" smtClean="0"/>
              <a:t>  40  </a:t>
            </a:r>
            <a:r>
              <a:rPr lang="en-US" sz="3200" b="1" dirty="0"/>
              <a:t>So Joshua conquered all the land: the mountain country and the South and the lowland and the wilderness slopes, and all their kings; he left none remaining, but utterly destroyed all that breathed, as the LORD God of Israel had commanded. </a:t>
            </a:r>
          </a:p>
          <a:p>
            <a:pPr algn="just">
              <a:spcBef>
                <a:spcPts val="1200"/>
              </a:spcBef>
            </a:pPr>
            <a:r>
              <a:rPr lang="en-US" sz="3200" b="1" dirty="0" smtClean="0"/>
              <a:t>  41  </a:t>
            </a:r>
            <a:r>
              <a:rPr lang="en-US" sz="3200" b="1" dirty="0"/>
              <a:t>And Joshua conquered them from </a:t>
            </a:r>
            <a:r>
              <a:rPr lang="en-US" sz="3200" b="1" dirty="0">
                <a:solidFill>
                  <a:srgbClr val="FF0000"/>
                </a:solidFill>
              </a:rPr>
              <a:t>Kadesh </a:t>
            </a:r>
            <a:r>
              <a:rPr lang="en-US" sz="3200" b="1" dirty="0" err="1">
                <a:solidFill>
                  <a:srgbClr val="FF0000"/>
                </a:solidFill>
              </a:rPr>
              <a:t>Barnea</a:t>
            </a:r>
            <a:r>
              <a:rPr lang="en-US" sz="3200" b="1" dirty="0">
                <a:solidFill>
                  <a:srgbClr val="FF0000"/>
                </a:solidFill>
              </a:rPr>
              <a:t> </a:t>
            </a:r>
            <a:r>
              <a:rPr lang="en-US" sz="3200" b="1" dirty="0"/>
              <a:t>as far as Gaza, and all the country of </a:t>
            </a:r>
            <a:r>
              <a:rPr lang="en-US" sz="3200" b="1" dirty="0">
                <a:solidFill>
                  <a:srgbClr val="FF0000"/>
                </a:solidFill>
              </a:rPr>
              <a:t>Goshen</a:t>
            </a:r>
            <a:r>
              <a:rPr lang="en-US" sz="3200" b="1" dirty="0"/>
              <a:t>, even as far as Gibeon. </a:t>
            </a:r>
          </a:p>
          <a:p>
            <a:pPr algn="just">
              <a:spcBef>
                <a:spcPts val="1200"/>
              </a:spcBef>
            </a:pPr>
            <a:r>
              <a:rPr lang="en-US" sz="3200" b="1" dirty="0" smtClean="0"/>
              <a:t>  42  </a:t>
            </a:r>
            <a:r>
              <a:rPr lang="en-US" sz="3200" b="1" dirty="0"/>
              <a:t>All these kings and their land Joshua took at one time, because the LORD God of Israel fought for Israel. </a:t>
            </a:r>
          </a:p>
          <a:p>
            <a:pPr algn="just">
              <a:spcBef>
                <a:spcPts val="1200"/>
              </a:spcBef>
            </a:pPr>
            <a:r>
              <a:rPr lang="en-US" sz="3200" b="1" dirty="0" smtClean="0"/>
              <a:t>  43  </a:t>
            </a:r>
            <a:r>
              <a:rPr lang="en-US" sz="3200" b="1" dirty="0"/>
              <a:t>Then Joshua returned, and all Israel with him, to the camp at Gilgal. </a:t>
            </a:r>
            <a:r>
              <a:rPr lang="en-US" sz="3200" b="1" dirty="0" smtClean="0"/>
              <a:t>						Josh. 10:40-43</a:t>
            </a:r>
            <a:endParaRPr lang="en-US" sz="2800" b="1" dirty="0" smtClean="0"/>
          </a:p>
        </p:txBody>
      </p:sp>
      <p:cxnSp>
        <p:nvCxnSpPr>
          <p:cNvPr id="19" name="Straight Arrow Connector 18"/>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4588024" y="4534256"/>
            <a:ext cx="228960" cy="338554"/>
          </a:xfrm>
          <a:prstGeom prst="rect">
            <a:avLst/>
          </a:prstGeom>
          <a:noFill/>
        </p:spPr>
        <p:txBody>
          <a:bodyPr wrap="square" rtlCol="0">
            <a:spAutoFit/>
          </a:bodyPr>
          <a:lstStyle/>
          <a:p>
            <a:r>
              <a:rPr lang="en-US" sz="1600" dirty="0"/>
              <a:t>•</a:t>
            </a:r>
            <a:endParaRPr lang="en-US" sz="2000" dirty="0"/>
          </a:p>
        </p:txBody>
      </p:sp>
      <p:sp>
        <p:nvSpPr>
          <p:cNvPr id="24" name="TextBox 23"/>
          <p:cNvSpPr txBox="1"/>
          <p:nvPr/>
        </p:nvSpPr>
        <p:spPr>
          <a:xfrm>
            <a:off x="5251456" y="4378495"/>
            <a:ext cx="897883" cy="338554"/>
          </a:xfrm>
          <a:prstGeom prst="rect">
            <a:avLst/>
          </a:prstGeom>
          <a:noFill/>
        </p:spPr>
        <p:txBody>
          <a:bodyPr wrap="square" rtlCol="0">
            <a:spAutoFit/>
          </a:bodyPr>
          <a:lstStyle/>
          <a:p>
            <a:r>
              <a:rPr lang="en-US" sz="1600" b="1" dirty="0" smtClean="0">
                <a:latin typeface="Arial" panose="020B0604020202020204" pitchFamily="34" charset="0"/>
              </a:rPr>
              <a:t>Gilgal</a:t>
            </a:r>
            <a:endParaRPr lang="en-US" sz="1600" b="1" dirty="0">
              <a:latin typeface="Arial" panose="020B0604020202020204" pitchFamily="34" charset="0"/>
            </a:endParaRPr>
          </a:p>
        </p:txBody>
      </p:sp>
      <p:sp>
        <p:nvSpPr>
          <p:cNvPr id="26" name="TextBox 25"/>
          <p:cNvSpPr txBox="1"/>
          <p:nvPr/>
        </p:nvSpPr>
        <p:spPr>
          <a:xfrm>
            <a:off x="3693091" y="4680755"/>
            <a:ext cx="946220" cy="338554"/>
          </a:xfrm>
          <a:prstGeom prst="rect">
            <a:avLst/>
          </a:prstGeom>
          <a:noFill/>
        </p:spPr>
        <p:txBody>
          <a:bodyPr wrap="square" rtlCol="0">
            <a:spAutoFit/>
          </a:bodyPr>
          <a:lstStyle/>
          <a:p>
            <a:r>
              <a:rPr lang="en-US" sz="1600" b="1" dirty="0" smtClean="0">
                <a:latin typeface="Arial" panose="020B0604020202020204" pitchFamily="34" charset="0"/>
              </a:rPr>
              <a:t>Jericho</a:t>
            </a:r>
            <a:endParaRPr lang="en-US" sz="1600" b="1" dirty="0">
              <a:latin typeface="Arial" panose="020B0604020202020204" pitchFamily="34" charset="0"/>
            </a:endParaRPr>
          </a:p>
        </p:txBody>
      </p:sp>
      <p:sp>
        <p:nvSpPr>
          <p:cNvPr id="27" name="TextBox 26"/>
          <p:cNvSpPr txBox="1"/>
          <p:nvPr/>
        </p:nvSpPr>
        <p:spPr>
          <a:xfrm>
            <a:off x="3760108" y="4496351"/>
            <a:ext cx="420731" cy="276999"/>
          </a:xfrm>
          <a:prstGeom prst="rect">
            <a:avLst/>
          </a:prstGeom>
          <a:noFill/>
        </p:spPr>
        <p:txBody>
          <a:bodyPr wrap="square" rtlCol="0">
            <a:spAutoFit/>
          </a:bodyPr>
          <a:lstStyle/>
          <a:p>
            <a:r>
              <a:rPr lang="en-US" sz="1200" b="1" dirty="0" smtClean="0">
                <a:latin typeface="Arial" panose="020B0604020202020204" pitchFamily="34" charset="0"/>
              </a:rPr>
              <a:t>Ai</a:t>
            </a:r>
            <a:endParaRPr lang="en-US" sz="1200" b="1" dirty="0">
              <a:latin typeface="Arial" panose="020B0604020202020204" pitchFamily="34" charset="0"/>
            </a:endParaRPr>
          </a:p>
        </p:txBody>
      </p:sp>
      <p:cxnSp>
        <p:nvCxnSpPr>
          <p:cNvPr id="29" name="Straight Arrow Connector 28"/>
          <p:cNvCxnSpPr/>
          <p:nvPr/>
        </p:nvCxnSpPr>
        <p:spPr bwMode="auto">
          <a:xfrm flipV="1">
            <a:off x="4482212" y="4713862"/>
            <a:ext cx="203082" cy="15475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38248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8" name="Freeform 1035"/>
          <p:cNvSpPr>
            <a:spLocks/>
          </p:cNvSpPr>
          <p:nvPr/>
        </p:nvSpPr>
        <p:spPr bwMode="auto">
          <a:xfrm>
            <a:off x="-625292" y="-8620368"/>
            <a:ext cx="12080004" cy="15808702"/>
          </a:xfrm>
          <a:custGeom>
            <a:avLst/>
            <a:gdLst>
              <a:gd name="T0" fmla="*/ 102 w 1437"/>
              <a:gd name="T1" fmla="*/ 3134 h 3179"/>
              <a:gd name="T2" fmla="*/ 138 w 1437"/>
              <a:gd name="T3" fmla="*/ 3104 h 3179"/>
              <a:gd name="T4" fmla="*/ 216 w 1437"/>
              <a:gd name="T5" fmla="*/ 2996 h 3179"/>
              <a:gd name="T6" fmla="*/ 261 w 1437"/>
              <a:gd name="T7" fmla="*/ 2933 h 3179"/>
              <a:gd name="T8" fmla="*/ 309 w 1437"/>
              <a:gd name="T9" fmla="*/ 2825 h 3179"/>
              <a:gd name="T10" fmla="*/ 387 w 1437"/>
              <a:gd name="T11" fmla="*/ 2711 h 3179"/>
              <a:gd name="T12" fmla="*/ 459 w 1437"/>
              <a:gd name="T13" fmla="*/ 2567 h 3179"/>
              <a:gd name="T14" fmla="*/ 507 w 1437"/>
              <a:gd name="T15" fmla="*/ 2450 h 3179"/>
              <a:gd name="T16" fmla="*/ 543 w 1437"/>
              <a:gd name="T17" fmla="*/ 2348 h 3179"/>
              <a:gd name="T18" fmla="*/ 573 w 1437"/>
              <a:gd name="T19" fmla="*/ 2294 h 3179"/>
              <a:gd name="T20" fmla="*/ 588 w 1437"/>
              <a:gd name="T21" fmla="*/ 2258 h 3179"/>
              <a:gd name="T22" fmla="*/ 657 w 1437"/>
              <a:gd name="T23" fmla="*/ 2036 h 3179"/>
              <a:gd name="T24" fmla="*/ 693 w 1437"/>
              <a:gd name="T25" fmla="*/ 1907 h 3179"/>
              <a:gd name="T26" fmla="*/ 747 w 1437"/>
              <a:gd name="T27" fmla="*/ 1616 h 3179"/>
              <a:gd name="T28" fmla="*/ 747 w 1437"/>
              <a:gd name="T29" fmla="*/ 1427 h 3179"/>
              <a:gd name="T30" fmla="*/ 780 w 1437"/>
              <a:gd name="T31" fmla="*/ 1316 h 3179"/>
              <a:gd name="T32" fmla="*/ 859 w 1437"/>
              <a:gd name="T33" fmla="*/ 1316 h 3179"/>
              <a:gd name="T34" fmla="*/ 934 w 1437"/>
              <a:gd name="T35" fmla="*/ 1256 h 3179"/>
              <a:gd name="T36" fmla="*/ 919 w 1437"/>
              <a:gd name="T37" fmla="*/ 1103 h 3179"/>
              <a:gd name="T38" fmla="*/ 979 w 1437"/>
              <a:gd name="T39" fmla="*/ 947 h 3179"/>
              <a:gd name="T40" fmla="*/ 1051 w 1437"/>
              <a:gd name="T41" fmla="*/ 797 h 3179"/>
              <a:gd name="T42" fmla="*/ 1135 w 1437"/>
              <a:gd name="T43" fmla="*/ 626 h 3179"/>
              <a:gd name="T44" fmla="*/ 1207 w 1437"/>
              <a:gd name="T45" fmla="*/ 449 h 3179"/>
              <a:gd name="T46" fmla="*/ 1240 w 1437"/>
              <a:gd name="T47" fmla="*/ 272 h 3179"/>
              <a:gd name="T48" fmla="*/ 1282 w 1437"/>
              <a:gd name="T49" fmla="*/ 80 h 3179"/>
              <a:gd name="T50" fmla="*/ 1297 w 1437"/>
              <a:gd name="T51" fmla="*/ 48 h 3179"/>
              <a:gd name="T52" fmla="*/ 1284 w 1437"/>
              <a:gd name="T53" fmla="*/ 12 h 3179"/>
              <a:gd name="T54" fmla="*/ 220 w 1437"/>
              <a:gd name="T55" fmla="*/ 8 h 3179"/>
              <a:gd name="T56" fmla="*/ 73 w 1437"/>
              <a:gd name="T57" fmla="*/ 68 h 3179"/>
              <a:gd name="T58" fmla="*/ 76 w 1437"/>
              <a:gd name="T59" fmla="*/ 224 h 3179"/>
              <a:gd name="T60" fmla="*/ 73 w 1437"/>
              <a:gd name="T61" fmla="*/ 395 h 3179"/>
              <a:gd name="T62" fmla="*/ 69 w 1437"/>
              <a:gd name="T63" fmla="*/ 2402 h 3179"/>
              <a:gd name="T64" fmla="*/ 60 w 1437"/>
              <a:gd name="T65" fmla="*/ 2522 h 3179"/>
              <a:gd name="T66" fmla="*/ 51 w 1437"/>
              <a:gd name="T67" fmla="*/ 2768 h 3179"/>
              <a:gd name="T68" fmla="*/ 66 w 1437"/>
              <a:gd name="T69" fmla="*/ 3038 h 3179"/>
              <a:gd name="T70" fmla="*/ 60 w 1437"/>
              <a:gd name="T71" fmla="*/ 3173 h 3179"/>
              <a:gd name="T72" fmla="*/ 69 w 1437"/>
              <a:gd name="T73" fmla="*/ 3161 h 3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437" h="3179">
                <a:moveTo>
                  <a:pt x="69" y="3161"/>
                </a:moveTo>
                <a:cubicBezTo>
                  <a:pt x="90" y="3168"/>
                  <a:pt x="91" y="3150"/>
                  <a:pt x="102" y="3134"/>
                </a:cubicBezTo>
                <a:cubicBezTo>
                  <a:pt x="106" y="3128"/>
                  <a:pt x="115" y="3127"/>
                  <a:pt x="120" y="3122"/>
                </a:cubicBezTo>
                <a:cubicBezTo>
                  <a:pt x="126" y="3116"/>
                  <a:pt x="134" y="3112"/>
                  <a:pt x="138" y="3104"/>
                </a:cubicBezTo>
                <a:cubicBezTo>
                  <a:pt x="149" y="3082"/>
                  <a:pt x="155" y="3067"/>
                  <a:pt x="180" y="3059"/>
                </a:cubicBezTo>
                <a:cubicBezTo>
                  <a:pt x="193" y="3039"/>
                  <a:pt x="199" y="3013"/>
                  <a:pt x="216" y="2996"/>
                </a:cubicBezTo>
                <a:cubicBezTo>
                  <a:pt x="222" y="2979"/>
                  <a:pt x="228" y="2954"/>
                  <a:pt x="246" y="2948"/>
                </a:cubicBezTo>
                <a:cubicBezTo>
                  <a:pt x="250" y="2942"/>
                  <a:pt x="257" y="2939"/>
                  <a:pt x="261" y="2933"/>
                </a:cubicBezTo>
                <a:cubicBezTo>
                  <a:pt x="276" y="2908"/>
                  <a:pt x="258" y="2897"/>
                  <a:pt x="294" y="2885"/>
                </a:cubicBezTo>
                <a:cubicBezTo>
                  <a:pt x="299" y="2866"/>
                  <a:pt x="299" y="2842"/>
                  <a:pt x="309" y="2825"/>
                </a:cubicBezTo>
                <a:cubicBezTo>
                  <a:pt x="322" y="2801"/>
                  <a:pt x="339" y="2776"/>
                  <a:pt x="354" y="2753"/>
                </a:cubicBezTo>
                <a:cubicBezTo>
                  <a:pt x="366" y="2736"/>
                  <a:pt x="369" y="2723"/>
                  <a:pt x="387" y="2711"/>
                </a:cubicBezTo>
                <a:cubicBezTo>
                  <a:pt x="403" y="2663"/>
                  <a:pt x="395" y="2633"/>
                  <a:pt x="441" y="2603"/>
                </a:cubicBezTo>
                <a:cubicBezTo>
                  <a:pt x="449" y="2591"/>
                  <a:pt x="451" y="2579"/>
                  <a:pt x="459" y="2567"/>
                </a:cubicBezTo>
                <a:cubicBezTo>
                  <a:pt x="463" y="2549"/>
                  <a:pt x="464" y="2524"/>
                  <a:pt x="480" y="2513"/>
                </a:cubicBezTo>
                <a:cubicBezTo>
                  <a:pt x="487" y="2491"/>
                  <a:pt x="500" y="2472"/>
                  <a:pt x="507" y="2450"/>
                </a:cubicBezTo>
                <a:cubicBezTo>
                  <a:pt x="510" y="2440"/>
                  <a:pt x="522" y="2423"/>
                  <a:pt x="522" y="2423"/>
                </a:cubicBezTo>
                <a:cubicBezTo>
                  <a:pt x="527" y="2404"/>
                  <a:pt x="534" y="2365"/>
                  <a:pt x="543" y="2348"/>
                </a:cubicBezTo>
                <a:cubicBezTo>
                  <a:pt x="549" y="2338"/>
                  <a:pt x="563" y="2324"/>
                  <a:pt x="567" y="2312"/>
                </a:cubicBezTo>
                <a:cubicBezTo>
                  <a:pt x="569" y="2306"/>
                  <a:pt x="569" y="2299"/>
                  <a:pt x="573" y="2294"/>
                </a:cubicBezTo>
                <a:cubicBezTo>
                  <a:pt x="575" y="2291"/>
                  <a:pt x="578" y="2288"/>
                  <a:pt x="579" y="2285"/>
                </a:cubicBezTo>
                <a:cubicBezTo>
                  <a:pt x="583" y="2276"/>
                  <a:pt x="588" y="2258"/>
                  <a:pt x="588" y="2258"/>
                </a:cubicBezTo>
                <a:cubicBezTo>
                  <a:pt x="591" y="2227"/>
                  <a:pt x="592" y="2230"/>
                  <a:pt x="600" y="2207"/>
                </a:cubicBezTo>
                <a:cubicBezTo>
                  <a:pt x="593" y="2165"/>
                  <a:pt x="689" y="2035"/>
                  <a:pt x="657" y="2036"/>
                </a:cubicBezTo>
                <a:cubicBezTo>
                  <a:pt x="675" y="1986"/>
                  <a:pt x="687" y="1946"/>
                  <a:pt x="693" y="1925"/>
                </a:cubicBezTo>
                <a:cubicBezTo>
                  <a:pt x="699" y="1904"/>
                  <a:pt x="689" y="1935"/>
                  <a:pt x="693" y="1907"/>
                </a:cubicBezTo>
                <a:cubicBezTo>
                  <a:pt x="697" y="1879"/>
                  <a:pt x="708" y="1802"/>
                  <a:pt x="717" y="1754"/>
                </a:cubicBezTo>
                <a:cubicBezTo>
                  <a:pt x="726" y="1706"/>
                  <a:pt x="742" y="1656"/>
                  <a:pt x="747" y="1616"/>
                </a:cubicBezTo>
                <a:cubicBezTo>
                  <a:pt x="752" y="1576"/>
                  <a:pt x="750" y="1545"/>
                  <a:pt x="750" y="1514"/>
                </a:cubicBezTo>
                <a:cubicBezTo>
                  <a:pt x="750" y="1483"/>
                  <a:pt x="746" y="1450"/>
                  <a:pt x="747" y="1427"/>
                </a:cubicBezTo>
                <a:cubicBezTo>
                  <a:pt x="748" y="1404"/>
                  <a:pt x="751" y="1394"/>
                  <a:pt x="756" y="1376"/>
                </a:cubicBezTo>
                <a:cubicBezTo>
                  <a:pt x="761" y="1358"/>
                  <a:pt x="771" y="1329"/>
                  <a:pt x="780" y="1316"/>
                </a:cubicBezTo>
                <a:cubicBezTo>
                  <a:pt x="789" y="1303"/>
                  <a:pt x="798" y="1298"/>
                  <a:pt x="811" y="1298"/>
                </a:cubicBezTo>
                <a:cubicBezTo>
                  <a:pt x="824" y="1298"/>
                  <a:pt x="843" y="1316"/>
                  <a:pt x="859" y="1316"/>
                </a:cubicBezTo>
                <a:cubicBezTo>
                  <a:pt x="875" y="1316"/>
                  <a:pt x="895" y="1308"/>
                  <a:pt x="907" y="1298"/>
                </a:cubicBezTo>
                <a:cubicBezTo>
                  <a:pt x="919" y="1288"/>
                  <a:pt x="933" y="1278"/>
                  <a:pt x="934" y="1256"/>
                </a:cubicBezTo>
                <a:cubicBezTo>
                  <a:pt x="935" y="1234"/>
                  <a:pt x="916" y="1188"/>
                  <a:pt x="914" y="1163"/>
                </a:cubicBezTo>
                <a:cubicBezTo>
                  <a:pt x="912" y="1138"/>
                  <a:pt x="912" y="1124"/>
                  <a:pt x="919" y="1103"/>
                </a:cubicBezTo>
                <a:cubicBezTo>
                  <a:pt x="926" y="1082"/>
                  <a:pt x="945" y="1060"/>
                  <a:pt x="955" y="1034"/>
                </a:cubicBezTo>
                <a:cubicBezTo>
                  <a:pt x="965" y="1008"/>
                  <a:pt x="967" y="980"/>
                  <a:pt x="979" y="947"/>
                </a:cubicBezTo>
                <a:cubicBezTo>
                  <a:pt x="991" y="914"/>
                  <a:pt x="1015" y="861"/>
                  <a:pt x="1027" y="836"/>
                </a:cubicBezTo>
                <a:cubicBezTo>
                  <a:pt x="1039" y="811"/>
                  <a:pt x="1042" y="819"/>
                  <a:pt x="1051" y="797"/>
                </a:cubicBezTo>
                <a:cubicBezTo>
                  <a:pt x="1060" y="775"/>
                  <a:pt x="1070" y="730"/>
                  <a:pt x="1084" y="701"/>
                </a:cubicBezTo>
                <a:cubicBezTo>
                  <a:pt x="1098" y="672"/>
                  <a:pt x="1118" y="657"/>
                  <a:pt x="1135" y="626"/>
                </a:cubicBezTo>
                <a:cubicBezTo>
                  <a:pt x="1152" y="595"/>
                  <a:pt x="1177" y="544"/>
                  <a:pt x="1189" y="515"/>
                </a:cubicBezTo>
                <a:cubicBezTo>
                  <a:pt x="1201" y="486"/>
                  <a:pt x="1202" y="471"/>
                  <a:pt x="1207" y="449"/>
                </a:cubicBezTo>
                <a:cubicBezTo>
                  <a:pt x="1212" y="427"/>
                  <a:pt x="1217" y="409"/>
                  <a:pt x="1222" y="380"/>
                </a:cubicBezTo>
                <a:cubicBezTo>
                  <a:pt x="1227" y="351"/>
                  <a:pt x="1234" y="314"/>
                  <a:pt x="1240" y="272"/>
                </a:cubicBezTo>
                <a:cubicBezTo>
                  <a:pt x="1246" y="230"/>
                  <a:pt x="1254" y="157"/>
                  <a:pt x="1261" y="125"/>
                </a:cubicBezTo>
                <a:cubicBezTo>
                  <a:pt x="1268" y="93"/>
                  <a:pt x="1278" y="90"/>
                  <a:pt x="1282" y="80"/>
                </a:cubicBezTo>
                <a:cubicBezTo>
                  <a:pt x="1286" y="70"/>
                  <a:pt x="1285" y="72"/>
                  <a:pt x="1287" y="67"/>
                </a:cubicBezTo>
                <a:cubicBezTo>
                  <a:pt x="1289" y="62"/>
                  <a:pt x="1289" y="57"/>
                  <a:pt x="1297" y="48"/>
                </a:cubicBezTo>
                <a:cubicBezTo>
                  <a:pt x="1305" y="39"/>
                  <a:pt x="1335" y="20"/>
                  <a:pt x="1333" y="14"/>
                </a:cubicBezTo>
                <a:cubicBezTo>
                  <a:pt x="1331" y="8"/>
                  <a:pt x="1296" y="12"/>
                  <a:pt x="1284" y="12"/>
                </a:cubicBezTo>
                <a:cubicBezTo>
                  <a:pt x="1272" y="12"/>
                  <a:pt x="1437" y="15"/>
                  <a:pt x="1260" y="14"/>
                </a:cubicBezTo>
                <a:cubicBezTo>
                  <a:pt x="1203" y="8"/>
                  <a:pt x="275" y="0"/>
                  <a:pt x="220" y="8"/>
                </a:cubicBezTo>
                <a:cubicBezTo>
                  <a:pt x="0" y="10"/>
                  <a:pt x="82" y="10"/>
                  <a:pt x="76" y="23"/>
                </a:cubicBezTo>
                <a:cubicBezTo>
                  <a:pt x="52" y="33"/>
                  <a:pt x="73" y="49"/>
                  <a:pt x="73" y="68"/>
                </a:cubicBezTo>
                <a:cubicBezTo>
                  <a:pt x="73" y="87"/>
                  <a:pt x="72" y="114"/>
                  <a:pt x="73" y="140"/>
                </a:cubicBezTo>
                <a:cubicBezTo>
                  <a:pt x="74" y="166"/>
                  <a:pt x="75" y="201"/>
                  <a:pt x="76" y="224"/>
                </a:cubicBezTo>
                <a:cubicBezTo>
                  <a:pt x="77" y="247"/>
                  <a:pt x="79" y="250"/>
                  <a:pt x="79" y="278"/>
                </a:cubicBezTo>
                <a:cubicBezTo>
                  <a:pt x="79" y="306"/>
                  <a:pt x="75" y="63"/>
                  <a:pt x="73" y="395"/>
                </a:cubicBezTo>
                <a:cubicBezTo>
                  <a:pt x="71" y="727"/>
                  <a:pt x="68" y="1939"/>
                  <a:pt x="67" y="2273"/>
                </a:cubicBezTo>
                <a:cubicBezTo>
                  <a:pt x="63" y="2309"/>
                  <a:pt x="70" y="2377"/>
                  <a:pt x="69" y="2402"/>
                </a:cubicBezTo>
                <a:cubicBezTo>
                  <a:pt x="68" y="2429"/>
                  <a:pt x="66" y="2415"/>
                  <a:pt x="64" y="2435"/>
                </a:cubicBezTo>
                <a:cubicBezTo>
                  <a:pt x="72" y="2465"/>
                  <a:pt x="53" y="2492"/>
                  <a:pt x="60" y="2522"/>
                </a:cubicBezTo>
                <a:cubicBezTo>
                  <a:pt x="64" y="2539"/>
                  <a:pt x="55" y="2586"/>
                  <a:pt x="61" y="2603"/>
                </a:cubicBezTo>
                <a:cubicBezTo>
                  <a:pt x="59" y="2666"/>
                  <a:pt x="57" y="2681"/>
                  <a:pt x="51" y="2768"/>
                </a:cubicBezTo>
                <a:cubicBezTo>
                  <a:pt x="60" y="2882"/>
                  <a:pt x="45" y="2903"/>
                  <a:pt x="60" y="2966"/>
                </a:cubicBezTo>
                <a:cubicBezTo>
                  <a:pt x="65" y="2992"/>
                  <a:pt x="64" y="3009"/>
                  <a:pt x="66" y="3038"/>
                </a:cubicBezTo>
                <a:cubicBezTo>
                  <a:pt x="64" y="3060"/>
                  <a:pt x="64" y="3078"/>
                  <a:pt x="57" y="3098"/>
                </a:cubicBezTo>
                <a:cubicBezTo>
                  <a:pt x="58" y="3123"/>
                  <a:pt x="56" y="3148"/>
                  <a:pt x="60" y="3173"/>
                </a:cubicBezTo>
                <a:cubicBezTo>
                  <a:pt x="60" y="3176"/>
                  <a:pt x="67" y="3179"/>
                  <a:pt x="69" y="3176"/>
                </a:cubicBezTo>
                <a:cubicBezTo>
                  <a:pt x="72" y="3172"/>
                  <a:pt x="69" y="3166"/>
                  <a:pt x="69" y="3161"/>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7" name="Freeform 1041"/>
          <p:cNvSpPr>
            <a:spLocks/>
          </p:cNvSpPr>
          <p:nvPr/>
        </p:nvSpPr>
        <p:spPr bwMode="auto">
          <a:xfrm>
            <a:off x="10065075" y="-3467481"/>
            <a:ext cx="563226" cy="433114"/>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 name="Group 10"/>
          <p:cNvGrpSpPr/>
          <p:nvPr/>
        </p:nvGrpSpPr>
        <p:grpSpPr>
          <a:xfrm>
            <a:off x="8682351" y="-3640034"/>
            <a:ext cx="1794294" cy="10227785"/>
            <a:chOff x="8722991" y="-3640034"/>
            <a:chExt cx="1794294" cy="10227785"/>
          </a:xfrm>
        </p:grpSpPr>
        <p:sp>
          <p:nvSpPr>
            <p:cNvPr id="31749" name="Freeform 1036"/>
            <p:cNvSpPr>
              <a:spLocks/>
            </p:cNvSpPr>
            <p:nvPr/>
          </p:nvSpPr>
          <p:spPr bwMode="auto">
            <a:xfrm>
              <a:off x="9450064" y="-2257891"/>
              <a:ext cx="1067221" cy="1138467"/>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8722991" y="3307492"/>
              <a:ext cx="1729239" cy="3280259"/>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9946576" y="-1111234"/>
              <a:ext cx="273939" cy="4484249"/>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10228751" y="-3640034"/>
              <a:ext cx="149016" cy="1397273"/>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sp>
        <p:nvSpPr>
          <p:cNvPr id="16" name="TextBox 15"/>
          <p:cNvSpPr txBox="1"/>
          <p:nvPr/>
        </p:nvSpPr>
        <p:spPr>
          <a:xfrm>
            <a:off x="9702332" y="2968819"/>
            <a:ext cx="422656" cy="400110"/>
          </a:xfrm>
          <a:prstGeom prst="rect">
            <a:avLst/>
          </a:prstGeom>
          <a:noFill/>
        </p:spPr>
        <p:txBody>
          <a:bodyPr wrap="square" rtlCol="0">
            <a:spAutoFit/>
          </a:bodyPr>
          <a:lstStyle/>
          <a:p>
            <a:pPr algn="ctr"/>
            <a:r>
              <a:rPr lang="en-US" sz="2000" dirty="0" smtClean="0"/>
              <a:t>•</a:t>
            </a:r>
            <a:endParaRPr lang="en-US" sz="1600" dirty="0"/>
          </a:p>
        </p:txBody>
      </p:sp>
      <p:sp>
        <p:nvSpPr>
          <p:cNvPr id="25" name="TextBox 24"/>
          <p:cNvSpPr txBox="1"/>
          <p:nvPr/>
        </p:nvSpPr>
        <p:spPr>
          <a:xfrm rot="20700000">
            <a:off x="8543163" y="2799117"/>
            <a:ext cx="373496" cy="400110"/>
          </a:xfrm>
          <a:prstGeom prst="rect">
            <a:avLst/>
          </a:prstGeom>
          <a:noFill/>
        </p:spPr>
        <p:txBody>
          <a:bodyPr wrap="square" rtlCol="0">
            <a:spAutoFit/>
          </a:bodyPr>
          <a:lstStyle/>
          <a:p>
            <a:pPr algn="ctr"/>
            <a:r>
              <a:rPr lang="en-US" sz="2000" dirty="0"/>
              <a:t>•</a:t>
            </a:r>
          </a:p>
        </p:txBody>
      </p:sp>
      <p:sp>
        <p:nvSpPr>
          <p:cNvPr id="30" name="TextBox 29"/>
          <p:cNvSpPr txBox="1"/>
          <p:nvPr/>
        </p:nvSpPr>
        <p:spPr>
          <a:xfrm>
            <a:off x="10411206" y="2773742"/>
            <a:ext cx="1315689" cy="400110"/>
          </a:xfrm>
          <a:prstGeom prst="rect">
            <a:avLst/>
          </a:prstGeom>
          <a:noFill/>
        </p:spPr>
        <p:txBody>
          <a:bodyPr wrap="square" rtlCol="0">
            <a:spAutoFit/>
          </a:bodyPr>
          <a:lstStyle/>
          <a:p>
            <a:r>
              <a:rPr lang="en-US" sz="2000" b="1" dirty="0" smtClean="0">
                <a:latin typeface="Arial" panose="020B0604020202020204" pitchFamily="34" charset="0"/>
              </a:rPr>
              <a:t>Gilgal</a:t>
            </a:r>
            <a:endParaRPr lang="en-US" sz="2000" b="1" dirty="0">
              <a:latin typeface="Arial" panose="020B0604020202020204" pitchFamily="34" charset="0"/>
            </a:endParaRPr>
          </a:p>
        </p:txBody>
      </p:sp>
      <p:cxnSp>
        <p:nvCxnSpPr>
          <p:cNvPr id="19" name="Straight Arrow Connector 18"/>
          <p:cNvCxnSpPr/>
          <p:nvPr/>
        </p:nvCxnSpPr>
        <p:spPr bwMode="auto">
          <a:xfrm flipH="1">
            <a:off x="9985634" y="2970604"/>
            <a:ext cx="498631" cy="166232"/>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2411978" y="4878678"/>
            <a:ext cx="203587" cy="400110"/>
          </a:xfrm>
          <a:prstGeom prst="rect">
            <a:avLst/>
          </a:prstGeom>
          <a:noFill/>
        </p:spPr>
        <p:txBody>
          <a:bodyPr wrap="square" rtlCol="0">
            <a:spAutoFit/>
          </a:bodyPr>
          <a:lstStyle/>
          <a:p>
            <a:pPr algn="ctr"/>
            <a:r>
              <a:rPr lang="en-US" sz="2000" dirty="0"/>
              <a:t>•</a:t>
            </a:r>
          </a:p>
        </p:txBody>
      </p:sp>
      <p:sp>
        <p:nvSpPr>
          <p:cNvPr id="22" name="TextBox 21"/>
          <p:cNvSpPr txBox="1"/>
          <p:nvPr/>
        </p:nvSpPr>
        <p:spPr>
          <a:xfrm>
            <a:off x="9426091" y="2979482"/>
            <a:ext cx="360275" cy="400110"/>
          </a:xfrm>
          <a:prstGeom prst="rect">
            <a:avLst/>
          </a:prstGeom>
          <a:noFill/>
        </p:spPr>
        <p:txBody>
          <a:bodyPr wrap="square" rtlCol="0">
            <a:spAutoFit/>
          </a:bodyPr>
          <a:lstStyle/>
          <a:p>
            <a:r>
              <a:rPr lang="en-US" sz="2000" dirty="0"/>
              <a:t>•</a:t>
            </a:r>
          </a:p>
        </p:txBody>
      </p:sp>
      <p:sp>
        <p:nvSpPr>
          <p:cNvPr id="26" name="TextBox 25"/>
          <p:cNvSpPr txBox="1"/>
          <p:nvPr/>
        </p:nvSpPr>
        <p:spPr>
          <a:xfrm>
            <a:off x="8466320" y="3053982"/>
            <a:ext cx="1106810" cy="400110"/>
          </a:xfrm>
          <a:prstGeom prst="rect">
            <a:avLst/>
          </a:prstGeom>
          <a:noFill/>
        </p:spPr>
        <p:txBody>
          <a:bodyPr wrap="square" rtlCol="0">
            <a:spAutoFit/>
          </a:bodyPr>
          <a:lstStyle/>
          <a:p>
            <a:pPr algn="ctr"/>
            <a:r>
              <a:rPr lang="en-US" sz="2000" b="1" dirty="0" smtClean="0">
                <a:latin typeface="Arial" panose="020B0604020202020204" pitchFamily="34" charset="0"/>
              </a:rPr>
              <a:t>Jericho</a:t>
            </a:r>
            <a:endParaRPr lang="en-US" b="1" dirty="0">
              <a:latin typeface="Arial" panose="020B0604020202020204" pitchFamily="34" charset="0"/>
            </a:endParaRPr>
          </a:p>
        </p:txBody>
      </p:sp>
      <p:sp>
        <p:nvSpPr>
          <p:cNvPr id="27" name="TextBox 26"/>
          <p:cNvSpPr txBox="1"/>
          <p:nvPr/>
        </p:nvSpPr>
        <p:spPr>
          <a:xfrm>
            <a:off x="8282253" y="2813596"/>
            <a:ext cx="458355" cy="369332"/>
          </a:xfrm>
          <a:prstGeom prst="rect">
            <a:avLst/>
          </a:prstGeom>
          <a:noFill/>
        </p:spPr>
        <p:txBody>
          <a:bodyPr wrap="square" rtlCol="0">
            <a:spAutoFit/>
          </a:bodyPr>
          <a:lstStyle/>
          <a:p>
            <a:r>
              <a:rPr lang="en-US" b="1" dirty="0" smtClean="0">
                <a:latin typeface="Arial" panose="020B0604020202020204" pitchFamily="34" charset="0"/>
              </a:rPr>
              <a:t>Ai</a:t>
            </a:r>
            <a:endParaRPr lang="en-US" b="1" dirty="0">
              <a:latin typeface="Arial" panose="020B0604020202020204" pitchFamily="34" charset="0"/>
            </a:endParaRPr>
          </a:p>
        </p:txBody>
      </p:sp>
      <p:cxnSp>
        <p:nvCxnSpPr>
          <p:cNvPr id="29" name="Straight Arrow Connector 28"/>
          <p:cNvCxnSpPr/>
          <p:nvPr/>
        </p:nvCxnSpPr>
        <p:spPr bwMode="auto">
          <a:xfrm flipV="1">
            <a:off x="9702332" y="2396597"/>
            <a:ext cx="347678" cy="182397"/>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Left Arrow 1"/>
          <p:cNvSpPr/>
          <p:nvPr/>
        </p:nvSpPr>
        <p:spPr>
          <a:xfrm flipV="1">
            <a:off x="5001910" y="2164890"/>
            <a:ext cx="4854993" cy="538438"/>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rved Right Arrow 5"/>
          <p:cNvSpPr/>
          <p:nvPr/>
        </p:nvSpPr>
        <p:spPr>
          <a:xfrm>
            <a:off x="5846599" y="2357120"/>
            <a:ext cx="1501669" cy="1676400"/>
          </a:xfrm>
          <a:prstGeom prst="curvedRightArrow">
            <a:avLst>
              <a:gd name="adj1" fmla="val 10433"/>
              <a:gd name="adj2" fmla="val 50000"/>
              <a:gd name="adj3" fmla="val 25000"/>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Striped Right Arrow 7"/>
          <p:cNvSpPr/>
          <p:nvPr/>
        </p:nvSpPr>
        <p:spPr>
          <a:xfrm rot="10800000">
            <a:off x="4422939" y="4217777"/>
            <a:ext cx="4012502" cy="398614"/>
          </a:xfrm>
          <a:prstGeom prst="stripedRightArrow">
            <a:avLst>
              <a:gd name="adj1" fmla="val 34000"/>
              <a:gd name="adj2"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 name="TextBox 8"/>
          <p:cNvSpPr txBox="1"/>
          <p:nvPr/>
        </p:nvSpPr>
        <p:spPr>
          <a:xfrm rot="18486809">
            <a:off x="2235864" y="3778317"/>
            <a:ext cx="2955235" cy="461665"/>
          </a:xfrm>
          <a:prstGeom prst="rect">
            <a:avLst/>
          </a:prstGeom>
          <a:noFill/>
        </p:spPr>
        <p:txBody>
          <a:bodyPr wrap="square" rtlCol="0">
            <a:spAutoFit/>
          </a:bodyPr>
          <a:lstStyle/>
          <a:p>
            <a:pPr algn="ctr"/>
            <a:r>
              <a:rPr lang="en-US" sz="2400" i="1" kern="1200" dirty="0" smtClean="0">
                <a:solidFill>
                  <a:schemeClr val="tx1"/>
                </a:solidFill>
                <a:latin typeface="+mn-lt"/>
                <a:ea typeface="+mn-ea"/>
                <a:cs typeface="+mn-cs"/>
              </a:rPr>
              <a:t>Philistia</a:t>
            </a:r>
            <a:endParaRPr lang="en-US" sz="1800" kern="1200" dirty="0">
              <a:solidFill>
                <a:schemeClr val="tx1"/>
              </a:solidFill>
              <a:latin typeface="+mn-lt"/>
              <a:ea typeface="+mn-ea"/>
              <a:cs typeface="+mn-cs"/>
            </a:endParaRPr>
          </a:p>
        </p:txBody>
      </p:sp>
      <p:sp>
        <p:nvSpPr>
          <p:cNvPr id="39" name="TextBox 38"/>
          <p:cNvSpPr txBox="1"/>
          <p:nvPr/>
        </p:nvSpPr>
        <p:spPr>
          <a:xfrm rot="1189952">
            <a:off x="6362049" y="3055506"/>
            <a:ext cx="2302776" cy="400110"/>
          </a:xfrm>
          <a:prstGeom prst="rect">
            <a:avLst/>
          </a:prstGeom>
          <a:noFill/>
        </p:spPr>
        <p:txBody>
          <a:bodyPr wrap="square" rtlCol="0">
            <a:spAutoFit/>
          </a:bodyPr>
          <a:lstStyle/>
          <a:p>
            <a:pPr algn="ctr"/>
            <a:r>
              <a:rPr lang="en-US" sz="2000" i="1" dirty="0" smtClean="0"/>
              <a:t>Amorites</a:t>
            </a:r>
            <a:endParaRPr lang="en-US" sz="1600" kern="1200" dirty="0">
              <a:solidFill>
                <a:schemeClr val="tx1"/>
              </a:solidFill>
              <a:latin typeface="+mn-lt"/>
              <a:ea typeface="+mn-ea"/>
              <a:cs typeface="+mn-cs"/>
            </a:endParaRPr>
          </a:p>
        </p:txBody>
      </p:sp>
      <p:sp>
        <p:nvSpPr>
          <p:cNvPr id="40" name="TextBox 39"/>
          <p:cNvSpPr txBox="1"/>
          <p:nvPr/>
        </p:nvSpPr>
        <p:spPr>
          <a:xfrm>
            <a:off x="2519628" y="4918621"/>
            <a:ext cx="852222" cy="338554"/>
          </a:xfrm>
          <a:prstGeom prst="rect">
            <a:avLst/>
          </a:prstGeom>
          <a:noFill/>
        </p:spPr>
        <p:txBody>
          <a:bodyPr wrap="square" rtlCol="0">
            <a:spAutoFit/>
          </a:bodyPr>
          <a:lstStyle/>
          <a:p>
            <a:r>
              <a:rPr lang="en-US" sz="1600" b="1" dirty="0" smtClean="0">
                <a:latin typeface="Arial" panose="020B0604020202020204" pitchFamily="34" charset="0"/>
              </a:rPr>
              <a:t>Gaza</a:t>
            </a:r>
            <a:endParaRPr lang="en-US" sz="1600" b="1" dirty="0">
              <a:latin typeface="Arial" panose="020B0604020202020204" pitchFamily="34" charset="0"/>
            </a:endParaRPr>
          </a:p>
        </p:txBody>
      </p:sp>
      <p:sp>
        <p:nvSpPr>
          <p:cNvPr id="7" name="Bent-Up Arrow 6"/>
          <p:cNvSpPr/>
          <p:nvPr/>
        </p:nvSpPr>
        <p:spPr>
          <a:xfrm rot="10800000">
            <a:off x="5961666" y="4368824"/>
            <a:ext cx="713810" cy="2198945"/>
          </a:xfrm>
          <a:prstGeom prst="bentUpArrow">
            <a:avLst>
              <a:gd name="adj1" fmla="val 16452"/>
              <a:gd name="adj2" fmla="val 30488"/>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209952" y="6297495"/>
            <a:ext cx="1828800" cy="369332"/>
          </a:xfrm>
          <a:prstGeom prst="rect">
            <a:avLst/>
          </a:prstGeom>
          <a:noFill/>
        </p:spPr>
        <p:txBody>
          <a:bodyPr wrap="square" rtlCol="0">
            <a:spAutoFit/>
          </a:bodyPr>
          <a:lstStyle/>
          <a:p>
            <a:pPr algn="ctr"/>
            <a:r>
              <a:rPr lang="en-US" b="1" dirty="0" smtClean="0"/>
              <a:t>Kadesh-</a:t>
            </a:r>
            <a:r>
              <a:rPr lang="en-US" b="1" dirty="0" err="1" smtClean="0"/>
              <a:t>Barnea</a:t>
            </a:r>
            <a:endParaRPr lang="en-US" sz="1800" b="1" kern="1200" dirty="0">
              <a:solidFill>
                <a:schemeClr val="tx1"/>
              </a:solidFill>
            </a:endParaRPr>
          </a:p>
        </p:txBody>
      </p:sp>
      <p:sp>
        <p:nvSpPr>
          <p:cNvPr id="28" name="TextBox 27"/>
          <p:cNvSpPr txBox="1"/>
          <p:nvPr/>
        </p:nvSpPr>
        <p:spPr>
          <a:xfrm>
            <a:off x="1045212" y="6438900"/>
            <a:ext cx="1828800" cy="369332"/>
          </a:xfrm>
          <a:prstGeom prst="rect">
            <a:avLst/>
          </a:prstGeom>
          <a:noFill/>
        </p:spPr>
        <p:txBody>
          <a:bodyPr wrap="square" rtlCol="0">
            <a:spAutoFit/>
          </a:bodyPr>
          <a:lstStyle/>
          <a:p>
            <a:pPr algn="ctr"/>
            <a:r>
              <a:rPr lang="en-US" b="1" dirty="0" smtClean="0"/>
              <a:t>Goshen</a:t>
            </a:r>
            <a:endParaRPr lang="en-US" sz="1800" b="1" kern="1200" dirty="0">
              <a:solidFill>
                <a:schemeClr val="tx1"/>
              </a:solidFill>
            </a:endParaRPr>
          </a:p>
        </p:txBody>
      </p:sp>
      <p:cxnSp>
        <p:nvCxnSpPr>
          <p:cNvPr id="14" name="Straight Arrow Connector 13"/>
          <p:cNvCxnSpPr/>
          <p:nvPr/>
        </p:nvCxnSpPr>
        <p:spPr>
          <a:xfrm flipH="1">
            <a:off x="1140462" y="6647699"/>
            <a:ext cx="421183" cy="23056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5114925" y="6504889"/>
            <a:ext cx="0" cy="36933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1996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8" name="Freeform 1035"/>
          <p:cNvSpPr>
            <a:spLocks/>
          </p:cNvSpPr>
          <p:nvPr/>
        </p:nvSpPr>
        <p:spPr bwMode="auto">
          <a:xfrm>
            <a:off x="-208457" y="-2786748"/>
            <a:ext cx="5887315" cy="9782964"/>
          </a:xfrm>
          <a:custGeom>
            <a:avLst/>
            <a:gdLst>
              <a:gd name="T0" fmla="*/ 102 w 1437"/>
              <a:gd name="T1" fmla="*/ 3134 h 3179"/>
              <a:gd name="T2" fmla="*/ 138 w 1437"/>
              <a:gd name="T3" fmla="*/ 3104 h 3179"/>
              <a:gd name="T4" fmla="*/ 216 w 1437"/>
              <a:gd name="T5" fmla="*/ 2996 h 3179"/>
              <a:gd name="T6" fmla="*/ 261 w 1437"/>
              <a:gd name="T7" fmla="*/ 2933 h 3179"/>
              <a:gd name="T8" fmla="*/ 309 w 1437"/>
              <a:gd name="T9" fmla="*/ 2825 h 3179"/>
              <a:gd name="T10" fmla="*/ 387 w 1437"/>
              <a:gd name="T11" fmla="*/ 2711 h 3179"/>
              <a:gd name="T12" fmla="*/ 459 w 1437"/>
              <a:gd name="T13" fmla="*/ 2567 h 3179"/>
              <a:gd name="T14" fmla="*/ 507 w 1437"/>
              <a:gd name="T15" fmla="*/ 2450 h 3179"/>
              <a:gd name="T16" fmla="*/ 543 w 1437"/>
              <a:gd name="T17" fmla="*/ 2348 h 3179"/>
              <a:gd name="T18" fmla="*/ 573 w 1437"/>
              <a:gd name="T19" fmla="*/ 2294 h 3179"/>
              <a:gd name="T20" fmla="*/ 588 w 1437"/>
              <a:gd name="T21" fmla="*/ 2258 h 3179"/>
              <a:gd name="T22" fmla="*/ 657 w 1437"/>
              <a:gd name="T23" fmla="*/ 2036 h 3179"/>
              <a:gd name="T24" fmla="*/ 693 w 1437"/>
              <a:gd name="T25" fmla="*/ 1907 h 3179"/>
              <a:gd name="T26" fmla="*/ 747 w 1437"/>
              <a:gd name="T27" fmla="*/ 1616 h 3179"/>
              <a:gd name="T28" fmla="*/ 747 w 1437"/>
              <a:gd name="T29" fmla="*/ 1427 h 3179"/>
              <a:gd name="T30" fmla="*/ 780 w 1437"/>
              <a:gd name="T31" fmla="*/ 1316 h 3179"/>
              <a:gd name="T32" fmla="*/ 859 w 1437"/>
              <a:gd name="T33" fmla="*/ 1316 h 3179"/>
              <a:gd name="T34" fmla="*/ 934 w 1437"/>
              <a:gd name="T35" fmla="*/ 1256 h 3179"/>
              <a:gd name="T36" fmla="*/ 919 w 1437"/>
              <a:gd name="T37" fmla="*/ 1103 h 3179"/>
              <a:gd name="T38" fmla="*/ 979 w 1437"/>
              <a:gd name="T39" fmla="*/ 947 h 3179"/>
              <a:gd name="T40" fmla="*/ 1051 w 1437"/>
              <a:gd name="T41" fmla="*/ 797 h 3179"/>
              <a:gd name="T42" fmla="*/ 1135 w 1437"/>
              <a:gd name="T43" fmla="*/ 626 h 3179"/>
              <a:gd name="T44" fmla="*/ 1207 w 1437"/>
              <a:gd name="T45" fmla="*/ 449 h 3179"/>
              <a:gd name="T46" fmla="*/ 1240 w 1437"/>
              <a:gd name="T47" fmla="*/ 272 h 3179"/>
              <a:gd name="T48" fmla="*/ 1282 w 1437"/>
              <a:gd name="T49" fmla="*/ 80 h 3179"/>
              <a:gd name="T50" fmla="*/ 1297 w 1437"/>
              <a:gd name="T51" fmla="*/ 48 h 3179"/>
              <a:gd name="T52" fmla="*/ 1284 w 1437"/>
              <a:gd name="T53" fmla="*/ 12 h 3179"/>
              <a:gd name="T54" fmla="*/ 220 w 1437"/>
              <a:gd name="T55" fmla="*/ 8 h 3179"/>
              <a:gd name="T56" fmla="*/ 73 w 1437"/>
              <a:gd name="T57" fmla="*/ 68 h 3179"/>
              <a:gd name="T58" fmla="*/ 76 w 1437"/>
              <a:gd name="T59" fmla="*/ 224 h 3179"/>
              <a:gd name="T60" fmla="*/ 73 w 1437"/>
              <a:gd name="T61" fmla="*/ 395 h 3179"/>
              <a:gd name="T62" fmla="*/ 69 w 1437"/>
              <a:gd name="T63" fmla="*/ 2402 h 3179"/>
              <a:gd name="T64" fmla="*/ 60 w 1437"/>
              <a:gd name="T65" fmla="*/ 2522 h 3179"/>
              <a:gd name="T66" fmla="*/ 51 w 1437"/>
              <a:gd name="T67" fmla="*/ 2768 h 3179"/>
              <a:gd name="T68" fmla="*/ 66 w 1437"/>
              <a:gd name="T69" fmla="*/ 3038 h 3179"/>
              <a:gd name="T70" fmla="*/ 60 w 1437"/>
              <a:gd name="T71" fmla="*/ 3173 h 3179"/>
              <a:gd name="T72" fmla="*/ 69 w 1437"/>
              <a:gd name="T73" fmla="*/ 3161 h 3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437" h="3179">
                <a:moveTo>
                  <a:pt x="69" y="3161"/>
                </a:moveTo>
                <a:cubicBezTo>
                  <a:pt x="90" y="3168"/>
                  <a:pt x="91" y="3150"/>
                  <a:pt x="102" y="3134"/>
                </a:cubicBezTo>
                <a:cubicBezTo>
                  <a:pt x="106" y="3128"/>
                  <a:pt x="115" y="3127"/>
                  <a:pt x="120" y="3122"/>
                </a:cubicBezTo>
                <a:cubicBezTo>
                  <a:pt x="126" y="3116"/>
                  <a:pt x="134" y="3112"/>
                  <a:pt x="138" y="3104"/>
                </a:cubicBezTo>
                <a:cubicBezTo>
                  <a:pt x="149" y="3082"/>
                  <a:pt x="155" y="3067"/>
                  <a:pt x="180" y="3059"/>
                </a:cubicBezTo>
                <a:cubicBezTo>
                  <a:pt x="193" y="3039"/>
                  <a:pt x="199" y="3013"/>
                  <a:pt x="216" y="2996"/>
                </a:cubicBezTo>
                <a:cubicBezTo>
                  <a:pt x="222" y="2979"/>
                  <a:pt x="228" y="2954"/>
                  <a:pt x="246" y="2948"/>
                </a:cubicBezTo>
                <a:cubicBezTo>
                  <a:pt x="250" y="2942"/>
                  <a:pt x="257" y="2939"/>
                  <a:pt x="261" y="2933"/>
                </a:cubicBezTo>
                <a:cubicBezTo>
                  <a:pt x="276" y="2908"/>
                  <a:pt x="258" y="2897"/>
                  <a:pt x="294" y="2885"/>
                </a:cubicBezTo>
                <a:cubicBezTo>
                  <a:pt x="299" y="2866"/>
                  <a:pt x="299" y="2842"/>
                  <a:pt x="309" y="2825"/>
                </a:cubicBezTo>
                <a:cubicBezTo>
                  <a:pt x="322" y="2801"/>
                  <a:pt x="339" y="2776"/>
                  <a:pt x="354" y="2753"/>
                </a:cubicBezTo>
                <a:cubicBezTo>
                  <a:pt x="366" y="2736"/>
                  <a:pt x="369" y="2723"/>
                  <a:pt x="387" y="2711"/>
                </a:cubicBezTo>
                <a:cubicBezTo>
                  <a:pt x="403" y="2663"/>
                  <a:pt x="395" y="2633"/>
                  <a:pt x="441" y="2603"/>
                </a:cubicBezTo>
                <a:cubicBezTo>
                  <a:pt x="449" y="2591"/>
                  <a:pt x="451" y="2579"/>
                  <a:pt x="459" y="2567"/>
                </a:cubicBezTo>
                <a:cubicBezTo>
                  <a:pt x="463" y="2549"/>
                  <a:pt x="464" y="2524"/>
                  <a:pt x="480" y="2513"/>
                </a:cubicBezTo>
                <a:cubicBezTo>
                  <a:pt x="487" y="2491"/>
                  <a:pt x="500" y="2472"/>
                  <a:pt x="507" y="2450"/>
                </a:cubicBezTo>
                <a:cubicBezTo>
                  <a:pt x="510" y="2440"/>
                  <a:pt x="522" y="2423"/>
                  <a:pt x="522" y="2423"/>
                </a:cubicBezTo>
                <a:cubicBezTo>
                  <a:pt x="527" y="2404"/>
                  <a:pt x="534" y="2365"/>
                  <a:pt x="543" y="2348"/>
                </a:cubicBezTo>
                <a:cubicBezTo>
                  <a:pt x="549" y="2338"/>
                  <a:pt x="563" y="2324"/>
                  <a:pt x="567" y="2312"/>
                </a:cubicBezTo>
                <a:cubicBezTo>
                  <a:pt x="569" y="2306"/>
                  <a:pt x="569" y="2299"/>
                  <a:pt x="573" y="2294"/>
                </a:cubicBezTo>
                <a:cubicBezTo>
                  <a:pt x="575" y="2291"/>
                  <a:pt x="578" y="2288"/>
                  <a:pt x="579" y="2285"/>
                </a:cubicBezTo>
                <a:cubicBezTo>
                  <a:pt x="583" y="2276"/>
                  <a:pt x="588" y="2258"/>
                  <a:pt x="588" y="2258"/>
                </a:cubicBezTo>
                <a:cubicBezTo>
                  <a:pt x="591" y="2227"/>
                  <a:pt x="592" y="2230"/>
                  <a:pt x="600" y="2207"/>
                </a:cubicBezTo>
                <a:cubicBezTo>
                  <a:pt x="593" y="2165"/>
                  <a:pt x="689" y="2035"/>
                  <a:pt x="657" y="2036"/>
                </a:cubicBezTo>
                <a:cubicBezTo>
                  <a:pt x="675" y="1986"/>
                  <a:pt x="687" y="1946"/>
                  <a:pt x="693" y="1925"/>
                </a:cubicBezTo>
                <a:cubicBezTo>
                  <a:pt x="699" y="1904"/>
                  <a:pt x="689" y="1935"/>
                  <a:pt x="693" y="1907"/>
                </a:cubicBezTo>
                <a:cubicBezTo>
                  <a:pt x="697" y="1879"/>
                  <a:pt x="708" y="1802"/>
                  <a:pt x="717" y="1754"/>
                </a:cubicBezTo>
                <a:cubicBezTo>
                  <a:pt x="726" y="1706"/>
                  <a:pt x="742" y="1656"/>
                  <a:pt x="747" y="1616"/>
                </a:cubicBezTo>
                <a:cubicBezTo>
                  <a:pt x="752" y="1576"/>
                  <a:pt x="750" y="1545"/>
                  <a:pt x="750" y="1514"/>
                </a:cubicBezTo>
                <a:cubicBezTo>
                  <a:pt x="750" y="1483"/>
                  <a:pt x="746" y="1450"/>
                  <a:pt x="747" y="1427"/>
                </a:cubicBezTo>
                <a:cubicBezTo>
                  <a:pt x="748" y="1404"/>
                  <a:pt x="751" y="1394"/>
                  <a:pt x="756" y="1376"/>
                </a:cubicBezTo>
                <a:cubicBezTo>
                  <a:pt x="761" y="1358"/>
                  <a:pt x="771" y="1329"/>
                  <a:pt x="780" y="1316"/>
                </a:cubicBezTo>
                <a:cubicBezTo>
                  <a:pt x="789" y="1303"/>
                  <a:pt x="798" y="1298"/>
                  <a:pt x="811" y="1298"/>
                </a:cubicBezTo>
                <a:cubicBezTo>
                  <a:pt x="824" y="1298"/>
                  <a:pt x="843" y="1316"/>
                  <a:pt x="859" y="1316"/>
                </a:cubicBezTo>
                <a:cubicBezTo>
                  <a:pt x="875" y="1316"/>
                  <a:pt x="895" y="1308"/>
                  <a:pt x="907" y="1298"/>
                </a:cubicBezTo>
                <a:cubicBezTo>
                  <a:pt x="919" y="1288"/>
                  <a:pt x="933" y="1278"/>
                  <a:pt x="934" y="1256"/>
                </a:cubicBezTo>
                <a:cubicBezTo>
                  <a:pt x="935" y="1234"/>
                  <a:pt x="916" y="1188"/>
                  <a:pt x="914" y="1163"/>
                </a:cubicBezTo>
                <a:cubicBezTo>
                  <a:pt x="912" y="1138"/>
                  <a:pt x="912" y="1124"/>
                  <a:pt x="919" y="1103"/>
                </a:cubicBezTo>
                <a:cubicBezTo>
                  <a:pt x="926" y="1082"/>
                  <a:pt x="945" y="1060"/>
                  <a:pt x="955" y="1034"/>
                </a:cubicBezTo>
                <a:cubicBezTo>
                  <a:pt x="965" y="1008"/>
                  <a:pt x="967" y="980"/>
                  <a:pt x="979" y="947"/>
                </a:cubicBezTo>
                <a:cubicBezTo>
                  <a:pt x="991" y="914"/>
                  <a:pt x="1015" y="861"/>
                  <a:pt x="1027" y="836"/>
                </a:cubicBezTo>
                <a:cubicBezTo>
                  <a:pt x="1039" y="811"/>
                  <a:pt x="1042" y="819"/>
                  <a:pt x="1051" y="797"/>
                </a:cubicBezTo>
                <a:cubicBezTo>
                  <a:pt x="1060" y="775"/>
                  <a:pt x="1070" y="730"/>
                  <a:pt x="1084" y="701"/>
                </a:cubicBezTo>
                <a:cubicBezTo>
                  <a:pt x="1098" y="672"/>
                  <a:pt x="1118" y="657"/>
                  <a:pt x="1135" y="626"/>
                </a:cubicBezTo>
                <a:cubicBezTo>
                  <a:pt x="1152" y="595"/>
                  <a:pt x="1177" y="544"/>
                  <a:pt x="1189" y="515"/>
                </a:cubicBezTo>
                <a:cubicBezTo>
                  <a:pt x="1201" y="486"/>
                  <a:pt x="1202" y="471"/>
                  <a:pt x="1207" y="449"/>
                </a:cubicBezTo>
                <a:cubicBezTo>
                  <a:pt x="1212" y="427"/>
                  <a:pt x="1217" y="409"/>
                  <a:pt x="1222" y="380"/>
                </a:cubicBezTo>
                <a:cubicBezTo>
                  <a:pt x="1227" y="351"/>
                  <a:pt x="1234" y="314"/>
                  <a:pt x="1240" y="272"/>
                </a:cubicBezTo>
                <a:cubicBezTo>
                  <a:pt x="1246" y="230"/>
                  <a:pt x="1254" y="157"/>
                  <a:pt x="1261" y="125"/>
                </a:cubicBezTo>
                <a:cubicBezTo>
                  <a:pt x="1268" y="93"/>
                  <a:pt x="1278" y="90"/>
                  <a:pt x="1282" y="80"/>
                </a:cubicBezTo>
                <a:cubicBezTo>
                  <a:pt x="1286" y="70"/>
                  <a:pt x="1285" y="72"/>
                  <a:pt x="1287" y="67"/>
                </a:cubicBezTo>
                <a:cubicBezTo>
                  <a:pt x="1289" y="62"/>
                  <a:pt x="1289" y="57"/>
                  <a:pt x="1297" y="48"/>
                </a:cubicBezTo>
                <a:cubicBezTo>
                  <a:pt x="1305" y="39"/>
                  <a:pt x="1335" y="20"/>
                  <a:pt x="1333" y="14"/>
                </a:cubicBezTo>
                <a:cubicBezTo>
                  <a:pt x="1331" y="8"/>
                  <a:pt x="1296" y="12"/>
                  <a:pt x="1284" y="12"/>
                </a:cubicBezTo>
                <a:cubicBezTo>
                  <a:pt x="1272" y="12"/>
                  <a:pt x="1437" y="15"/>
                  <a:pt x="1260" y="14"/>
                </a:cubicBezTo>
                <a:cubicBezTo>
                  <a:pt x="1203" y="8"/>
                  <a:pt x="275" y="0"/>
                  <a:pt x="220" y="8"/>
                </a:cubicBezTo>
                <a:cubicBezTo>
                  <a:pt x="0" y="10"/>
                  <a:pt x="82" y="10"/>
                  <a:pt x="76" y="23"/>
                </a:cubicBezTo>
                <a:cubicBezTo>
                  <a:pt x="52" y="33"/>
                  <a:pt x="73" y="49"/>
                  <a:pt x="73" y="68"/>
                </a:cubicBezTo>
                <a:cubicBezTo>
                  <a:pt x="73" y="87"/>
                  <a:pt x="72" y="114"/>
                  <a:pt x="73" y="140"/>
                </a:cubicBezTo>
                <a:cubicBezTo>
                  <a:pt x="74" y="166"/>
                  <a:pt x="75" y="201"/>
                  <a:pt x="76" y="224"/>
                </a:cubicBezTo>
                <a:cubicBezTo>
                  <a:pt x="77" y="247"/>
                  <a:pt x="79" y="250"/>
                  <a:pt x="79" y="278"/>
                </a:cubicBezTo>
                <a:cubicBezTo>
                  <a:pt x="79" y="306"/>
                  <a:pt x="75" y="63"/>
                  <a:pt x="73" y="395"/>
                </a:cubicBezTo>
                <a:cubicBezTo>
                  <a:pt x="71" y="727"/>
                  <a:pt x="68" y="1939"/>
                  <a:pt x="67" y="2273"/>
                </a:cubicBezTo>
                <a:cubicBezTo>
                  <a:pt x="63" y="2309"/>
                  <a:pt x="70" y="2377"/>
                  <a:pt x="69" y="2402"/>
                </a:cubicBezTo>
                <a:cubicBezTo>
                  <a:pt x="68" y="2429"/>
                  <a:pt x="66" y="2415"/>
                  <a:pt x="64" y="2435"/>
                </a:cubicBezTo>
                <a:cubicBezTo>
                  <a:pt x="72" y="2465"/>
                  <a:pt x="53" y="2492"/>
                  <a:pt x="60" y="2522"/>
                </a:cubicBezTo>
                <a:cubicBezTo>
                  <a:pt x="64" y="2539"/>
                  <a:pt x="55" y="2586"/>
                  <a:pt x="61" y="2603"/>
                </a:cubicBezTo>
                <a:cubicBezTo>
                  <a:pt x="59" y="2666"/>
                  <a:pt x="57" y="2681"/>
                  <a:pt x="51" y="2768"/>
                </a:cubicBezTo>
                <a:cubicBezTo>
                  <a:pt x="60" y="2882"/>
                  <a:pt x="45" y="2903"/>
                  <a:pt x="60" y="2966"/>
                </a:cubicBezTo>
                <a:cubicBezTo>
                  <a:pt x="65" y="2992"/>
                  <a:pt x="64" y="3009"/>
                  <a:pt x="66" y="3038"/>
                </a:cubicBezTo>
                <a:cubicBezTo>
                  <a:pt x="64" y="3060"/>
                  <a:pt x="64" y="3078"/>
                  <a:pt x="57" y="3098"/>
                </a:cubicBezTo>
                <a:cubicBezTo>
                  <a:pt x="58" y="3123"/>
                  <a:pt x="56" y="3148"/>
                  <a:pt x="60" y="3173"/>
                </a:cubicBezTo>
                <a:cubicBezTo>
                  <a:pt x="60" y="3176"/>
                  <a:pt x="67" y="3179"/>
                  <a:pt x="69" y="3176"/>
                </a:cubicBezTo>
                <a:cubicBezTo>
                  <a:pt x="72" y="3172"/>
                  <a:pt x="69" y="3166"/>
                  <a:pt x="69" y="3161"/>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7" name="Freeform 1041"/>
          <p:cNvSpPr>
            <a:spLocks/>
          </p:cNvSpPr>
          <p:nvPr/>
        </p:nvSpPr>
        <p:spPr bwMode="auto">
          <a:xfrm>
            <a:off x="4968544" y="635480"/>
            <a:ext cx="274494" cy="268026"/>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4"/>
          <p:cNvGrpSpPr/>
          <p:nvPr/>
        </p:nvGrpSpPr>
        <p:grpSpPr>
          <a:xfrm>
            <a:off x="4297048" y="498425"/>
            <a:ext cx="874468" cy="6329302"/>
            <a:chOff x="4887279" y="1362864"/>
            <a:chExt cx="499109" cy="3964787"/>
          </a:xfrm>
        </p:grpSpPr>
        <p:sp>
          <p:nvSpPr>
            <p:cNvPr id="31749" name="Freeform 1036"/>
            <p:cNvSpPr>
              <a:spLocks/>
            </p:cNvSpPr>
            <p:nvPr/>
          </p:nvSpPr>
          <p:spPr bwMode="auto">
            <a:xfrm>
              <a:off x="5089525" y="1898650"/>
              <a:ext cx="296863" cy="441325"/>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4887279" y="4056063"/>
              <a:ext cx="481013" cy="1271588"/>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5227637" y="2343150"/>
              <a:ext cx="76200" cy="1738313"/>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5306128" y="1362864"/>
              <a:ext cx="41451" cy="541651"/>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cxnSp>
        <p:nvCxnSpPr>
          <p:cNvPr id="23" name="Straight Arrow Connector 22"/>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a:off x="4725697" y="4561462"/>
            <a:ext cx="428035" cy="338554"/>
          </a:xfrm>
          <a:prstGeom prst="rect">
            <a:avLst/>
          </a:prstGeom>
          <a:noFill/>
        </p:spPr>
        <p:txBody>
          <a:bodyPr wrap="square" rtlCol="0">
            <a:spAutoFit/>
          </a:bodyPr>
          <a:lstStyle/>
          <a:p>
            <a:r>
              <a:rPr lang="en-US" sz="1600" dirty="0"/>
              <a:t>•</a:t>
            </a:r>
          </a:p>
        </p:txBody>
      </p:sp>
      <p:sp>
        <p:nvSpPr>
          <p:cNvPr id="38" name="TextBox 37"/>
          <p:cNvSpPr txBox="1"/>
          <p:nvPr/>
        </p:nvSpPr>
        <p:spPr>
          <a:xfrm>
            <a:off x="3818058" y="-51365"/>
            <a:ext cx="8262940" cy="4308872"/>
          </a:xfrm>
          <a:prstGeom prst="rect">
            <a:avLst/>
          </a:prstGeom>
          <a:noFill/>
          <a:ln>
            <a:solidFill>
              <a:srgbClr val="FF0000">
                <a:alpha val="0"/>
              </a:srgbClr>
            </a:solidFill>
          </a:ln>
        </p:spPr>
        <p:txBody>
          <a:bodyPr wrap="square" rtlCol="0">
            <a:spAutoFit/>
          </a:bodyPr>
          <a:lstStyle/>
          <a:p>
            <a:pPr algn="ctr"/>
            <a:r>
              <a:rPr lang="en-US" sz="4400" b="1" dirty="0" smtClean="0"/>
              <a:t>Outline of Joshua by Chapters</a:t>
            </a:r>
            <a:endParaRPr lang="en-US" sz="5400" b="1" dirty="0"/>
          </a:p>
          <a:p>
            <a:pPr indent="1765300"/>
            <a:r>
              <a:rPr lang="en-US" sz="2300" b="1" dirty="0" smtClean="0"/>
              <a:t>1--Charge to Joshua, Prep. to cross Jordan</a:t>
            </a:r>
          </a:p>
          <a:p>
            <a:pPr indent="1765300"/>
            <a:r>
              <a:rPr lang="en-US" sz="2300" b="1" dirty="0" smtClean="0"/>
              <a:t>2—Spies in Jericho, Rahab’s faith</a:t>
            </a:r>
          </a:p>
          <a:p>
            <a:pPr indent="1765300"/>
            <a:r>
              <a:rPr lang="en-US" sz="2300" b="1" dirty="0" smtClean="0"/>
              <a:t>3—Crossing of Jordan</a:t>
            </a:r>
          </a:p>
          <a:p>
            <a:pPr indent="1765300"/>
            <a:r>
              <a:rPr lang="en-US" sz="2300" b="1" dirty="0" smtClean="0"/>
              <a:t>4—Memorial stones @ Jordan, Gilgal</a:t>
            </a:r>
          </a:p>
          <a:p>
            <a:pPr indent="1765300"/>
            <a:r>
              <a:rPr lang="en-US" sz="2300" b="1" dirty="0" smtClean="0"/>
              <a:t>5—Circumcision, commander of God’s army</a:t>
            </a:r>
          </a:p>
          <a:p>
            <a:pPr indent="1765300"/>
            <a:r>
              <a:rPr lang="en-US" sz="2300" b="1" dirty="0" smtClean="0"/>
              <a:t>6—The fall of Jericho</a:t>
            </a:r>
          </a:p>
          <a:p>
            <a:pPr indent="1765300"/>
            <a:r>
              <a:rPr lang="en-US" sz="2300" b="1" dirty="0" smtClean="0"/>
              <a:t>7—Defeat at Ai; </a:t>
            </a:r>
            <a:r>
              <a:rPr lang="en-US" sz="2300" b="1" dirty="0" err="1" smtClean="0"/>
              <a:t>Achan’s</a:t>
            </a:r>
            <a:r>
              <a:rPr lang="en-US" sz="2300" b="1" dirty="0" smtClean="0"/>
              <a:t> sin</a:t>
            </a:r>
          </a:p>
          <a:p>
            <a:pPr indent="1765300"/>
            <a:r>
              <a:rPr lang="en-US" sz="2300" b="1" dirty="0" smtClean="0"/>
              <a:t>8—Fall of Ai</a:t>
            </a:r>
          </a:p>
          <a:p>
            <a:pPr indent="1765300"/>
            <a:r>
              <a:rPr lang="en-US" sz="2300" b="1" dirty="0" smtClean="0"/>
              <a:t>9-10—Conquering southern Palestine, Philistia</a:t>
            </a:r>
          </a:p>
          <a:p>
            <a:pPr indent="1765300"/>
            <a:r>
              <a:rPr lang="en-US" sz="2300" b="1" dirty="0" smtClean="0">
                <a:solidFill>
                  <a:srgbClr val="FF0000"/>
                </a:solidFill>
              </a:rPr>
              <a:t>11—Northern campaign all the way to </a:t>
            </a:r>
            <a:r>
              <a:rPr lang="en-US" sz="2300" b="1" dirty="0" err="1" smtClean="0">
                <a:solidFill>
                  <a:srgbClr val="FF0000"/>
                </a:solidFill>
              </a:rPr>
              <a:t>Hazor</a:t>
            </a:r>
            <a:endParaRPr lang="en-US" sz="2300" b="1" dirty="0" smtClean="0">
              <a:solidFill>
                <a:srgbClr val="FF0000"/>
              </a:solidFill>
            </a:endParaRPr>
          </a:p>
        </p:txBody>
      </p:sp>
      <p:sp>
        <p:nvSpPr>
          <p:cNvPr id="30" name="TextBox 29"/>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cxnSp>
        <p:nvCxnSpPr>
          <p:cNvPr id="19" name="Straight Arrow Connector 18"/>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rot="1500000">
            <a:off x="4588024" y="4534256"/>
            <a:ext cx="228960" cy="338554"/>
          </a:xfrm>
          <a:prstGeom prst="rect">
            <a:avLst/>
          </a:prstGeom>
          <a:noFill/>
        </p:spPr>
        <p:txBody>
          <a:bodyPr wrap="square" rtlCol="0">
            <a:spAutoFit/>
          </a:bodyPr>
          <a:lstStyle/>
          <a:p>
            <a:r>
              <a:rPr lang="en-US" sz="1600" dirty="0"/>
              <a:t>•</a:t>
            </a:r>
          </a:p>
        </p:txBody>
      </p:sp>
      <p:sp>
        <p:nvSpPr>
          <p:cNvPr id="22" name="TextBox 21"/>
          <p:cNvSpPr txBox="1"/>
          <p:nvPr/>
        </p:nvSpPr>
        <p:spPr>
          <a:xfrm>
            <a:off x="4484144" y="4450972"/>
            <a:ext cx="175584" cy="338554"/>
          </a:xfrm>
          <a:prstGeom prst="rect">
            <a:avLst/>
          </a:prstGeom>
          <a:noFill/>
        </p:spPr>
        <p:txBody>
          <a:bodyPr wrap="square" rtlCol="0">
            <a:spAutoFit/>
          </a:bodyPr>
          <a:lstStyle/>
          <a:p>
            <a:r>
              <a:rPr lang="en-US" sz="1600" dirty="0"/>
              <a:t>•</a:t>
            </a:r>
          </a:p>
        </p:txBody>
      </p:sp>
      <p:sp>
        <p:nvSpPr>
          <p:cNvPr id="24" name="TextBox 23"/>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sp>
        <p:nvSpPr>
          <p:cNvPr id="26" name="TextBox 25"/>
          <p:cNvSpPr txBox="1"/>
          <p:nvPr/>
        </p:nvSpPr>
        <p:spPr>
          <a:xfrm>
            <a:off x="3890919" y="4673135"/>
            <a:ext cx="748391" cy="276999"/>
          </a:xfrm>
          <a:prstGeom prst="rect">
            <a:avLst/>
          </a:prstGeom>
          <a:noFill/>
        </p:spPr>
        <p:txBody>
          <a:bodyPr wrap="square" rtlCol="0">
            <a:spAutoFit/>
          </a:bodyPr>
          <a:lstStyle/>
          <a:p>
            <a:r>
              <a:rPr lang="en-US" sz="1200" b="1" dirty="0" smtClean="0">
                <a:latin typeface="Arial" panose="020B0604020202020204" pitchFamily="34" charset="0"/>
              </a:rPr>
              <a:t>Jericho</a:t>
            </a:r>
            <a:endParaRPr lang="en-US" sz="1200" b="1" dirty="0">
              <a:latin typeface="Arial" panose="020B0604020202020204" pitchFamily="34" charset="0"/>
            </a:endParaRPr>
          </a:p>
        </p:txBody>
      </p:sp>
      <p:sp>
        <p:nvSpPr>
          <p:cNvPr id="27" name="TextBox 26"/>
          <p:cNvSpPr txBox="1"/>
          <p:nvPr/>
        </p:nvSpPr>
        <p:spPr>
          <a:xfrm rot="20700000">
            <a:off x="4796428" y="4383575"/>
            <a:ext cx="420731" cy="276999"/>
          </a:xfrm>
          <a:prstGeom prst="rect">
            <a:avLst/>
          </a:prstGeom>
          <a:noFill/>
        </p:spPr>
        <p:txBody>
          <a:bodyPr wrap="square" rtlCol="0">
            <a:spAutoFit/>
          </a:bodyPr>
          <a:lstStyle/>
          <a:p>
            <a:r>
              <a:rPr lang="en-US" sz="1200" b="1" dirty="0" smtClean="0">
                <a:latin typeface="Arial" panose="020B0604020202020204" pitchFamily="34" charset="0"/>
              </a:rPr>
              <a:t>Ai</a:t>
            </a:r>
            <a:endParaRPr lang="en-US" sz="1200" b="1" dirty="0">
              <a:latin typeface="Arial" panose="020B0604020202020204" pitchFamily="34" charset="0"/>
            </a:endParaRPr>
          </a:p>
        </p:txBody>
      </p:sp>
      <p:cxnSp>
        <p:nvCxnSpPr>
          <p:cNvPr id="28" name="Straight Arrow Connector 27"/>
          <p:cNvCxnSpPr/>
          <p:nvPr/>
        </p:nvCxnSpPr>
        <p:spPr bwMode="auto">
          <a:xfrm flipH="1">
            <a:off x="4678463" y="4530668"/>
            <a:ext cx="195346" cy="74772"/>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4539080" y="4733110"/>
            <a:ext cx="158344" cy="72889"/>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3240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8" name="Freeform 1035"/>
          <p:cNvSpPr>
            <a:spLocks/>
          </p:cNvSpPr>
          <p:nvPr/>
        </p:nvSpPr>
        <p:spPr bwMode="auto">
          <a:xfrm>
            <a:off x="-208457" y="-2786748"/>
            <a:ext cx="5887315" cy="9782964"/>
          </a:xfrm>
          <a:custGeom>
            <a:avLst/>
            <a:gdLst>
              <a:gd name="T0" fmla="*/ 102 w 1437"/>
              <a:gd name="T1" fmla="*/ 3134 h 3179"/>
              <a:gd name="T2" fmla="*/ 138 w 1437"/>
              <a:gd name="T3" fmla="*/ 3104 h 3179"/>
              <a:gd name="T4" fmla="*/ 216 w 1437"/>
              <a:gd name="T5" fmla="*/ 2996 h 3179"/>
              <a:gd name="T6" fmla="*/ 261 w 1437"/>
              <a:gd name="T7" fmla="*/ 2933 h 3179"/>
              <a:gd name="T8" fmla="*/ 309 w 1437"/>
              <a:gd name="T9" fmla="*/ 2825 h 3179"/>
              <a:gd name="T10" fmla="*/ 387 w 1437"/>
              <a:gd name="T11" fmla="*/ 2711 h 3179"/>
              <a:gd name="T12" fmla="*/ 459 w 1437"/>
              <a:gd name="T13" fmla="*/ 2567 h 3179"/>
              <a:gd name="T14" fmla="*/ 507 w 1437"/>
              <a:gd name="T15" fmla="*/ 2450 h 3179"/>
              <a:gd name="T16" fmla="*/ 543 w 1437"/>
              <a:gd name="T17" fmla="*/ 2348 h 3179"/>
              <a:gd name="T18" fmla="*/ 573 w 1437"/>
              <a:gd name="T19" fmla="*/ 2294 h 3179"/>
              <a:gd name="T20" fmla="*/ 588 w 1437"/>
              <a:gd name="T21" fmla="*/ 2258 h 3179"/>
              <a:gd name="T22" fmla="*/ 657 w 1437"/>
              <a:gd name="T23" fmla="*/ 2036 h 3179"/>
              <a:gd name="T24" fmla="*/ 693 w 1437"/>
              <a:gd name="T25" fmla="*/ 1907 h 3179"/>
              <a:gd name="T26" fmla="*/ 747 w 1437"/>
              <a:gd name="T27" fmla="*/ 1616 h 3179"/>
              <a:gd name="T28" fmla="*/ 747 w 1437"/>
              <a:gd name="T29" fmla="*/ 1427 h 3179"/>
              <a:gd name="T30" fmla="*/ 780 w 1437"/>
              <a:gd name="T31" fmla="*/ 1316 h 3179"/>
              <a:gd name="T32" fmla="*/ 859 w 1437"/>
              <a:gd name="T33" fmla="*/ 1316 h 3179"/>
              <a:gd name="T34" fmla="*/ 934 w 1437"/>
              <a:gd name="T35" fmla="*/ 1256 h 3179"/>
              <a:gd name="T36" fmla="*/ 919 w 1437"/>
              <a:gd name="T37" fmla="*/ 1103 h 3179"/>
              <a:gd name="T38" fmla="*/ 979 w 1437"/>
              <a:gd name="T39" fmla="*/ 947 h 3179"/>
              <a:gd name="T40" fmla="*/ 1051 w 1437"/>
              <a:gd name="T41" fmla="*/ 797 h 3179"/>
              <a:gd name="T42" fmla="*/ 1135 w 1437"/>
              <a:gd name="T43" fmla="*/ 626 h 3179"/>
              <a:gd name="T44" fmla="*/ 1207 w 1437"/>
              <a:gd name="T45" fmla="*/ 449 h 3179"/>
              <a:gd name="T46" fmla="*/ 1240 w 1437"/>
              <a:gd name="T47" fmla="*/ 272 h 3179"/>
              <a:gd name="T48" fmla="*/ 1282 w 1437"/>
              <a:gd name="T49" fmla="*/ 80 h 3179"/>
              <a:gd name="T50" fmla="*/ 1297 w 1437"/>
              <a:gd name="T51" fmla="*/ 48 h 3179"/>
              <a:gd name="T52" fmla="*/ 1284 w 1437"/>
              <a:gd name="T53" fmla="*/ 12 h 3179"/>
              <a:gd name="T54" fmla="*/ 220 w 1437"/>
              <a:gd name="T55" fmla="*/ 8 h 3179"/>
              <a:gd name="T56" fmla="*/ 73 w 1437"/>
              <a:gd name="T57" fmla="*/ 68 h 3179"/>
              <a:gd name="T58" fmla="*/ 76 w 1437"/>
              <a:gd name="T59" fmla="*/ 224 h 3179"/>
              <a:gd name="T60" fmla="*/ 73 w 1437"/>
              <a:gd name="T61" fmla="*/ 395 h 3179"/>
              <a:gd name="T62" fmla="*/ 69 w 1437"/>
              <a:gd name="T63" fmla="*/ 2402 h 3179"/>
              <a:gd name="T64" fmla="*/ 60 w 1437"/>
              <a:gd name="T65" fmla="*/ 2522 h 3179"/>
              <a:gd name="T66" fmla="*/ 51 w 1437"/>
              <a:gd name="T67" fmla="*/ 2768 h 3179"/>
              <a:gd name="T68" fmla="*/ 66 w 1437"/>
              <a:gd name="T69" fmla="*/ 3038 h 3179"/>
              <a:gd name="T70" fmla="*/ 60 w 1437"/>
              <a:gd name="T71" fmla="*/ 3173 h 3179"/>
              <a:gd name="T72" fmla="*/ 69 w 1437"/>
              <a:gd name="T73" fmla="*/ 3161 h 3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437" h="3179">
                <a:moveTo>
                  <a:pt x="69" y="3161"/>
                </a:moveTo>
                <a:cubicBezTo>
                  <a:pt x="90" y="3168"/>
                  <a:pt x="91" y="3150"/>
                  <a:pt x="102" y="3134"/>
                </a:cubicBezTo>
                <a:cubicBezTo>
                  <a:pt x="106" y="3128"/>
                  <a:pt x="115" y="3127"/>
                  <a:pt x="120" y="3122"/>
                </a:cubicBezTo>
                <a:cubicBezTo>
                  <a:pt x="126" y="3116"/>
                  <a:pt x="134" y="3112"/>
                  <a:pt x="138" y="3104"/>
                </a:cubicBezTo>
                <a:cubicBezTo>
                  <a:pt x="149" y="3082"/>
                  <a:pt x="155" y="3067"/>
                  <a:pt x="180" y="3059"/>
                </a:cubicBezTo>
                <a:cubicBezTo>
                  <a:pt x="193" y="3039"/>
                  <a:pt x="199" y="3013"/>
                  <a:pt x="216" y="2996"/>
                </a:cubicBezTo>
                <a:cubicBezTo>
                  <a:pt x="222" y="2979"/>
                  <a:pt x="228" y="2954"/>
                  <a:pt x="246" y="2948"/>
                </a:cubicBezTo>
                <a:cubicBezTo>
                  <a:pt x="250" y="2942"/>
                  <a:pt x="257" y="2939"/>
                  <a:pt x="261" y="2933"/>
                </a:cubicBezTo>
                <a:cubicBezTo>
                  <a:pt x="276" y="2908"/>
                  <a:pt x="258" y="2897"/>
                  <a:pt x="294" y="2885"/>
                </a:cubicBezTo>
                <a:cubicBezTo>
                  <a:pt x="299" y="2866"/>
                  <a:pt x="299" y="2842"/>
                  <a:pt x="309" y="2825"/>
                </a:cubicBezTo>
                <a:cubicBezTo>
                  <a:pt x="322" y="2801"/>
                  <a:pt x="339" y="2776"/>
                  <a:pt x="354" y="2753"/>
                </a:cubicBezTo>
                <a:cubicBezTo>
                  <a:pt x="366" y="2736"/>
                  <a:pt x="369" y="2723"/>
                  <a:pt x="387" y="2711"/>
                </a:cubicBezTo>
                <a:cubicBezTo>
                  <a:pt x="403" y="2663"/>
                  <a:pt x="395" y="2633"/>
                  <a:pt x="441" y="2603"/>
                </a:cubicBezTo>
                <a:cubicBezTo>
                  <a:pt x="449" y="2591"/>
                  <a:pt x="451" y="2579"/>
                  <a:pt x="459" y="2567"/>
                </a:cubicBezTo>
                <a:cubicBezTo>
                  <a:pt x="463" y="2549"/>
                  <a:pt x="464" y="2524"/>
                  <a:pt x="480" y="2513"/>
                </a:cubicBezTo>
                <a:cubicBezTo>
                  <a:pt x="487" y="2491"/>
                  <a:pt x="500" y="2472"/>
                  <a:pt x="507" y="2450"/>
                </a:cubicBezTo>
                <a:cubicBezTo>
                  <a:pt x="510" y="2440"/>
                  <a:pt x="522" y="2423"/>
                  <a:pt x="522" y="2423"/>
                </a:cubicBezTo>
                <a:cubicBezTo>
                  <a:pt x="527" y="2404"/>
                  <a:pt x="534" y="2365"/>
                  <a:pt x="543" y="2348"/>
                </a:cubicBezTo>
                <a:cubicBezTo>
                  <a:pt x="549" y="2338"/>
                  <a:pt x="563" y="2324"/>
                  <a:pt x="567" y="2312"/>
                </a:cubicBezTo>
                <a:cubicBezTo>
                  <a:pt x="569" y="2306"/>
                  <a:pt x="569" y="2299"/>
                  <a:pt x="573" y="2294"/>
                </a:cubicBezTo>
                <a:cubicBezTo>
                  <a:pt x="575" y="2291"/>
                  <a:pt x="578" y="2288"/>
                  <a:pt x="579" y="2285"/>
                </a:cubicBezTo>
                <a:cubicBezTo>
                  <a:pt x="583" y="2276"/>
                  <a:pt x="588" y="2258"/>
                  <a:pt x="588" y="2258"/>
                </a:cubicBezTo>
                <a:cubicBezTo>
                  <a:pt x="591" y="2227"/>
                  <a:pt x="592" y="2230"/>
                  <a:pt x="600" y="2207"/>
                </a:cubicBezTo>
                <a:cubicBezTo>
                  <a:pt x="593" y="2165"/>
                  <a:pt x="689" y="2035"/>
                  <a:pt x="657" y="2036"/>
                </a:cubicBezTo>
                <a:cubicBezTo>
                  <a:pt x="675" y="1986"/>
                  <a:pt x="687" y="1946"/>
                  <a:pt x="693" y="1925"/>
                </a:cubicBezTo>
                <a:cubicBezTo>
                  <a:pt x="699" y="1904"/>
                  <a:pt x="689" y="1935"/>
                  <a:pt x="693" y="1907"/>
                </a:cubicBezTo>
                <a:cubicBezTo>
                  <a:pt x="697" y="1879"/>
                  <a:pt x="708" y="1802"/>
                  <a:pt x="717" y="1754"/>
                </a:cubicBezTo>
                <a:cubicBezTo>
                  <a:pt x="726" y="1706"/>
                  <a:pt x="742" y="1656"/>
                  <a:pt x="747" y="1616"/>
                </a:cubicBezTo>
                <a:cubicBezTo>
                  <a:pt x="752" y="1576"/>
                  <a:pt x="750" y="1545"/>
                  <a:pt x="750" y="1514"/>
                </a:cubicBezTo>
                <a:cubicBezTo>
                  <a:pt x="750" y="1483"/>
                  <a:pt x="746" y="1450"/>
                  <a:pt x="747" y="1427"/>
                </a:cubicBezTo>
                <a:cubicBezTo>
                  <a:pt x="748" y="1404"/>
                  <a:pt x="751" y="1394"/>
                  <a:pt x="756" y="1376"/>
                </a:cubicBezTo>
                <a:cubicBezTo>
                  <a:pt x="761" y="1358"/>
                  <a:pt x="771" y="1329"/>
                  <a:pt x="780" y="1316"/>
                </a:cubicBezTo>
                <a:cubicBezTo>
                  <a:pt x="789" y="1303"/>
                  <a:pt x="798" y="1298"/>
                  <a:pt x="811" y="1298"/>
                </a:cubicBezTo>
                <a:cubicBezTo>
                  <a:pt x="824" y="1298"/>
                  <a:pt x="843" y="1316"/>
                  <a:pt x="859" y="1316"/>
                </a:cubicBezTo>
                <a:cubicBezTo>
                  <a:pt x="875" y="1316"/>
                  <a:pt x="895" y="1308"/>
                  <a:pt x="907" y="1298"/>
                </a:cubicBezTo>
                <a:cubicBezTo>
                  <a:pt x="919" y="1288"/>
                  <a:pt x="933" y="1278"/>
                  <a:pt x="934" y="1256"/>
                </a:cubicBezTo>
                <a:cubicBezTo>
                  <a:pt x="935" y="1234"/>
                  <a:pt x="916" y="1188"/>
                  <a:pt x="914" y="1163"/>
                </a:cubicBezTo>
                <a:cubicBezTo>
                  <a:pt x="912" y="1138"/>
                  <a:pt x="912" y="1124"/>
                  <a:pt x="919" y="1103"/>
                </a:cubicBezTo>
                <a:cubicBezTo>
                  <a:pt x="926" y="1082"/>
                  <a:pt x="945" y="1060"/>
                  <a:pt x="955" y="1034"/>
                </a:cubicBezTo>
                <a:cubicBezTo>
                  <a:pt x="965" y="1008"/>
                  <a:pt x="967" y="980"/>
                  <a:pt x="979" y="947"/>
                </a:cubicBezTo>
                <a:cubicBezTo>
                  <a:pt x="991" y="914"/>
                  <a:pt x="1015" y="861"/>
                  <a:pt x="1027" y="836"/>
                </a:cubicBezTo>
                <a:cubicBezTo>
                  <a:pt x="1039" y="811"/>
                  <a:pt x="1042" y="819"/>
                  <a:pt x="1051" y="797"/>
                </a:cubicBezTo>
                <a:cubicBezTo>
                  <a:pt x="1060" y="775"/>
                  <a:pt x="1070" y="730"/>
                  <a:pt x="1084" y="701"/>
                </a:cubicBezTo>
                <a:cubicBezTo>
                  <a:pt x="1098" y="672"/>
                  <a:pt x="1118" y="657"/>
                  <a:pt x="1135" y="626"/>
                </a:cubicBezTo>
                <a:cubicBezTo>
                  <a:pt x="1152" y="595"/>
                  <a:pt x="1177" y="544"/>
                  <a:pt x="1189" y="515"/>
                </a:cubicBezTo>
                <a:cubicBezTo>
                  <a:pt x="1201" y="486"/>
                  <a:pt x="1202" y="471"/>
                  <a:pt x="1207" y="449"/>
                </a:cubicBezTo>
                <a:cubicBezTo>
                  <a:pt x="1212" y="427"/>
                  <a:pt x="1217" y="409"/>
                  <a:pt x="1222" y="380"/>
                </a:cubicBezTo>
                <a:cubicBezTo>
                  <a:pt x="1227" y="351"/>
                  <a:pt x="1234" y="314"/>
                  <a:pt x="1240" y="272"/>
                </a:cubicBezTo>
                <a:cubicBezTo>
                  <a:pt x="1246" y="230"/>
                  <a:pt x="1254" y="157"/>
                  <a:pt x="1261" y="125"/>
                </a:cubicBezTo>
                <a:cubicBezTo>
                  <a:pt x="1268" y="93"/>
                  <a:pt x="1278" y="90"/>
                  <a:pt x="1282" y="80"/>
                </a:cubicBezTo>
                <a:cubicBezTo>
                  <a:pt x="1286" y="70"/>
                  <a:pt x="1285" y="72"/>
                  <a:pt x="1287" y="67"/>
                </a:cubicBezTo>
                <a:cubicBezTo>
                  <a:pt x="1289" y="62"/>
                  <a:pt x="1289" y="57"/>
                  <a:pt x="1297" y="48"/>
                </a:cubicBezTo>
                <a:cubicBezTo>
                  <a:pt x="1305" y="39"/>
                  <a:pt x="1335" y="20"/>
                  <a:pt x="1333" y="14"/>
                </a:cubicBezTo>
                <a:cubicBezTo>
                  <a:pt x="1331" y="8"/>
                  <a:pt x="1296" y="12"/>
                  <a:pt x="1284" y="12"/>
                </a:cubicBezTo>
                <a:cubicBezTo>
                  <a:pt x="1272" y="12"/>
                  <a:pt x="1437" y="15"/>
                  <a:pt x="1260" y="14"/>
                </a:cubicBezTo>
                <a:cubicBezTo>
                  <a:pt x="1203" y="8"/>
                  <a:pt x="275" y="0"/>
                  <a:pt x="220" y="8"/>
                </a:cubicBezTo>
                <a:cubicBezTo>
                  <a:pt x="0" y="10"/>
                  <a:pt x="82" y="10"/>
                  <a:pt x="76" y="23"/>
                </a:cubicBezTo>
                <a:cubicBezTo>
                  <a:pt x="52" y="33"/>
                  <a:pt x="73" y="49"/>
                  <a:pt x="73" y="68"/>
                </a:cubicBezTo>
                <a:cubicBezTo>
                  <a:pt x="73" y="87"/>
                  <a:pt x="72" y="114"/>
                  <a:pt x="73" y="140"/>
                </a:cubicBezTo>
                <a:cubicBezTo>
                  <a:pt x="74" y="166"/>
                  <a:pt x="75" y="201"/>
                  <a:pt x="76" y="224"/>
                </a:cubicBezTo>
                <a:cubicBezTo>
                  <a:pt x="77" y="247"/>
                  <a:pt x="79" y="250"/>
                  <a:pt x="79" y="278"/>
                </a:cubicBezTo>
                <a:cubicBezTo>
                  <a:pt x="79" y="306"/>
                  <a:pt x="75" y="63"/>
                  <a:pt x="73" y="395"/>
                </a:cubicBezTo>
                <a:cubicBezTo>
                  <a:pt x="71" y="727"/>
                  <a:pt x="68" y="1939"/>
                  <a:pt x="67" y="2273"/>
                </a:cubicBezTo>
                <a:cubicBezTo>
                  <a:pt x="63" y="2309"/>
                  <a:pt x="70" y="2377"/>
                  <a:pt x="69" y="2402"/>
                </a:cubicBezTo>
                <a:cubicBezTo>
                  <a:pt x="68" y="2429"/>
                  <a:pt x="66" y="2415"/>
                  <a:pt x="64" y="2435"/>
                </a:cubicBezTo>
                <a:cubicBezTo>
                  <a:pt x="72" y="2465"/>
                  <a:pt x="53" y="2492"/>
                  <a:pt x="60" y="2522"/>
                </a:cubicBezTo>
                <a:cubicBezTo>
                  <a:pt x="64" y="2539"/>
                  <a:pt x="55" y="2586"/>
                  <a:pt x="61" y="2603"/>
                </a:cubicBezTo>
                <a:cubicBezTo>
                  <a:pt x="59" y="2666"/>
                  <a:pt x="57" y="2681"/>
                  <a:pt x="51" y="2768"/>
                </a:cubicBezTo>
                <a:cubicBezTo>
                  <a:pt x="60" y="2882"/>
                  <a:pt x="45" y="2903"/>
                  <a:pt x="60" y="2966"/>
                </a:cubicBezTo>
                <a:cubicBezTo>
                  <a:pt x="65" y="2992"/>
                  <a:pt x="64" y="3009"/>
                  <a:pt x="66" y="3038"/>
                </a:cubicBezTo>
                <a:cubicBezTo>
                  <a:pt x="64" y="3060"/>
                  <a:pt x="64" y="3078"/>
                  <a:pt x="57" y="3098"/>
                </a:cubicBezTo>
                <a:cubicBezTo>
                  <a:pt x="58" y="3123"/>
                  <a:pt x="56" y="3148"/>
                  <a:pt x="60" y="3173"/>
                </a:cubicBezTo>
                <a:cubicBezTo>
                  <a:pt x="60" y="3176"/>
                  <a:pt x="67" y="3179"/>
                  <a:pt x="69" y="3176"/>
                </a:cubicBezTo>
                <a:cubicBezTo>
                  <a:pt x="72" y="3172"/>
                  <a:pt x="69" y="3166"/>
                  <a:pt x="69" y="3161"/>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7" name="Freeform 1041"/>
          <p:cNvSpPr>
            <a:spLocks/>
          </p:cNvSpPr>
          <p:nvPr/>
        </p:nvSpPr>
        <p:spPr bwMode="auto">
          <a:xfrm>
            <a:off x="4968544" y="635480"/>
            <a:ext cx="274494" cy="268026"/>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4"/>
          <p:cNvGrpSpPr/>
          <p:nvPr/>
        </p:nvGrpSpPr>
        <p:grpSpPr>
          <a:xfrm>
            <a:off x="4297048" y="498425"/>
            <a:ext cx="874468" cy="6329302"/>
            <a:chOff x="4887279" y="1362864"/>
            <a:chExt cx="499109" cy="3964787"/>
          </a:xfrm>
        </p:grpSpPr>
        <p:sp>
          <p:nvSpPr>
            <p:cNvPr id="31749" name="Freeform 1036"/>
            <p:cNvSpPr>
              <a:spLocks/>
            </p:cNvSpPr>
            <p:nvPr/>
          </p:nvSpPr>
          <p:spPr bwMode="auto">
            <a:xfrm>
              <a:off x="5089525" y="1898650"/>
              <a:ext cx="296863" cy="441325"/>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4887279" y="4056063"/>
              <a:ext cx="481013" cy="1271588"/>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5227637" y="2343150"/>
              <a:ext cx="76200" cy="1738313"/>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5306128" y="1362864"/>
              <a:ext cx="41451" cy="541651"/>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cxnSp>
        <p:nvCxnSpPr>
          <p:cNvPr id="23" name="Straight Arrow Connector 22"/>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a:off x="4725697" y="4561462"/>
            <a:ext cx="428035" cy="338554"/>
          </a:xfrm>
          <a:prstGeom prst="rect">
            <a:avLst/>
          </a:prstGeom>
          <a:noFill/>
        </p:spPr>
        <p:txBody>
          <a:bodyPr wrap="square" rtlCol="0">
            <a:spAutoFit/>
          </a:bodyPr>
          <a:lstStyle/>
          <a:p>
            <a:r>
              <a:rPr lang="en-US" sz="1600" dirty="0"/>
              <a:t>•</a:t>
            </a:r>
          </a:p>
        </p:txBody>
      </p:sp>
      <p:sp>
        <p:nvSpPr>
          <p:cNvPr id="38" name="TextBox 37"/>
          <p:cNvSpPr txBox="1"/>
          <p:nvPr/>
        </p:nvSpPr>
        <p:spPr>
          <a:xfrm>
            <a:off x="3818058" y="-51365"/>
            <a:ext cx="8262940" cy="4308872"/>
          </a:xfrm>
          <a:prstGeom prst="rect">
            <a:avLst/>
          </a:prstGeom>
          <a:noFill/>
          <a:ln>
            <a:solidFill>
              <a:srgbClr val="FF0000">
                <a:alpha val="0"/>
              </a:srgbClr>
            </a:solidFill>
          </a:ln>
        </p:spPr>
        <p:txBody>
          <a:bodyPr wrap="square" rtlCol="0">
            <a:spAutoFit/>
          </a:bodyPr>
          <a:lstStyle/>
          <a:p>
            <a:pPr algn="ctr"/>
            <a:r>
              <a:rPr lang="en-US" sz="4400" b="1" dirty="0" smtClean="0"/>
              <a:t>Outline of Joshua by Chapters</a:t>
            </a:r>
            <a:endParaRPr lang="en-US" sz="5400" b="1" dirty="0"/>
          </a:p>
          <a:p>
            <a:pPr indent="1765300"/>
            <a:r>
              <a:rPr lang="en-US" sz="2300" b="1" dirty="0" smtClean="0"/>
              <a:t>1--Charge to Joshua, Prep. to cross Jordan</a:t>
            </a:r>
          </a:p>
          <a:p>
            <a:pPr indent="1765300"/>
            <a:r>
              <a:rPr lang="en-US" sz="2300" b="1" dirty="0" smtClean="0"/>
              <a:t>2—Spies in Jericho, Rahab’s faith</a:t>
            </a:r>
          </a:p>
          <a:p>
            <a:pPr indent="1765300"/>
            <a:r>
              <a:rPr lang="en-US" sz="2300" b="1" dirty="0" smtClean="0"/>
              <a:t>3—Crossing of Jordan</a:t>
            </a:r>
          </a:p>
          <a:p>
            <a:pPr indent="1765300"/>
            <a:r>
              <a:rPr lang="en-US" sz="2300" b="1" dirty="0" smtClean="0"/>
              <a:t>4—Memorial stones @ Jordan, Gilgal</a:t>
            </a:r>
          </a:p>
          <a:p>
            <a:pPr indent="1765300"/>
            <a:r>
              <a:rPr lang="en-US" sz="2300" b="1" dirty="0" smtClean="0"/>
              <a:t>5—Circumcision, commander of God’s army</a:t>
            </a:r>
          </a:p>
          <a:p>
            <a:pPr indent="1765300"/>
            <a:r>
              <a:rPr lang="en-US" sz="2300" b="1" dirty="0" smtClean="0"/>
              <a:t>6—The fall of Jericho</a:t>
            </a:r>
          </a:p>
          <a:p>
            <a:pPr indent="1765300"/>
            <a:r>
              <a:rPr lang="en-US" sz="2300" b="1" dirty="0" smtClean="0"/>
              <a:t>7—Defeat at Ai; </a:t>
            </a:r>
            <a:r>
              <a:rPr lang="en-US" sz="2300" b="1" dirty="0" err="1" smtClean="0"/>
              <a:t>Achan’s</a:t>
            </a:r>
            <a:r>
              <a:rPr lang="en-US" sz="2300" b="1" dirty="0" smtClean="0"/>
              <a:t> sin</a:t>
            </a:r>
          </a:p>
          <a:p>
            <a:pPr indent="1765300"/>
            <a:r>
              <a:rPr lang="en-US" sz="2300" b="1" dirty="0" smtClean="0"/>
              <a:t>8—Fall of Ai</a:t>
            </a:r>
          </a:p>
          <a:p>
            <a:pPr indent="1765300"/>
            <a:r>
              <a:rPr lang="en-US" sz="2300" b="1" dirty="0" smtClean="0"/>
              <a:t>9-10—Conquering southern Palestine, Philistia</a:t>
            </a:r>
          </a:p>
          <a:p>
            <a:pPr indent="1765300"/>
            <a:r>
              <a:rPr lang="en-US" sz="2300" b="1" dirty="0" smtClean="0"/>
              <a:t>11—Northern campaign all the way to </a:t>
            </a:r>
            <a:r>
              <a:rPr lang="en-US" sz="2300" b="1" dirty="0" err="1" smtClean="0"/>
              <a:t>Hazor</a:t>
            </a:r>
            <a:endParaRPr lang="en-US" sz="2300" b="1" dirty="0" smtClean="0"/>
          </a:p>
        </p:txBody>
      </p:sp>
      <p:sp>
        <p:nvSpPr>
          <p:cNvPr id="30" name="TextBox 29"/>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cxnSp>
        <p:nvCxnSpPr>
          <p:cNvPr id="19" name="Straight Arrow Connector 18"/>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rot="1500000">
            <a:off x="4588024" y="4534256"/>
            <a:ext cx="228960" cy="338554"/>
          </a:xfrm>
          <a:prstGeom prst="rect">
            <a:avLst/>
          </a:prstGeom>
          <a:noFill/>
        </p:spPr>
        <p:txBody>
          <a:bodyPr wrap="square" rtlCol="0">
            <a:spAutoFit/>
          </a:bodyPr>
          <a:lstStyle/>
          <a:p>
            <a:r>
              <a:rPr lang="en-US" sz="1600" dirty="0"/>
              <a:t>•</a:t>
            </a:r>
          </a:p>
        </p:txBody>
      </p:sp>
      <p:sp>
        <p:nvSpPr>
          <p:cNvPr id="22" name="TextBox 21"/>
          <p:cNvSpPr txBox="1"/>
          <p:nvPr/>
        </p:nvSpPr>
        <p:spPr>
          <a:xfrm>
            <a:off x="4484144" y="4450972"/>
            <a:ext cx="175584" cy="338554"/>
          </a:xfrm>
          <a:prstGeom prst="rect">
            <a:avLst/>
          </a:prstGeom>
          <a:noFill/>
        </p:spPr>
        <p:txBody>
          <a:bodyPr wrap="square" rtlCol="0">
            <a:spAutoFit/>
          </a:bodyPr>
          <a:lstStyle/>
          <a:p>
            <a:r>
              <a:rPr lang="en-US" sz="1600" dirty="0"/>
              <a:t>•</a:t>
            </a:r>
          </a:p>
        </p:txBody>
      </p:sp>
      <p:sp>
        <p:nvSpPr>
          <p:cNvPr id="24" name="TextBox 23"/>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sp>
        <p:nvSpPr>
          <p:cNvPr id="26" name="TextBox 25"/>
          <p:cNvSpPr txBox="1"/>
          <p:nvPr/>
        </p:nvSpPr>
        <p:spPr>
          <a:xfrm>
            <a:off x="3890919" y="4673135"/>
            <a:ext cx="748391" cy="276999"/>
          </a:xfrm>
          <a:prstGeom prst="rect">
            <a:avLst/>
          </a:prstGeom>
          <a:noFill/>
        </p:spPr>
        <p:txBody>
          <a:bodyPr wrap="square" rtlCol="0">
            <a:spAutoFit/>
          </a:bodyPr>
          <a:lstStyle/>
          <a:p>
            <a:r>
              <a:rPr lang="en-US" sz="1200" b="1" dirty="0" smtClean="0">
                <a:latin typeface="Arial" panose="020B0604020202020204" pitchFamily="34" charset="0"/>
              </a:rPr>
              <a:t>Jericho</a:t>
            </a:r>
            <a:endParaRPr lang="en-US" sz="1200" b="1" dirty="0">
              <a:latin typeface="Arial" panose="020B0604020202020204" pitchFamily="34" charset="0"/>
            </a:endParaRPr>
          </a:p>
        </p:txBody>
      </p:sp>
      <p:sp>
        <p:nvSpPr>
          <p:cNvPr id="27" name="TextBox 26"/>
          <p:cNvSpPr txBox="1"/>
          <p:nvPr/>
        </p:nvSpPr>
        <p:spPr>
          <a:xfrm rot="20700000">
            <a:off x="4796428" y="4383575"/>
            <a:ext cx="420731" cy="276999"/>
          </a:xfrm>
          <a:prstGeom prst="rect">
            <a:avLst/>
          </a:prstGeom>
          <a:noFill/>
        </p:spPr>
        <p:txBody>
          <a:bodyPr wrap="square" rtlCol="0">
            <a:spAutoFit/>
          </a:bodyPr>
          <a:lstStyle/>
          <a:p>
            <a:r>
              <a:rPr lang="en-US" sz="1200" b="1" dirty="0" smtClean="0">
                <a:latin typeface="Arial" panose="020B0604020202020204" pitchFamily="34" charset="0"/>
              </a:rPr>
              <a:t>Ai</a:t>
            </a:r>
            <a:endParaRPr lang="en-US" sz="1200" b="1" dirty="0">
              <a:latin typeface="Arial" panose="020B0604020202020204" pitchFamily="34" charset="0"/>
            </a:endParaRPr>
          </a:p>
        </p:txBody>
      </p:sp>
      <p:cxnSp>
        <p:nvCxnSpPr>
          <p:cNvPr id="28" name="Straight Arrow Connector 27"/>
          <p:cNvCxnSpPr/>
          <p:nvPr/>
        </p:nvCxnSpPr>
        <p:spPr bwMode="auto">
          <a:xfrm flipH="1">
            <a:off x="4678463" y="4530668"/>
            <a:ext cx="195346" cy="74772"/>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4539080" y="4733110"/>
            <a:ext cx="158344" cy="72889"/>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Bent Arrow 30"/>
          <p:cNvSpPr/>
          <p:nvPr/>
        </p:nvSpPr>
        <p:spPr>
          <a:xfrm>
            <a:off x="4110742" y="1050513"/>
            <a:ext cx="430287" cy="1287863"/>
          </a:xfrm>
          <a:prstGeom prst="ben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Bent-Up Arrow 31"/>
          <p:cNvSpPr/>
          <p:nvPr/>
        </p:nvSpPr>
        <p:spPr>
          <a:xfrm rot="16200000">
            <a:off x="3237253" y="1719407"/>
            <a:ext cx="1260750" cy="719265"/>
          </a:xfrm>
          <a:prstGeom prst="bentUpArrow">
            <a:avLst>
              <a:gd name="adj1" fmla="val 14583"/>
              <a:gd name="adj2" fmla="val 15625"/>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Bent Arrow 32"/>
          <p:cNvSpPr/>
          <p:nvPr/>
        </p:nvSpPr>
        <p:spPr>
          <a:xfrm>
            <a:off x="4118676" y="2875610"/>
            <a:ext cx="661770" cy="1287863"/>
          </a:xfrm>
          <a:prstGeom prst="bentArrow">
            <a:avLst>
              <a:gd name="adj1" fmla="val 19243"/>
              <a:gd name="adj2" fmla="val 26665"/>
              <a:gd name="adj3" fmla="val 25000"/>
              <a:gd name="adj4" fmla="val 4291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Bent-Up Arrow 33"/>
          <p:cNvSpPr/>
          <p:nvPr/>
        </p:nvSpPr>
        <p:spPr>
          <a:xfrm rot="16200000">
            <a:off x="3136280" y="2307797"/>
            <a:ext cx="1260750" cy="944490"/>
          </a:xfrm>
          <a:prstGeom prst="bentUpArrow">
            <a:avLst>
              <a:gd name="adj1" fmla="val 14583"/>
              <a:gd name="adj2" fmla="val 15625"/>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Bent-Up Arrow 34"/>
          <p:cNvSpPr/>
          <p:nvPr/>
        </p:nvSpPr>
        <p:spPr>
          <a:xfrm rot="16200000">
            <a:off x="3049586" y="3248091"/>
            <a:ext cx="1206770" cy="1167454"/>
          </a:xfrm>
          <a:prstGeom prst="bentUpArrow">
            <a:avLst>
              <a:gd name="adj1" fmla="val 12543"/>
              <a:gd name="adj2" fmla="val 15625"/>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Bent Arrow 35"/>
          <p:cNvSpPr/>
          <p:nvPr/>
        </p:nvSpPr>
        <p:spPr>
          <a:xfrm>
            <a:off x="4140585" y="2164202"/>
            <a:ext cx="430287" cy="1287863"/>
          </a:xfrm>
          <a:prstGeom prst="ben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9" name="Straight Arrow Connector 38"/>
          <p:cNvCxnSpPr/>
          <p:nvPr/>
        </p:nvCxnSpPr>
        <p:spPr>
          <a:xfrm flipV="1">
            <a:off x="3967363" y="45348"/>
            <a:ext cx="311733" cy="46283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98602" y="391027"/>
            <a:ext cx="1828800" cy="369332"/>
          </a:xfrm>
          <a:prstGeom prst="rect">
            <a:avLst/>
          </a:prstGeom>
          <a:noFill/>
        </p:spPr>
        <p:txBody>
          <a:bodyPr wrap="square" rtlCol="0">
            <a:spAutoFit/>
          </a:bodyPr>
          <a:lstStyle/>
          <a:p>
            <a:pPr algn="ctr"/>
            <a:r>
              <a:rPr lang="en-US" b="1" dirty="0" smtClean="0"/>
              <a:t>Lebanon </a:t>
            </a:r>
            <a:endParaRPr lang="en-US" sz="1800" b="1" kern="1200" dirty="0">
              <a:solidFill>
                <a:schemeClr val="tx1"/>
              </a:solidFill>
            </a:endParaRPr>
          </a:p>
        </p:txBody>
      </p:sp>
    </p:spTree>
    <p:extLst>
      <p:ext uri="{BB962C8B-B14F-4D97-AF65-F5344CB8AC3E}">
        <p14:creationId xmlns:p14="http://schemas.microsoft.com/office/powerpoint/2010/main" val="2553572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7" name="Freeform 1041"/>
          <p:cNvSpPr>
            <a:spLocks/>
          </p:cNvSpPr>
          <p:nvPr/>
        </p:nvSpPr>
        <p:spPr bwMode="auto">
          <a:xfrm>
            <a:off x="4968544" y="635480"/>
            <a:ext cx="274494" cy="268026"/>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4"/>
          <p:cNvGrpSpPr/>
          <p:nvPr/>
        </p:nvGrpSpPr>
        <p:grpSpPr>
          <a:xfrm>
            <a:off x="4287039" y="528698"/>
            <a:ext cx="874468" cy="6329302"/>
            <a:chOff x="4887279" y="1362864"/>
            <a:chExt cx="499109" cy="3964787"/>
          </a:xfrm>
        </p:grpSpPr>
        <p:sp>
          <p:nvSpPr>
            <p:cNvPr id="31749" name="Freeform 1036"/>
            <p:cNvSpPr>
              <a:spLocks/>
            </p:cNvSpPr>
            <p:nvPr/>
          </p:nvSpPr>
          <p:spPr bwMode="auto">
            <a:xfrm>
              <a:off x="5089525" y="1898650"/>
              <a:ext cx="296863" cy="441325"/>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4887279" y="4056063"/>
              <a:ext cx="481013" cy="1271588"/>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5227637" y="2343150"/>
              <a:ext cx="76200" cy="1738313"/>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5306128" y="1362864"/>
              <a:ext cx="41451" cy="541651"/>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sp>
        <p:nvSpPr>
          <p:cNvPr id="16" name="TextBox 15"/>
          <p:cNvSpPr txBox="1"/>
          <p:nvPr/>
        </p:nvSpPr>
        <p:spPr>
          <a:xfrm>
            <a:off x="3945518" y="4461421"/>
            <a:ext cx="428035" cy="338554"/>
          </a:xfrm>
          <a:prstGeom prst="rect">
            <a:avLst/>
          </a:prstGeom>
          <a:noFill/>
        </p:spPr>
        <p:txBody>
          <a:bodyPr wrap="square" rtlCol="0">
            <a:spAutoFit/>
          </a:bodyPr>
          <a:lstStyle/>
          <a:p>
            <a:r>
              <a:rPr lang="en-US" sz="1600" dirty="0"/>
              <a:t>•</a:t>
            </a:r>
          </a:p>
        </p:txBody>
      </p:sp>
      <p:cxnSp>
        <p:nvCxnSpPr>
          <p:cNvPr id="23" name="Straight Arrow Connector 22"/>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rot="900000">
            <a:off x="4716553" y="4561462"/>
            <a:ext cx="428035" cy="338554"/>
          </a:xfrm>
          <a:prstGeom prst="rect">
            <a:avLst/>
          </a:prstGeom>
          <a:noFill/>
        </p:spPr>
        <p:txBody>
          <a:bodyPr wrap="square" rtlCol="0">
            <a:spAutoFit/>
          </a:bodyPr>
          <a:lstStyle/>
          <a:p>
            <a:r>
              <a:rPr lang="en-US" sz="1600" dirty="0"/>
              <a:t>•</a:t>
            </a:r>
          </a:p>
        </p:txBody>
      </p:sp>
      <p:sp>
        <p:nvSpPr>
          <p:cNvPr id="38" name="TextBox 37"/>
          <p:cNvSpPr txBox="1"/>
          <p:nvPr/>
        </p:nvSpPr>
        <p:spPr>
          <a:xfrm>
            <a:off x="207816" y="46158"/>
            <a:ext cx="11617764" cy="6986528"/>
          </a:xfrm>
          <a:prstGeom prst="rect">
            <a:avLst/>
          </a:prstGeom>
          <a:noFill/>
        </p:spPr>
        <p:txBody>
          <a:bodyPr wrap="square" rtlCol="0">
            <a:spAutoFit/>
          </a:bodyPr>
          <a:lstStyle/>
          <a:p>
            <a:pPr algn="ctr">
              <a:spcBef>
                <a:spcPts val="1200"/>
              </a:spcBef>
            </a:pPr>
            <a:r>
              <a:rPr lang="en-US" sz="3600" b="1" dirty="0" smtClean="0"/>
              <a:t>Summary of Joshua’s Northern Campaign</a:t>
            </a:r>
            <a:endParaRPr lang="en-US" sz="3600" b="1" dirty="0"/>
          </a:p>
          <a:p>
            <a:pPr algn="just"/>
            <a:r>
              <a:rPr lang="en-US" sz="3200" b="1" dirty="0" smtClean="0"/>
              <a:t>   16  </a:t>
            </a:r>
            <a:r>
              <a:rPr lang="en-US" sz="3200" b="1" dirty="0"/>
              <a:t>Thus Joshua took all this land: the mountain country, all the South, all the land of Goshen, the lowland, and the Jordan plain—the mountains of Israel and its lowlands, </a:t>
            </a:r>
          </a:p>
          <a:p>
            <a:pPr algn="just"/>
            <a:r>
              <a:rPr lang="en-US" sz="3200" b="1" dirty="0" smtClean="0"/>
              <a:t>  17  </a:t>
            </a:r>
            <a:r>
              <a:rPr lang="en-US" sz="3200" b="1" dirty="0"/>
              <a:t>from Mount </a:t>
            </a:r>
            <a:r>
              <a:rPr lang="en-US" sz="3200" b="1" dirty="0" err="1"/>
              <a:t>Halak</a:t>
            </a:r>
            <a:r>
              <a:rPr lang="en-US" sz="3200" b="1" dirty="0"/>
              <a:t> and the ascent to </a:t>
            </a:r>
            <a:r>
              <a:rPr lang="en-US" sz="3200" b="1" dirty="0" err="1"/>
              <a:t>Seir</a:t>
            </a:r>
            <a:r>
              <a:rPr lang="en-US" sz="3200" b="1" dirty="0"/>
              <a:t>, even as far as Baal Gad in the Valley of </a:t>
            </a:r>
            <a:r>
              <a:rPr lang="en-US" sz="3200" b="1" dirty="0">
                <a:solidFill>
                  <a:srgbClr val="FF0000"/>
                </a:solidFill>
              </a:rPr>
              <a:t>Lebanon</a:t>
            </a:r>
            <a:r>
              <a:rPr lang="en-US" sz="3200" b="1" dirty="0"/>
              <a:t> below </a:t>
            </a:r>
            <a:r>
              <a:rPr lang="en-US" sz="3200" b="1" dirty="0">
                <a:solidFill>
                  <a:srgbClr val="FF0000"/>
                </a:solidFill>
              </a:rPr>
              <a:t>Mount Hermon</a:t>
            </a:r>
            <a:r>
              <a:rPr lang="en-US" sz="3200" b="1" dirty="0"/>
              <a:t>. He captured all their kings, and struck them down and killed them. </a:t>
            </a:r>
          </a:p>
          <a:p>
            <a:pPr algn="just"/>
            <a:r>
              <a:rPr lang="en-US" sz="3200" b="1" dirty="0" smtClean="0"/>
              <a:t>  18  </a:t>
            </a:r>
            <a:r>
              <a:rPr lang="en-US" sz="3200" b="1" dirty="0">
                <a:solidFill>
                  <a:srgbClr val="FF0000"/>
                </a:solidFill>
              </a:rPr>
              <a:t>Joshua made war a long time with all those kings</a:t>
            </a:r>
            <a:r>
              <a:rPr lang="en-US" sz="3200" b="1" dirty="0"/>
              <a:t>. </a:t>
            </a:r>
          </a:p>
          <a:p>
            <a:pPr algn="just"/>
            <a:r>
              <a:rPr lang="en-US" sz="3200" b="1" dirty="0" smtClean="0"/>
              <a:t>  19  </a:t>
            </a:r>
            <a:r>
              <a:rPr lang="en-US" sz="3200" b="1" dirty="0"/>
              <a:t>There was not a city that made peace with the children of Israel, except the </a:t>
            </a:r>
            <a:r>
              <a:rPr lang="en-US" sz="3200" b="1" dirty="0" err="1"/>
              <a:t>Hivites</a:t>
            </a:r>
            <a:r>
              <a:rPr lang="en-US" sz="3200" b="1" dirty="0"/>
              <a:t>, the inhabitants of Gibeon. All the others they took in battle. </a:t>
            </a:r>
            <a:r>
              <a:rPr lang="en-US" sz="3200" b="1" dirty="0" smtClean="0"/>
              <a:t>I</a:t>
            </a:r>
            <a:endParaRPr lang="en-US" sz="3200" b="1" dirty="0"/>
          </a:p>
          <a:p>
            <a:pPr algn="just"/>
            <a:r>
              <a:rPr lang="en-US" sz="3200" b="1" dirty="0" smtClean="0"/>
              <a:t>  20  </a:t>
            </a:r>
            <a:r>
              <a:rPr lang="en-US" sz="3200" b="1" dirty="0"/>
              <a:t>For it was of the LORD to harden their hearts, that they should come against Israel in battle, that He might utterly destroy </a:t>
            </a:r>
            <a:r>
              <a:rPr lang="en-US" sz="3200" b="1" dirty="0" smtClean="0"/>
              <a:t>them . . . 							Joshua 11:16-20</a:t>
            </a:r>
          </a:p>
        </p:txBody>
      </p:sp>
      <p:cxnSp>
        <p:nvCxnSpPr>
          <p:cNvPr id="19" name="Straight Arrow Connector 18"/>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4588024" y="4534256"/>
            <a:ext cx="228960" cy="338554"/>
          </a:xfrm>
          <a:prstGeom prst="rect">
            <a:avLst/>
          </a:prstGeom>
          <a:noFill/>
        </p:spPr>
        <p:txBody>
          <a:bodyPr wrap="square" rtlCol="0">
            <a:spAutoFit/>
          </a:bodyPr>
          <a:lstStyle/>
          <a:p>
            <a:r>
              <a:rPr lang="en-US" sz="1600" dirty="0"/>
              <a:t>•</a:t>
            </a:r>
            <a:endParaRPr lang="en-US" sz="2000" dirty="0"/>
          </a:p>
        </p:txBody>
      </p:sp>
      <p:sp>
        <p:nvSpPr>
          <p:cNvPr id="24" name="TextBox 23"/>
          <p:cNvSpPr txBox="1"/>
          <p:nvPr/>
        </p:nvSpPr>
        <p:spPr>
          <a:xfrm>
            <a:off x="5251456" y="4378495"/>
            <a:ext cx="897883" cy="338554"/>
          </a:xfrm>
          <a:prstGeom prst="rect">
            <a:avLst/>
          </a:prstGeom>
          <a:noFill/>
        </p:spPr>
        <p:txBody>
          <a:bodyPr wrap="square" rtlCol="0">
            <a:spAutoFit/>
          </a:bodyPr>
          <a:lstStyle/>
          <a:p>
            <a:r>
              <a:rPr lang="en-US" sz="1600" b="1" dirty="0" smtClean="0">
                <a:latin typeface="Arial" panose="020B0604020202020204" pitchFamily="34" charset="0"/>
              </a:rPr>
              <a:t>Gilgal</a:t>
            </a:r>
            <a:endParaRPr lang="en-US" sz="1600" b="1" dirty="0">
              <a:latin typeface="Arial" panose="020B0604020202020204" pitchFamily="34" charset="0"/>
            </a:endParaRPr>
          </a:p>
        </p:txBody>
      </p:sp>
      <p:sp>
        <p:nvSpPr>
          <p:cNvPr id="26" name="TextBox 25"/>
          <p:cNvSpPr txBox="1"/>
          <p:nvPr/>
        </p:nvSpPr>
        <p:spPr>
          <a:xfrm>
            <a:off x="3693091" y="4680755"/>
            <a:ext cx="946220" cy="338554"/>
          </a:xfrm>
          <a:prstGeom prst="rect">
            <a:avLst/>
          </a:prstGeom>
          <a:noFill/>
        </p:spPr>
        <p:txBody>
          <a:bodyPr wrap="square" rtlCol="0">
            <a:spAutoFit/>
          </a:bodyPr>
          <a:lstStyle/>
          <a:p>
            <a:r>
              <a:rPr lang="en-US" sz="1600" b="1" dirty="0" smtClean="0">
                <a:latin typeface="Arial" panose="020B0604020202020204" pitchFamily="34" charset="0"/>
              </a:rPr>
              <a:t>Jericho</a:t>
            </a:r>
            <a:endParaRPr lang="en-US" sz="1600" b="1" dirty="0">
              <a:latin typeface="Arial" panose="020B0604020202020204" pitchFamily="34" charset="0"/>
            </a:endParaRPr>
          </a:p>
        </p:txBody>
      </p:sp>
      <p:sp>
        <p:nvSpPr>
          <p:cNvPr id="27" name="TextBox 26"/>
          <p:cNvSpPr txBox="1"/>
          <p:nvPr/>
        </p:nvSpPr>
        <p:spPr>
          <a:xfrm>
            <a:off x="3760108" y="4496351"/>
            <a:ext cx="420731" cy="276999"/>
          </a:xfrm>
          <a:prstGeom prst="rect">
            <a:avLst/>
          </a:prstGeom>
          <a:noFill/>
        </p:spPr>
        <p:txBody>
          <a:bodyPr wrap="square" rtlCol="0">
            <a:spAutoFit/>
          </a:bodyPr>
          <a:lstStyle/>
          <a:p>
            <a:r>
              <a:rPr lang="en-US" sz="1200" b="1" dirty="0" smtClean="0">
                <a:latin typeface="Arial" panose="020B0604020202020204" pitchFamily="34" charset="0"/>
              </a:rPr>
              <a:t>Ai</a:t>
            </a:r>
            <a:endParaRPr lang="en-US" sz="1200" b="1" dirty="0">
              <a:latin typeface="Arial" panose="020B0604020202020204" pitchFamily="34" charset="0"/>
            </a:endParaRPr>
          </a:p>
        </p:txBody>
      </p:sp>
      <p:cxnSp>
        <p:nvCxnSpPr>
          <p:cNvPr id="29" name="Straight Arrow Connector 28"/>
          <p:cNvCxnSpPr/>
          <p:nvPr/>
        </p:nvCxnSpPr>
        <p:spPr bwMode="auto">
          <a:xfrm flipV="1">
            <a:off x="4482212" y="4713862"/>
            <a:ext cx="203082" cy="15475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15038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DFF9F">
            <a:alpha val="38824"/>
          </a:srgbClr>
        </a:solidFill>
        <a:effectLst/>
      </p:bgPr>
    </p:bg>
    <p:spTree>
      <p:nvGrpSpPr>
        <p:cNvPr id="1" name=""/>
        <p:cNvGrpSpPr/>
        <p:nvPr/>
      </p:nvGrpSpPr>
      <p:grpSpPr>
        <a:xfrm>
          <a:off x="0" y="0"/>
          <a:ext cx="0" cy="0"/>
          <a:chOff x="0" y="0"/>
          <a:chExt cx="0" cy="0"/>
        </a:xfrm>
      </p:grpSpPr>
      <p:sp>
        <p:nvSpPr>
          <p:cNvPr id="31748" name="Freeform 1035"/>
          <p:cNvSpPr>
            <a:spLocks/>
          </p:cNvSpPr>
          <p:nvPr/>
        </p:nvSpPr>
        <p:spPr bwMode="auto">
          <a:xfrm>
            <a:off x="-195931" y="-2786748"/>
            <a:ext cx="5887315" cy="9782964"/>
          </a:xfrm>
          <a:custGeom>
            <a:avLst/>
            <a:gdLst>
              <a:gd name="T0" fmla="*/ 102 w 1437"/>
              <a:gd name="T1" fmla="*/ 3134 h 3179"/>
              <a:gd name="T2" fmla="*/ 138 w 1437"/>
              <a:gd name="T3" fmla="*/ 3104 h 3179"/>
              <a:gd name="T4" fmla="*/ 216 w 1437"/>
              <a:gd name="T5" fmla="*/ 2996 h 3179"/>
              <a:gd name="T6" fmla="*/ 261 w 1437"/>
              <a:gd name="T7" fmla="*/ 2933 h 3179"/>
              <a:gd name="T8" fmla="*/ 309 w 1437"/>
              <a:gd name="T9" fmla="*/ 2825 h 3179"/>
              <a:gd name="T10" fmla="*/ 387 w 1437"/>
              <a:gd name="T11" fmla="*/ 2711 h 3179"/>
              <a:gd name="T12" fmla="*/ 459 w 1437"/>
              <a:gd name="T13" fmla="*/ 2567 h 3179"/>
              <a:gd name="T14" fmla="*/ 507 w 1437"/>
              <a:gd name="T15" fmla="*/ 2450 h 3179"/>
              <a:gd name="T16" fmla="*/ 543 w 1437"/>
              <a:gd name="T17" fmla="*/ 2348 h 3179"/>
              <a:gd name="T18" fmla="*/ 573 w 1437"/>
              <a:gd name="T19" fmla="*/ 2294 h 3179"/>
              <a:gd name="T20" fmla="*/ 588 w 1437"/>
              <a:gd name="T21" fmla="*/ 2258 h 3179"/>
              <a:gd name="T22" fmla="*/ 657 w 1437"/>
              <a:gd name="T23" fmla="*/ 2036 h 3179"/>
              <a:gd name="T24" fmla="*/ 693 w 1437"/>
              <a:gd name="T25" fmla="*/ 1907 h 3179"/>
              <a:gd name="T26" fmla="*/ 747 w 1437"/>
              <a:gd name="T27" fmla="*/ 1616 h 3179"/>
              <a:gd name="T28" fmla="*/ 747 w 1437"/>
              <a:gd name="T29" fmla="*/ 1427 h 3179"/>
              <a:gd name="T30" fmla="*/ 780 w 1437"/>
              <a:gd name="T31" fmla="*/ 1316 h 3179"/>
              <a:gd name="T32" fmla="*/ 859 w 1437"/>
              <a:gd name="T33" fmla="*/ 1316 h 3179"/>
              <a:gd name="T34" fmla="*/ 934 w 1437"/>
              <a:gd name="T35" fmla="*/ 1256 h 3179"/>
              <a:gd name="T36" fmla="*/ 919 w 1437"/>
              <a:gd name="T37" fmla="*/ 1103 h 3179"/>
              <a:gd name="T38" fmla="*/ 979 w 1437"/>
              <a:gd name="T39" fmla="*/ 947 h 3179"/>
              <a:gd name="T40" fmla="*/ 1051 w 1437"/>
              <a:gd name="T41" fmla="*/ 797 h 3179"/>
              <a:gd name="T42" fmla="*/ 1135 w 1437"/>
              <a:gd name="T43" fmla="*/ 626 h 3179"/>
              <a:gd name="T44" fmla="*/ 1207 w 1437"/>
              <a:gd name="T45" fmla="*/ 449 h 3179"/>
              <a:gd name="T46" fmla="*/ 1240 w 1437"/>
              <a:gd name="T47" fmla="*/ 272 h 3179"/>
              <a:gd name="T48" fmla="*/ 1282 w 1437"/>
              <a:gd name="T49" fmla="*/ 80 h 3179"/>
              <a:gd name="T50" fmla="*/ 1297 w 1437"/>
              <a:gd name="T51" fmla="*/ 48 h 3179"/>
              <a:gd name="T52" fmla="*/ 1284 w 1437"/>
              <a:gd name="T53" fmla="*/ 12 h 3179"/>
              <a:gd name="T54" fmla="*/ 220 w 1437"/>
              <a:gd name="T55" fmla="*/ 8 h 3179"/>
              <a:gd name="T56" fmla="*/ 73 w 1437"/>
              <a:gd name="T57" fmla="*/ 68 h 3179"/>
              <a:gd name="T58" fmla="*/ 76 w 1437"/>
              <a:gd name="T59" fmla="*/ 224 h 3179"/>
              <a:gd name="T60" fmla="*/ 73 w 1437"/>
              <a:gd name="T61" fmla="*/ 395 h 3179"/>
              <a:gd name="T62" fmla="*/ 69 w 1437"/>
              <a:gd name="T63" fmla="*/ 2402 h 3179"/>
              <a:gd name="T64" fmla="*/ 60 w 1437"/>
              <a:gd name="T65" fmla="*/ 2522 h 3179"/>
              <a:gd name="T66" fmla="*/ 51 w 1437"/>
              <a:gd name="T67" fmla="*/ 2768 h 3179"/>
              <a:gd name="T68" fmla="*/ 66 w 1437"/>
              <a:gd name="T69" fmla="*/ 3038 h 3179"/>
              <a:gd name="T70" fmla="*/ 60 w 1437"/>
              <a:gd name="T71" fmla="*/ 3173 h 3179"/>
              <a:gd name="T72" fmla="*/ 69 w 1437"/>
              <a:gd name="T73" fmla="*/ 3161 h 3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437" h="3179">
                <a:moveTo>
                  <a:pt x="69" y="3161"/>
                </a:moveTo>
                <a:cubicBezTo>
                  <a:pt x="90" y="3168"/>
                  <a:pt x="91" y="3150"/>
                  <a:pt x="102" y="3134"/>
                </a:cubicBezTo>
                <a:cubicBezTo>
                  <a:pt x="106" y="3128"/>
                  <a:pt x="115" y="3127"/>
                  <a:pt x="120" y="3122"/>
                </a:cubicBezTo>
                <a:cubicBezTo>
                  <a:pt x="126" y="3116"/>
                  <a:pt x="134" y="3112"/>
                  <a:pt x="138" y="3104"/>
                </a:cubicBezTo>
                <a:cubicBezTo>
                  <a:pt x="149" y="3082"/>
                  <a:pt x="155" y="3067"/>
                  <a:pt x="180" y="3059"/>
                </a:cubicBezTo>
                <a:cubicBezTo>
                  <a:pt x="193" y="3039"/>
                  <a:pt x="199" y="3013"/>
                  <a:pt x="216" y="2996"/>
                </a:cubicBezTo>
                <a:cubicBezTo>
                  <a:pt x="222" y="2979"/>
                  <a:pt x="228" y="2954"/>
                  <a:pt x="246" y="2948"/>
                </a:cubicBezTo>
                <a:cubicBezTo>
                  <a:pt x="250" y="2942"/>
                  <a:pt x="257" y="2939"/>
                  <a:pt x="261" y="2933"/>
                </a:cubicBezTo>
                <a:cubicBezTo>
                  <a:pt x="276" y="2908"/>
                  <a:pt x="258" y="2897"/>
                  <a:pt x="294" y="2885"/>
                </a:cubicBezTo>
                <a:cubicBezTo>
                  <a:pt x="299" y="2866"/>
                  <a:pt x="299" y="2842"/>
                  <a:pt x="309" y="2825"/>
                </a:cubicBezTo>
                <a:cubicBezTo>
                  <a:pt x="322" y="2801"/>
                  <a:pt x="339" y="2776"/>
                  <a:pt x="354" y="2753"/>
                </a:cubicBezTo>
                <a:cubicBezTo>
                  <a:pt x="366" y="2736"/>
                  <a:pt x="369" y="2723"/>
                  <a:pt x="387" y="2711"/>
                </a:cubicBezTo>
                <a:cubicBezTo>
                  <a:pt x="403" y="2663"/>
                  <a:pt x="395" y="2633"/>
                  <a:pt x="441" y="2603"/>
                </a:cubicBezTo>
                <a:cubicBezTo>
                  <a:pt x="449" y="2591"/>
                  <a:pt x="451" y="2579"/>
                  <a:pt x="459" y="2567"/>
                </a:cubicBezTo>
                <a:cubicBezTo>
                  <a:pt x="463" y="2549"/>
                  <a:pt x="464" y="2524"/>
                  <a:pt x="480" y="2513"/>
                </a:cubicBezTo>
                <a:cubicBezTo>
                  <a:pt x="487" y="2491"/>
                  <a:pt x="500" y="2472"/>
                  <a:pt x="507" y="2450"/>
                </a:cubicBezTo>
                <a:cubicBezTo>
                  <a:pt x="510" y="2440"/>
                  <a:pt x="522" y="2423"/>
                  <a:pt x="522" y="2423"/>
                </a:cubicBezTo>
                <a:cubicBezTo>
                  <a:pt x="527" y="2404"/>
                  <a:pt x="534" y="2365"/>
                  <a:pt x="543" y="2348"/>
                </a:cubicBezTo>
                <a:cubicBezTo>
                  <a:pt x="549" y="2338"/>
                  <a:pt x="563" y="2324"/>
                  <a:pt x="567" y="2312"/>
                </a:cubicBezTo>
                <a:cubicBezTo>
                  <a:pt x="569" y="2306"/>
                  <a:pt x="569" y="2299"/>
                  <a:pt x="573" y="2294"/>
                </a:cubicBezTo>
                <a:cubicBezTo>
                  <a:pt x="575" y="2291"/>
                  <a:pt x="578" y="2288"/>
                  <a:pt x="579" y="2285"/>
                </a:cubicBezTo>
                <a:cubicBezTo>
                  <a:pt x="583" y="2276"/>
                  <a:pt x="588" y="2258"/>
                  <a:pt x="588" y="2258"/>
                </a:cubicBezTo>
                <a:cubicBezTo>
                  <a:pt x="591" y="2227"/>
                  <a:pt x="592" y="2230"/>
                  <a:pt x="600" y="2207"/>
                </a:cubicBezTo>
                <a:cubicBezTo>
                  <a:pt x="593" y="2165"/>
                  <a:pt x="689" y="2035"/>
                  <a:pt x="657" y="2036"/>
                </a:cubicBezTo>
                <a:cubicBezTo>
                  <a:pt x="675" y="1986"/>
                  <a:pt x="687" y="1946"/>
                  <a:pt x="693" y="1925"/>
                </a:cubicBezTo>
                <a:cubicBezTo>
                  <a:pt x="699" y="1904"/>
                  <a:pt x="689" y="1935"/>
                  <a:pt x="693" y="1907"/>
                </a:cubicBezTo>
                <a:cubicBezTo>
                  <a:pt x="697" y="1879"/>
                  <a:pt x="708" y="1802"/>
                  <a:pt x="717" y="1754"/>
                </a:cubicBezTo>
                <a:cubicBezTo>
                  <a:pt x="726" y="1706"/>
                  <a:pt x="742" y="1656"/>
                  <a:pt x="747" y="1616"/>
                </a:cubicBezTo>
                <a:cubicBezTo>
                  <a:pt x="752" y="1576"/>
                  <a:pt x="750" y="1545"/>
                  <a:pt x="750" y="1514"/>
                </a:cubicBezTo>
                <a:cubicBezTo>
                  <a:pt x="750" y="1483"/>
                  <a:pt x="746" y="1450"/>
                  <a:pt x="747" y="1427"/>
                </a:cubicBezTo>
                <a:cubicBezTo>
                  <a:pt x="748" y="1404"/>
                  <a:pt x="751" y="1394"/>
                  <a:pt x="756" y="1376"/>
                </a:cubicBezTo>
                <a:cubicBezTo>
                  <a:pt x="761" y="1358"/>
                  <a:pt x="771" y="1329"/>
                  <a:pt x="780" y="1316"/>
                </a:cubicBezTo>
                <a:cubicBezTo>
                  <a:pt x="789" y="1303"/>
                  <a:pt x="798" y="1298"/>
                  <a:pt x="811" y="1298"/>
                </a:cubicBezTo>
                <a:cubicBezTo>
                  <a:pt x="824" y="1298"/>
                  <a:pt x="843" y="1316"/>
                  <a:pt x="859" y="1316"/>
                </a:cubicBezTo>
                <a:cubicBezTo>
                  <a:pt x="875" y="1316"/>
                  <a:pt x="895" y="1308"/>
                  <a:pt x="907" y="1298"/>
                </a:cubicBezTo>
                <a:cubicBezTo>
                  <a:pt x="919" y="1288"/>
                  <a:pt x="933" y="1278"/>
                  <a:pt x="934" y="1256"/>
                </a:cubicBezTo>
                <a:cubicBezTo>
                  <a:pt x="935" y="1234"/>
                  <a:pt x="916" y="1188"/>
                  <a:pt x="914" y="1163"/>
                </a:cubicBezTo>
                <a:cubicBezTo>
                  <a:pt x="912" y="1138"/>
                  <a:pt x="912" y="1124"/>
                  <a:pt x="919" y="1103"/>
                </a:cubicBezTo>
                <a:cubicBezTo>
                  <a:pt x="926" y="1082"/>
                  <a:pt x="945" y="1060"/>
                  <a:pt x="955" y="1034"/>
                </a:cubicBezTo>
                <a:cubicBezTo>
                  <a:pt x="965" y="1008"/>
                  <a:pt x="967" y="980"/>
                  <a:pt x="979" y="947"/>
                </a:cubicBezTo>
                <a:cubicBezTo>
                  <a:pt x="991" y="914"/>
                  <a:pt x="1015" y="861"/>
                  <a:pt x="1027" y="836"/>
                </a:cubicBezTo>
                <a:cubicBezTo>
                  <a:pt x="1039" y="811"/>
                  <a:pt x="1042" y="819"/>
                  <a:pt x="1051" y="797"/>
                </a:cubicBezTo>
                <a:cubicBezTo>
                  <a:pt x="1060" y="775"/>
                  <a:pt x="1070" y="730"/>
                  <a:pt x="1084" y="701"/>
                </a:cubicBezTo>
                <a:cubicBezTo>
                  <a:pt x="1098" y="672"/>
                  <a:pt x="1118" y="657"/>
                  <a:pt x="1135" y="626"/>
                </a:cubicBezTo>
                <a:cubicBezTo>
                  <a:pt x="1152" y="595"/>
                  <a:pt x="1177" y="544"/>
                  <a:pt x="1189" y="515"/>
                </a:cubicBezTo>
                <a:cubicBezTo>
                  <a:pt x="1201" y="486"/>
                  <a:pt x="1202" y="471"/>
                  <a:pt x="1207" y="449"/>
                </a:cubicBezTo>
                <a:cubicBezTo>
                  <a:pt x="1212" y="427"/>
                  <a:pt x="1217" y="409"/>
                  <a:pt x="1222" y="380"/>
                </a:cubicBezTo>
                <a:cubicBezTo>
                  <a:pt x="1227" y="351"/>
                  <a:pt x="1234" y="314"/>
                  <a:pt x="1240" y="272"/>
                </a:cubicBezTo>
                <a:cubicBezTo>
                  <a:pt x="1246" y="230"/>
                  <a:pt x="1254" y="157"/>
                  <a:pt x="1261" y="125"/>
                </a:cubicBezTo>
                <a:cubicBezTo>
                  <a:pt x="1268" y="93"/>
                  <a:pt x="1278" y="90"/>
                  <a:pt x="1282" y="80"/>
                </a:cubicBezTo>
                <a:cubicBezTo>
                  <a:pt x="1286" y="70"/>
                  <a:pt x="1285" y="72"/>
                  <a:pt x="1287" y="67"/>
                </a:cubicBezTo>
                <a:cubicBezTo>
                  <a:pt x="1289" y="62"/>
                  <a:pt x="1289" y="57"/>
                  <a:pt x="1297" y="48"/>
                </a:cubicBezTo>
                <a:cubicBezTo>
                  <a:pt x="1305" y="39"/>
                  <a:pt x="1335" y="20"/>
                  <a:pt x="1333" y="14"/>
                </a:cubicBezTo>
                <a:cubicBezTo>
                  <a:pt x="1331" y="8"/>
                  <a:pt x="1296" y="12"/>
                  <a:pt x="1284" y="12"/>
                </a:cubicBezTo>
                <a:cubicBezTo>
                  <a:pt x="1272" y="12"/>
                  <a:pt x="1437" y="15"/>
                  <a:pt x="1260" y="14"/>
                </a:cubicBezTo>
                <a:cubicBezTo>
                  <a:pt x="1203" y="8"/>
                  <a:pt x="275" y="0"/>
                  <a:pt x="220" y="8"/>
                </a:cubicBezTo>
                <a:cubicBezTo>
                  <a:pt x="0" y="10"/>
                  <a:pt x="82" y="10"/>
                  <a:pt x="76" y="23"/>
                </a:cubicBezTo>
                <a:cubicBezTo>
                  <a:pt x="52" y="33"/>
                  <a:pt x="73" y="49"/>
                  <a:pt x="73" y="68"/>
                </a:cubicBezTo>
                <a:cubicBezTo>
                  <a:pt x="73" y="87"/>
                  <a:pt x="72" y="114"/>
                  <a:pt x="73" y="140"/>
                </a:cubicBezTo>
                <a:cubicBezTo>
                  <a:pt x="74" y="166"/>
                  <a:pt x="75" y="201"/>
                  <a:pt x="76" y="224"/>
                </a:cubicBezTo>
                <a:cubicBezTo>
                  <a:pt x="77" y="247"/>
                  <a:pt x="79" y="250"/>
                  <a:pt x="79" y="278"/>
                </a:cubicBezTo>
                <a:cubicBezTo>
                  <a:pt x="79" y="306"/>
                  <a:pt x="75" y="63"/>
                  <a:pt x="73" y="395"/>
                </a:cubicBezTo>
                <a:cubicBezTo>
                  <a:pt x="71" y="727"/>
                  <a:pt x="68" y="1939"/>
                  <a:pt x="67" y="2273"/>
                </a:cubicBezTo>
                <a:cubicBezTo>
                  <a:pt x="63" y="2309"/>
                  <a:pt x="70" y="2377"/>
                  <a:pt x="69" y="2402"/>
                </a:cubicBezTo>
                <a:cubicBezTo>
                  <a:pt x="68" y="2429"/>
                  <a:pt x="66" y="2415"/>
                  <a:pt x="64" y="2435"/>
                </a:cubicBezTo>
                <a:cubicBezTo>
                  <a:pt x="72" y="2465"/>
                  <a:pt x="53" y="2492"/>
                  <a:pt x="60" y="2522"/>
                </a:cubicBezTo>
                <a:cubicBezTo>
                  <a:pt x="64" y="2539"/>
                  <a:pt x="55" y="2586"/>
                  <a:pt x="61" y="2603"/>
                </a:cubicBezTo>
                <a:cubicBezTo>
                  <a:pt x="59" y="2666"/>
                  <a:pt x="57" y="2681"/>
                  <a:pt x="51" y="2768"/>
                </a:cubicBezTo>
                <a:cubicBezTo>
                  <a:pt x="60" y="2882"/>
                  <a:pt x="45" y="2903"/>
                  <a:pt x="60" y="2966"/>
                </a:cubicBezTo>
                <a:cubicBezTo>
                  <a:pt x="65" y="2992"/>
                  <a:pt x="64" y="3009"/>
                  <a:pt x="66" y="3038"/>
                </a:cubicBezTo>
                <a:cubicBezTo>
                  <a:pt x="64" y="3060"/>
                  <a:pt x="64" y="3078"/>
                  <a:pt x="57" y="3098"/>
                </a:cubicBezTo>
                <a:cubicBezTo>
                  <a:pt x="58" y="3123"/>
                  <a:pt x="56" y="3148"/>
                  <a:pt x="60" y="3173"/>
                </a:cubicBezTo>
                <a:cubicBezTo>
                  <a:pt x="60" y="3176"/>
                  <a:pt x="67" y="3179"/>
                  <a:pt x="69" y="3176"/>
                </a:cubicBezTo>
                <a:cubicBezTo>
                  <a:pt x="72" y="3172"/>
                  <a:pt x="69" y="3166"/>
                  <a:pt x="69" y="3161"/>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7" name="Freeform 1041"/>
          <p:cNvSpPr>
            <a:spLocks/>
          </p:cNvSpPr>
          <p:nvPr/>
        </p:nvSpPr>
        <p:spPr bwMode="auto">
          <a:xfrm>
            <a:off x="4968544" y="635480"/>
            <a:ext cx="274494" cy="268026"/>
          </a:xfrm>
          <a:custGeom>
            <a:avLst/>
            <a:gdLst>
              <a:gd name="T0" fmla="*/ 38100 w 67"/>
              <a:gd name="T1" fmla="*/ 0 h 96"/>
              <a:gd name="T2" fmla="*/ 14287 w 67"/>
              <a:gd name="T3" fmla="*/ 28575 h 96"/>
              <a:gd name="T4" fmla="*/ 4762 w 67"/>
              <a:gd name="T5" fmla="*/ 57150 h 96"/>
              <a:gd name="T6" fmla="*/ 0 w 67"/>
              <a:gd name="T7" fmla="*/ 71438 h 96"/>
              <a:gd name="T8" fmla="*/ 38100 w 67"/>
              <a:gd name="T9" fmla="*/ 152400 h 96"/>
              <a:gd name="T10" fmla="*/ 85725 w 67"/>
              <a:gd name="T11" fmla="*/ 109538 h 96"/>
              <a:gd name="T12" fmla="*/ 80962 w 67"/>
              <a:gd name="T13" fmla="*/ 52388 h 96"/>
              <a:gd name="T14" fmla="*/ 38100 w 67"/>
              <a:gd name="T15" fmla="*/ 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 h="96">
                <a:moveTo>
                  <a:pt x="24" y="0"/>
                </a:moveTo>
                <a:cubicBezTo>
                  <a:pt x="29" y="14"/>
                  <a:pt x="20" y="11"/>
                  <a:pt x="9" y="18"/>
                </a:cubicBezTo>
                <a:cubicBezTo>
                  <a:pt x="7" y="24"/>
                  <a:pt x="5" y="30"/>
                  <a:pt x="3" y="36"/>
                </a:cubicBezTo>
                <a:cubicBezTo>
                  <a:pt x="2" y="39"/>
                  <a:pt x="0" y="45"/>
                  <a:pt x="0" y="45"/>
                </a:cubicBezTo>
                <a:cubicBezTo>
                  <a:pt x="4" y="65"/>
                  <a:pt x="6" y="84"/>
                  <a:pt x="24" y="96"/>
                </a:cubicBezTo>
                <a:cubicBezTo>
                  <a:pt x="38" y="91"/>
                  <a:pt x="42" y="77"/>
                  <a:pt x="54" y="69"/>
                </a:cubicBezTo>
                <a:cubicBezTo>
                  <a:pt x="64" y="54"/>
                  <a:pt x="67" y="44"/>
                  <a:pt x="51" y="33"/>
                </a:cubicBezTo>
                <a:cubicBezTo>
                  <a:pt x="46" y="17"/>
                  <a:pt x="24" y="16"/>
                  <a:pt x="24" y="0"/>
                </a:cubicBezTo>
                <a:close/>
              </a:path>
            </a:pathLst>
          </a:custGeom>
          <a:solidFill>
            <a:srgbClr val="3399FF"/>
          </a:solidFill>
          <a:ln w="12700" cap="flat" cmpd="sng">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4"/>
          <p:cNvGrpSpPr/>
          <p:nvPr/>
        </p:nvGrpSpPr>
        <p:grpSpPr>
          <a:xfrm>
            <a:off x="4297048" y="498425"/>
            <a:ext cx="874468" cy="6329302"/>
            <a:chOff x="4887279" y="1362864"/>
            <a:chExt cx="499109" cy="3964787"/>
          </a:xfrm>
        </p:grpSpPr>
        <p:sp>
          <p:nvSpPr>
            <p:cNvPr id="31749" name="Freeform 1036"/>
            <p:cNvSpPr>
              <a:spLocks/>
            </p:cNvSpPr>
            <p:nvPr/>
          </p:nvSpPr>
          <p:spPr bwMode="auto">
            <a:xfrm>
              <a:off x="5089525" y="1898650"/>
              <a:ext cx="296863" cy="441325"/>
            </a:xfrm>
            <a:custGeom>
              <a:avLst/>
              <a:gdLst>
                <a:gd name="T0" fmla="*/ 40 w 187"/>
                <a:gd name="T1" fmla="*/ 183 h 278"/>
                <a:gd name="T2" fmla="*/ 7 w 187"/>
                <a:gd name="T3" fmla="*/ 93 h 278"/>
                <a:gd name="T4" fmla="*/ 1 w 187"/>
                <a:gd name="T5" fmla="*/ 72 h 278"/>
                <a:gd name="T6" fmla="*/ 52 w 187"/>
                <a:gd name="T7" fmla="*/ 39 h 278"/>
                <a:gd name="T8" fmla="*/ 85 w 187"/>
                <a:gd name="T9" fmla="*/ 21 h 278"/>
                <a:gd name="T10" fmla="*/ 121 w 187"/>
                <a:gd name="T11" fmla="*/ 0 h 278"/>
                <a:gd name="T12" fmla="*/ 163 w 187"/>
                <a:gd name="T13" fmla="*/ 36 h 278"/>
                <a:gd name="T14" fmla="*/ 184 w 187"/>
                <a:gd name="T15" fmla="*/ 63 h 278"/>
                <a:gd name="T16" fmla="*/ 187 w 187"/>
                <a:gd name="T17" fmla="*/ 72 h 278"/>
                <a:gd name="T18" fmla="*/ 160 w 187"/>
                <a:gd name="T19" fmla="*/ 123 h 278"/>
                <a:gd name="T20" fmla="*/ 154 w 187"/>
                <a:gd name="T21" fmla="*/ 168 h 278"/>
                <a:gd name="T22" fmla="*/ 136 w 187"/>
                <a:gd name="T23" fmla="*/ 195 h 278"/>
                <a:gd name="T24" fmla="*/ 127 w 187"/>
                <a:gd name="T25" fmla="*/ 222 h 278"/>
                <a:gd name="T26" fmla="*/ 115 w 187"/>
                <a:gd name="T27" fmla="*/ 255 h 278"/>
                <a:gd name="T28" fmla="*/ 85 w 187"/>
                <a:gd name="T29" fmla="*/ 273 h 278"/>
                <a:gd name="T30" fmla="*/ 79 w 187"/>
                <a:gd name="T31" fmla="*/ 264 h 278"/>
                <a:gd name="T32" fmla="*/ 61 w 187"/>
                <a:gd name="T33" fmla="*/ 258 h 278"/>
                <a:gd name="T34" fmla="*/ 40 w 187"/>
                <a:gd name="T35" fmla="*/ 210 h 278"/>
                <a:gd name="T36" fmla="*/ 22 w 187"/>
                <a:gd name="T37" fmla="*/ 180 h 278"/>
                <a:gd name="T38" fmla="*/ 37 w 187"/>
                <a:gd name="T39" fmla="*/ 180 h 278"/>
                <a:gd name="T40" fmla="*/ 40 w 187"/>
                <a:gd name="T41" fmla="*/ 183 h 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7" h="278">
                  <a:moveTo>
                    <a:pt x="40" y="183"/>
                  </a:moveTo>
                  <a:cubicBezTo>
                    <a:pt x="30" y="152"/>
                    <a:pt x="25" y="120"/>
                    <a:pt x="7" y="93"/>
                  </a:cubicBezTo>
                  <a:cubicBezTo>
                    <a:pt x="5" y="86"/>
                    <a:pt x="0" y="79"/>
                    <a:pt x="1" y="72"/>
                  </a:cubicBezTo>
                  <a:cubicBezTo>
                    <a:pt x="4" y="55"/>
                    <a:pt x="37" y="44"/>
                    <a:pt x="52" y="39"/>
                  </a:cubicBezTo>
                  <a:cubicBezTo>
                    <a:pt x="58" y="22"/>
                    <a:pt x="71" y="29"/>
                    <a:pt x="85" y="21"/>
                  </a:cubicBezTo>
                  <a:cubicBezTo>
                    <a:pt x="98" y="14"/>
                    <a:pt x="107" y="5"/>
                    <a:pt x="121" y="0"/>
                  </a:cubicBezTo>
                  <a:cubicBezTo>
                    <a:pt x="144" y="6"/>
                    <a:pt x="131" y="25"/>
                    <a:pt x="163" y="36"/>
                  </a:cubicBezTo>
                  <a:cubicBezTo>
                    <a:pt x="165" y="42"/>
                    <a:pt x="182" y="57"/>
                    <a:pt x="184" y="63"/>
                  </a:cubicBezTo>
                  <a:cubicBezTo>
                    <a:pt x="185" y="66"/>
                    <a:pt x="187" y="72"/>
                    <a:pt x="187" y="72"/>
                  </a:cubicBezTo>
                  <a:cubicBezTo>
                    <a:pt x="183" y="94"/>
                    <a:pt x="165" y="102"/>
                    <a:pt x="160" y="123"/>
                  </a:cubicBezTo>
                  <a:cubicBezTo>
                    <a:pt x="156" y="138"/>
                    <a:pt x="161" y="154"/>
                    <a:pt x="154" y="168"/>
                  </a:cubicBezTo>
                  <a:cubicBezTo>
                    <a:pt x="149" y="178"/>
                    <a:pt x="136" y="195"/>
                    <a:pt x="136" y="195"/>
                  </a:cubicBezTo>
                  <a:cubicBezTo>
                    <a:pt x="127" y="221"/>
                    <a:pt x="138" y="180"/>
                    <a:pt x="127" y="222"/>
                  </a:cubicBezTo>
                  <a:cubicBezTo>
                    <a:pt x="125" y="228"/>
                    <a:pt x="115" y="255"/>
                    <a:pt x="115" y="255"/>
                  </a:cubicBezTo>
                  <a:cubicBezTo>
                    <a:pt x="100" y="258"/>
                    <a:pt x="120" y="278"/>
                    <a:pt x="85" y="273"/>
                  </a:cubicBezTo>
                  <a:cubicBezTo>
                    <a:pt x="83" y="270"/>
                    <a:pt x="82" y="266"/>
                    <a:pt x="79" y="264"/>
                  </a:cubicBezTo>
                  <a:cubicBezTo>
                    <a:pt x="74" y="261"/>
                    <a:pt x="61" y="258"/>
                    <a:pt x="61" y="258"/>
                  </a:cubicBezTo>
                  <a:cubicBezTo>
                    <a:pt x="51" y="243"/>
                    <a:pt x="50" y="225"/>
                    <a:pt x="40" y="210"/>
                  </a:cubicBezTo>
                  <a:cubicBezTo>
                    <a:pt x="44" y="184"/>
                    <a:pt x="51" y="180"/>
                    <a:pt x="22" y="180"/>
                  </a:cubicBezTo>
                  <a:cubicBezTo>
                    <a:pt x="55" y="142"/>
                    <a:pt x="40" y="152"/>
                    <a:pt x="37" y="180"/>
                  </a:cubicBezTo>
                  <a:cubicBezTo>
                    <a:pt x="37" y="181"/>
                    <a:pt x="39" y="182"/>
                    <a:pt x="40" y="183"/>
                  </a:cubicBezTo>
                  <a:close/>
                </a:path>
              </a:pathLst>
            </a:custGeom>
            <a:solidFill>
              <a:srgbClr val="3399FF"/>
            </a:solidFill>
            <a:ln w="12700" cap="flat"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0" name="Freeform 1037"/>
            <p:cNvSpPr>
              <a:spLocks/>
            </p:cNvSpPr>
            <p:nvPr/>
          </p:nvSpPr>
          <p:spPr bwMode="auto">
            <a:xfrm>
              <a:off x="4887279" y="4056063"/>
              <a:ext cx="481013" cy="1271588"/>
            </a:xfrm>
            <a:custGeom>
              <a:avLst/>
              <a:gdLst>
                <a:gd name="T0" fmla="*/ 192 w 303"/>
                <a:gd name="T1" fmla="*/ 6 h 801"/>
                <a:gd name="T2" fmla="*/ 144 w 303"/>
                <a:gd name="T3" fmla="*/ 18 h 801"/>
                <a:gd name="T4" fmla="*/ 111 w 303"/>
                <a:gd name="T5" fmla="*/ 39 h 801"/>
                <a:gd name="T6" fmla="*/ 81 w 303"/>
                <a:gd name="T7" fmla="*/ 93 h 801"/>
                <a:gd name="T8" fmla="*/ 72 w 303"/>
                <a:gd name="T9" fmla="*/ 123 h 801"/>
                <a:gd name="T10" fmla="*/ 69 w 303"/>
                <a:gd name="T11" fmla="*/ 150 h 801"/>
                <a:gd name="T12" fmla="*/ 54 w 303"/>
                <a:gd name="T13" fmla="*/ 189 h 801"/>
                <a:gd name="T14" fmla="*/ 48 w 303"/>
                <a:gd name="T15" fmla="*/ 219 h 801"/>
                <a:gd name="T16" fmla="*/ 54 w 303"/>
                <a:gd name="T17" fmla="*/ 237 h 801"/>
                <a:gd name="T18" fmla="*/ 57 w 303"/>
                <a:gd name="T19" fmla="*/ 246 h 801"/>
                <a:gd name="T20" fmla="*/ 33 w 303"/>
                <a:gd name="T21" fmla="*/ 318 h 801"/>
                <a:gd name="T22" fmla="*/ 15 w 303"/>
                <a:gd name="T23" fmla="*/ 375 h 801"/>
                <a:gd name="T24" fmla="*/ 27 w 303"/>
                <a:gd name="T25" fmla="*/ 429 h 801"/>
                <a:gd name="T26" fmla="*/ 21 w 303"/>
                <a:gd name="T27" fmla="*/ 489 h 801"/>
                <a:gd name="T28" fmla="*/ 33 w 303"/>
                <a:gd name="T29" fmla="*/ 540 h 801"/>
                <a:gd name="T30" fmla="*/ 6 w 303"/>
                <a:gd name="T31" fmla="*/ 621 h 801"/>
                <a:gd name="T32" fmla="*/ 27 w 303"/>
                <a:gd name="T33" fmla="*/ 729 h 801"/>
                <a:gd name="T34" fmla="*/ 36 w 303"/>
                <a:gd name="T35" fmla="*/ 774 h 801"/>
                <a:gd name="T36" fmla="*/ 63 w 303"/>
                <a:gd name="T37" fmla="*/ 786 h 801"/>
                <a:gd name="T38" fmla="*/ 69 w 303"/>
                <a:gd name="T39" fmla="*/ 795 h 801"/>
                <a:gd name="T40" fmla="*/ 87 w 303"/>
                <a:gd name="T41" fmla="*/ 801 h 801"/>
                <a:gd name="T42" fmla="*/ 117 w 303"/>
                <a:gd name="T43" fmla="*/ 789 h 801"/>
                <a:gd name="T44" fmla="*/ 150 w 303"/>
                <a:gd name="T45" fmla="*/ 768 h 801"/>
                <a:gd name="T46" fmla="*/ 177 w 303"/>
                <a:gd name="T47" fmla="*/ 726 h 801"/>
                <a:gd name="T48" fmla="*/ 189 w 303"/>
                <a:gd name="T49" fmla="*/ 699 h 801"/>
                <a:gd name="T50" fmla="*/ 180 w 303"/>
                <a:gd name="T51" fmla="*/ 672 h 801"/>
                <a:gd name="T52" fmla="*/ 177 w 303"/>
                <a:gd name="T53" fmla="*/ 663 h 801"/>
                <a:gd name="T54" fmla="*/ 162 w 303"/>
                <a:gd name="T55" fmla="*/ 600 h 801"/>
                <a:gd name="T56" fmla="*/ 99 w 303"/>
                <a:gd name="T57" fmla="*/ 573 h 801"/>
                <a:gd name="T58" fmla="*/ 96 w 303"/>
                <a:gd name="T59" fmla="*/ 555 h 801"/>
                <a:gd name="T60" fmla="*/ 90 w 303"/>
                <a:gd name="T61" fmla="*/ 537 h 801"/>
                <a:gd name="T62" fmla="*/ 117 w 303"/>
                <a:gd name="T63" fmla="*/ 522 h 801"/>
                <a:gd name="T64" fmla="*/ 138 w 303"/>
                <a:gd name="T65" fmla="*/ 498 h 801"/>
                <a:gd name="T66" fmla="*/ 174 w 303"/>
                <a:gd name="T67" fmla="*/ 444 h 801"/>
                <a:gd name="T68" fmla="*/ 171 w 303"/>
                <a:gd name="T69" fmla="*/ 477 h 801"/>
                <a:gd name="T70" fmla="*/ 195 w 303"/>
                <a:gd name="T71" fmla="*/ 531 h 801"/>
                <a:gd name="T72" fmla="*/ 210 w 303"/>
                <a:gd name="T73" fmla="*/ 495 h 801"/>
                <a:gd name="T74" fmla="*/ 222 w 303"/>
                <a:gd name="T75" fmla="*/ 468 h 801"/>
                <a:gd name="T76" fmla="*/ 234 w 303"/>
                <a:gd name="T77" fmla="*/ 441 h 801"/>
                <a:gd name="T78" fmla="*/ 246 w 303"/>
                <a:gd name="T79" fmla="*/ 399 h 801"/>
                <a:gd name="T80" fmla="*/ 258 w 303"/>
                <a:gd name="T81" fmla="*/ 342 h 801"/>
                <a:gd name="T82" fmla="*/ 258 w 303"/>
                <a:gd name="T83" fmla="*/ 288 h 801"/>
                <a:gd name="T84" fmla="*/ 273 w 303"/>
                <a:gd name="T85" fmla="*/ 264 h 801"/>
                <a:gd name="T86" fmla="*/ 279 w 303"/>
                <a:gd name="T87" fmla="*/ 198 h 801"/>
                <a:gd name="T88" fmla="*/ 303 w 303"/>
                <a:gd name="T89" fmla="*/ 114 h 801"/>
                <a:gd name="T90" fmla="*/ 246 w 303"/>
                <a:gd name="T91" fmla="*/ 30 h 801"/>
                <a:gd name="T92" fmla="*/ 204 w 303"/>
                <a:gd name="T93" fmla="*/ 0 h 801"/>
                <a:gd name="T94" fmla="*/ 192 w 303"/>
                <a:gd name="T95" fmla="*/ 6 h 8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3" h="801">
                  <a:moveTo>
                    <a:pt x="192" y="6"/>
                  </a:moveTo>
                  <a:cubicBezTo>
                    <a:pt x="176" y="11"/>
                    <a:pt x="160" y="14"/>
                    <a:pt x="144" y="18"/>
                  </a:cubicBezTo>
                  <a:cubicBezTo>
                    <a:pt x="136" y="30"/>
                    <a:pt x="123" y="31"/>
                    <a:pt x="111" y="39"/>
                  </a:cubicBezTo>
                  <a:cubicBezTo>
                    <a:pt x="104" y="59"/>
                    <a:pt x="88" y="73"/>
                    <a:pt x="81" y="93"/>
                  </a:cubicBezTo>
                  <a:cubicBezTo>
                    <a:pt x="84" y="110"/>
                    <a:pt x="86" y="114"/>
                    <a:pt x="72" y="123"/>
                  </a:cubicBezTo>
                  <a:cubicBezTo>
                    <a:pt x="65" y="144"/>
                    <a:pt x="64" y="135"/>
                    <a:pt x="69" y="150"/>
                  </a:cubicBezTo>
                  <a:cubicBezTo>
                    <a:pt x="66" y="166"/>
                    <a:pt x="68" y="180"/>
                    <a:pt x="54" y="189"/>
                  </a:cubicBezTo>
                  <a:cubicBezTo>
                    <a:pt x="46" y="201"/>
                    <a:pt x="44" y="205"/>
                    <a:pt x="48" y="219"/>
                  </a:cubicBezTo>
                  <a:cubicBezTo>
                    <a:pt x="50" y="225"/>
                    <a:pt x="52" y="231"/>
                    <a:pt x="54" y="237"/>
                  </a:cubicBezTo>
                  <a:cubicBezTo>
                    <a:pt x="55" y="240"/>
                    <a:pt x="57" y="246"/>
                    <a:pt x="57" y="246"/>
                  </a:cubicBezTo>
                  <a:cubicBezTo>
                    <a:pt x="52" y="271"/>
                    <a:pt x="41" y="294"/>
                    <a:pt x="33" y="318"/>
                  </a:cubicBezTo>
                  <a:cubicBezTo>
                    <a:pt x="36" y="338"/>
                    <a:pt x="39" y="367"/>
                    <a:pt x="15" y="375"/>
                  </a:cubicBezTo>
                  <a:cubicBezTo>
                    <a:pt x="0" y="397"/>
                    <a:pt x="7" y="414"/>
                    <a:pt x="27" y="429"/>
                  </a:cubicBezTo>
                  <a:cubicBezTo>
                    <a:pt x="33" y="447"/>
                    <a:pt x="25" y="470"/>
                    <a:pt x="21" y="489"/>
                  </a:cubicBezTo>
                  <a:cubicBezTo>
                    <a:pt x="24" y="507"/>
                    <a:pt x="29" y="523"/>
                    <a:pt x="33" y="540"/>
                  </a:cubicBezTo>
                  <a:cubicBezTo>
                    <a:pt x="29" y="569"/>
                    <a:pt x="12" y="592"/>
                    <a:pt x="6" y="621"/>
                  </a:cubicBezTo>
                  <a:cubicBezTo>
                    <a:pt x="8" y="660"/>
                    <a:pt x="15" y="693"/>
                    <a:pt x="27" y="729"/>
                  </a:cubicBezTo>
                  <a:cubicBezTo>
                    <a:pt x="24" y="744"/>
                    <a:pt x="24" y="762"/>
                    <a:pt x="36" y="774"/>
                  </a:cubicBezTo>
                  <a:cubicBezTo>
                    <a:pt x="43" y="781"/>
                    <a:pt x="63" y="786"/>
                    <a:pt x="63" y="786"/>
                  </a:cubicBezTo>
                  <a:cubicBezTo>
                    <a:pt x="65" y="789"/>
                    <a:pt x="66" y="793"/>
                    <a:pt x="69" y="795"/>
                  </a:cubicBezTo>
                  <a:cubicBezTo>
                    <a:pt x="74" y="798"/>
                    <a:pt x="87" y="801"/>
                    <a:pt x="87" y="801"/>
                  </a:cubicBezTo>
                  <a:cubicBezTo>
                    <a:pt x="99" y="798"/>
                    <a:pt x="107" y="796"/>
                    <a:pt x="117" y="789"/>
                  </a:cubicBezTo>
                  <a:cubicBezTo>
                    <a:pt x="124" y="768"/>
                    <a:pt x="126" y="771"/>
                    <a:pt x="150" y="768"/>
                  </a:cubicBezTo>
                  <a:cubicBezTo>
                    <a:pt x="164" y="763"/>
                    <a:pt x="165" y="740"/>
                    <a:pt x="177" y="726"/>
                  </a:cubicBezTo>
                  <a:cubicBezTo>
                    <a:pt x="183" y="718"/>
                    <a:pt x="189" y="699"/>
                    <a:pt x="189" y="699"/>
                  </a:cubicBezTo>
                  <a:cubicBezTo>
                    <a:pt x="186" y="690"/>
                    <a:pt x="183" y="681"/>
                    <a:pt x="180" y="672"/>
                  </a:cubicBezTo>
                  <a:cubicBezTo>
                    <a:pt x="179" y="669"/>
                    <a:pt x="177" y="663"/>
                    <a:pt x="177" y="663"/>
                  </a:cubicBezTo>
                  <a:cubicBezTo>
                    <a:pt x="175" y="647"/>
                    <a:pt x="175" y="613"/>
                    <a:pt x="162" y="600"/>
                  </a:cubicBezTo>
                  <a:cubicBezTo>
                    <a:pt x="151" y="589"/>
                    <a:pt x="115" y="578"/>
                    <a:pt x="99" y="573"/>
                  </a:cubicBezTo>
                  <a:cubicBezTo>
                    <a:pt x="98" y="567"/>
                    <a:pt x="97" y="561"/>
                    <a:pt x="96" y="555"/>
                  </a:cubicBezTo>
                  <a:cubicBezTo>
                    <a:pt x="94" y="549"/>
                    <a:pt x="90" y="537"/>
                    <a:pt x="90" y="537"/>
                  </a:cubicBezTo>
                  <a:cubicBezTo>
                    <a:pt x="99" y="531"/>
                    <a:pt x="108" y="528"/>
                    <a:pt x="117" y="522"/>
                  </a:cubicBezTo>
                  <a:cubicBezTo>
                    <a:pt x="124" y="512"/>
                    <a:pt x="131" y="508"/>
                    <a:pt x="138" y="498"/>
                  </a:cubicBezTo>
                  <a:cubicBezTo>
                    <a:pt x="141" y="471"/>
                    <a:pt x="146" y="453"/>
                    <a:pt x="174" y="444"/>
                  </a:cubicBezTo>
                  <a:cubicBezTo>
                    <a:pt x="184" y="458"/>
                    <a:pt x="187" y="467"/>
                    <a:pt x="171" y="477"/>
                  </a:cubicBezTo>
                  <a:cubicBezTo>
                    <a:pt x="173" y="502"/>
                    <a:pt x="171" y="523"/>
                    <a:pt x="195" y="531"/>
                  </a:cubicBezTo>
                  <a:cubicBezTo>
                    <a:pt x="211" y="520"/>
                    <a:pt x="204" y="514"/>
                    <a:pt x="210" y="495"/>
                  </a:cubicBezTo>
                  <a:cubicBezTo>
                    <a:pt x="213" y="486"/>
                    <a:pt x="219" y="477"/>
                    <a:pt x="222" y="468"/>
                  </a:cubicBezTo>
                  <a:cubicBezTo>
                    <a:pt x="225" y="459"/>
                    <a:pt x="234" y="441"/>
                    <a:pt x="234" y="441"/>
                  </a:cubicBezTo>
                  <a:cubicBezTo>
                    <a:pt x="237" y="420"/>
                    <a:pt x="240" y="416"/>
                    <a:pt x="246" y="399"/>
                  </a:cubicBezTo>
                  <a:cubicBezTo>
                    <a:pt x="249" y="380"/>
                    <a:pt x="247" y="358"/>
                    <a:pt x="258" y="342"/>
                  </a:cubicBezTo>
                  <a:cubicBezTo>
                    <a:pt x="262" y="321"/>
                    <a:pt x="265" y="309"/>
                    <a:pt x="258" y="288"/>
                  </a:cubicBezTo>
                  <a:cubicBezTo>
                    <a:pt x="262" y="276"/>
                    <a:pt x="260" y="268"/>
                    <a:pt x="273" y="264"/>
                  </a:cubicBezTo>
                  <a:cubicBezTo>
                    <a:pt x="269" y="242"/>
                    <a:pt x="266" y="218"/>
                    <a:pt x="279" y="198"/>
                  </a:cubicBezTo>
                  <a:cubicBezTo>
                    <a:pt x="284" y="168"/>
                    <a:pt x="286" y="140"/>
                    <a:pt x="303" y="114"/>
                  </a:cubicBezTo>
                  <a:cubicBezTo>
                    <a:pt x="296" y="66"/>
                    <a:pt x="283" y="55"/>
                    <a:pt x="246" y="30"/>
                  </a:cubicBezTo>
                  <a:cubicBezTo>
                    <a:pt x="236" y="15"/>
                    <a:pt x="221" y="6"/>
                    <a:pt x="204" y="0"/>
                  </a:cubicBezTo>
                  <a:cubicBezTo>
                    <a:pt x="184" y="3"/>
                    <a:pt x="161" y="18"/>
                    <a:pt x="192" y="6"/>
                  </a:cubicBezTo>
                  <a:close/>
                </a:path>
              </a:pathLst>
            </a:custGeom>
            <a:solidFill>
              <a:srgbClr val="3399FF"/>
            </a:solidFill>
            <a:ln w="12700" cap="flat" cmpd="sng">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
            <p:cNvSpPr/>
            <p:nvPr/>
          </p:nvSpPr>
          <p:spPr bwMode="auto">
            <a:xfrm>
              <a:off x="5227637" y="2343150"/>
              <a:ext cx="76200" cy="1738313"/>
            </a:xfrm>
            <a:custGeom>
              <a:avLst/>
              <a:gdLst>
                <a:gd name="connsiteX0" fmla="*/ 9525 w 76200"/>
                <a:gd name="connsiteY0" fmla="*/ 0 h 1738313"/>
                <a:gd name="connsiteX1" fmla="*/ 4763 w 76200"/>
                <a:gd name="connsiteY1" fmla="*/ 104775 h 1738313"/>
                <a:gd name="connsiteX2" fmla="*/ 0 w 76200"/>
                <a:gd name="connsiteY2" fmla="*/ 133350 h 1738313"/>
                <a:gd name="connsiteX3" fmla="*/ 4763 w 76200"/>
                <a:gd name="connsiteY3" fmla="*/ 242888 h 1738313"/>
                <a:gd name="connsiteX4" fmla="*/ 19050 w 76200"/>
                <a:gd name="connsiteY4" fmla="*/ 276225 h 1738313"/>
                <a:gd name="connsiteX5" fmla="*/ 23813 w 76200"/>
                <a:gd name="connsiteY5" fmla="*/ 290513 h 1738313"/>
                <a:gd name="connsiteX6" fmla="*/ 19050 w 76200"/>
                <a:gd name="connsiteY6" fmla="*/ 385763 h 1738313"/>
                <a:gd name="connsiteX7" fmla="*/ 9525 w 76200"/>
                <a:gd name="connsiteY7" fmla="*/ 414338 h 1738313"/>
                <a:gd name="connsiteX8" fmla="*/ 19050 w 76200"/>
                <a:gd name="connsiteY8" fmla="*/ 457200 h 1738313"/>
                <a:gd name="connsiteX9" fmla="*/ 28575 w 76200"/>
                <a:gd name="connsiteY9" fmla="*/ 471488 h 1738313"/>
                <a:gd name="connsiteX10" fmla="*/ 23813 w 76200"/>
                <a:gd name="connsiteY10" fmla="*/ 542925 h 1738313"/>
                <a:gd name="connsiteX11" fmla="*/ 19050 w 76200"/>
                <a:gd name="connsiteY11" fmla="*/ 557213 h 1738313"/>
                <a:gd name="connsiteX12" fmla="*/ 28575 w 76200"/>
                <a:gd name="connsiteY12" fmla="*/ 614363 h 1738313"/>
                <a:gd name="connsiteX13" fmla="*/ 38100 w 76200"/>
                <a:gd name="connsiteY13" fmla="*/ 628650 h 1738313"/>
                <a:gd name="connsiteX14" fmla="*/ 42863 w 76200"/>
                <a:gd name="connsiteY14" fmla="*/ 647700 h 1738313"/>
                <a:gd name="connsiteX15" fmla="*/ 47625 w 76200"/>
                <a:gd name="connsiteY15" fmla="*/ 661988 h 1738313"/>
                <a:gd name="connsiteX16" fmla="*/ 38100 w 76200"/>
                <a:gd name="connsiteY16" fmla="*/ 757238 h 1738313"/>
                <a:gd name="connsiteX17" fmla="*/ 28575 w 76200"/>
                <a:gd name="connsiteY17" fmla="*/ 771525 h 1738313"/>
                <a:gd name="connsiteX18" fmla="*/ 38100 w 76200"/>
                <a:gd name="connsiteY18" fmla="*/ 828675 h 1738313"/>
                <a:gd name="connsiteX19" fmla="*/ 42863 w 76200"/>
                <a:gd name="connsiteY19" fmla="*/ 842963 h 1738313"/>
                <a:gd name="connsiteX20" fmla="*/ 61913 w 76200"/>
                <a:gd name="connsiteY20" fmla="*/ 871538 h 1738313"/>
                <a:gd name="connsiteX21" fmla="*/ 66675 w 76200"/>
                <a:gd name="connsiteY21" fmla="*/ 885825 h 1738313"/>
                <a:gd name="connsiteX22" fmla="*/ 57150 w 76200"/>
                <a:gd name="connsiteY22" fmla="*/ 1066800 h 1738313"/>
                <a:gd name="connsiteX23" fmla="*/ 61913 w 76200"/>
                <a:gd name="connsiteY23" fmla="*/ 1128713 h 1738313"/>
                <a:gd name="connsiteX24" fmla="*/ 66675 w 76200"/>
                <a:gd name="connsiteY24" fmla="*/ 1243013 h 1738313"/>
                <a:gd name="connsiteX25" fmla="*/ 76200 w 76200"/>
                <a:gd name="connsiteY25" fmla="*/ 1271588 h 1738313"/>
                <a:gd name="connsiteX26" fmla="*/ 61913 w 76200"/>
                <a:gd name="connsiteY26" fmla="*/ 1281113 h 1738313"/>
                <a:gd name="connsiteX27" fmla="*/ 47625 w 76200"/>
                <a:gd name="connsiteY27" fmla="*/ 1285875 h 1738313"/>
                <a:gd name="connsiteX28" fmla="*/ 42863 w 76200"/>
                <a:gd name="connsiteY28" fmla="*/ 1300163 h 1738313"/>
                <a:gd name="connsiteX29" fmla="*/ 52388 w 76200"/>
                <a:gd name="connsiteY29" fmla="*/ 1338263 h 1738313"/>
                <a:gd name="connsiteX30" fmla="*/ 61913 w 76200"/>
                <a:gd name="connsiteY30" fmla="*/ 1371600 h 1738313"/>
                <a:gd name="connsiteX31" fmla="*/ 57150 w 76200"/>
                <a:gd name="connsiteY31" fmla="*/ 1452563 h 1738313"/>
                <a:gd name="connsiteX32" fmla="*/ 38100 w 76200"/>
                <a:gd name="connsiteY32" fmla="*/ 1500188 h 1738313"/>
                <a:gd name="connsiteX33" fmla="*/ 33338 w 76200"/>
                <a:gd name="connsiteY33" fmla="*/ 1514475 h 1738313"/>
                <a:gd name="connsiteX34" fmla="*/ 38100 w 76200"/>
                <a:gd name="connsiteY34" fmla="*/ 1600200 h 1738313"/>
                <a:gd name="connsiteX35" fmla="*/ 42863 w 76200"/>
                <a:gd name="connsiteY35" fmla="*/ 1614488 h 1738313"/>
                <a:gd name="connsiteX36" fmla="*/ 42863 w 76200"/>
                <a:gd name="connsiteY36" fmla="*/ 1738313 h 173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6200" h="1738313">
                  <a:moveTo>
                    <a:pt x="9525" y="0"/>
                  </a:moveTo>
                  <a:cubicBezTo>
                    <a:pt x="7938" y="34925"/>
                    <a:pt x="7254" y="69903"/>
                    <a:pt x="4763" y="104775"/>
                  </a:cubicBezTo>
                  <a:cubicBezTo>
                    <a:pt x="4075" y="114407"/>
                    <a:pt x="0" y="123694"/>
                    <a:pt x="0" y="133350"/>
                  </a:cubicBezTo>
                  <a:cubicBezTo>
                    <a:pt x="0" y="169897"/>
                    <a:pt x="2063" y="206441"/>
                    <a:pt x="4763" y="242888"/>
                  </a:cubicBezTo>
                  <a:cubicBezTo>
                    <a:pt x="6487" y="266161"/>
                    <a:pt x="9765" y="257655"/>
                    <a:pt x="19050" y="276225"/>
                  </a:cubicBezTo>
                  <a:cubicBezTo>
                    <a:pt x="21295" y="280715"/>
                    <a:pt x="22225" y="285750"/>
                    <a:pt x="23813" y="290513"/>
                  </a:cubicBezTo>
                  <a:cubicBezTo>
                    <a:pt x="22225" y="322263"/>
                    <a:pt x="22694" y="354183"/>
                    <a:pt x="19050" y="385763"/>
                  </a:cubicBezTo>
                  <a:cubicBezTo>
                    <a:pt x="17899" y="395737"/>
                    <a:pt x="9525" y="414338"/>
                    <a:pt x="9525" y="414338"/>
                  </a:cubicBezTo>
                  <a:cubicBezTo>
                    <a:pt x="11354" y="425309"/>
                    <a:pt x="13189" y="445478"/>
                    <a:pt x="19050" y="457200"/>
                  </a:cubicBezTo>
                  <a:cubicBezTo>
                    <a:pt x="21610" y="462320"/>
                    <a:pt x="25400" y="466725"/>
                    <a:pt x="28575" y="471488"/>
                  </a:cubicBezTo>
                  <a:cubicBezTo>
                    <a:pt x="26988" y="495300"/>
                    <a:pt x="26448" y="519206"/>
                    <a:pt x="23813" y="542925"/>
                  </a:cubicBezTo>
                  <a:cubicBezTo>
                    <a:pt x="23259" y="547915"/>
                    <a:pt x="19050" y="552193"/>
                    <a:pt x="19050" y="557213"/>
                  </a:cubicBezTo>
                  <a:cubicBezTo>
                    <a:pt x="19050" y="563159"/>
                    <a:pt x="23560" y="602662"/>
                    <a:pt x="28575" y="614363"/>
                  </a:cubicBezTo>
                  <a:cubicBezTo>
                    <a:pt x="30830" y="619624"/>
                    <a:pt x="34925" y="623888"/>
                    <a:pt x="38100" y="628650"/>
                  </a:cubicBezTo>
                  <a:cubicBezTo>
                    <a:pt x="39688" y="635000"/>
                    <a:pt x="41065" y="641406"/>
                    <a:pt x="42863" y="647700"/>
                  </a:cubicBezTo>
                  <a:cubicBezTo>
                    <a:pt x="44242" y="652527"/>
                    <a:pt x="47625" y="656968"/>
                    <a:pt x="47625" y="661988"/>
                  </a:cubicBezTo>
                  <a:cubicBezTo>
                    <a:pt x="47625" y="666172"/>
                    <a:pt x="50473" y="732492"/>
                    <a:pt x="38100" y="757238"/>
                  </a:cubicBezTo>
                  <a:cubicBezTo>
                    <a:pt x="35540" y="762357"/>
                    <a:pt x="31750" y="766763"/>
                    <a:pt x="28575" y="771525"/>
                  </a:cubicBezTo>
                  <a:cubicBezTo>
                    <a:pt x="32439" y="802437"/>
                    <a:pt x="31109" y="804206"/>
                    <a:pt x="38100" y="828675"/>
                  </a:cubicBezTo>
                  <a:cubicBezTo>
                    <a:pt x="39479" y="833502"/>
                    <a:pt x="40425" y="838574"/>
                    <a:pt x="42863" y="842963"/>
                  </a:cubicBezTo>
                  <a:cubicBezTo>
                    <a:pt x="48422" y="852970"/>
                    <a:pt x="61913" y="871538"/>
                    <a:pt x="61913" y="871538"/>
                  </a:cubicBezTo>
                  <a:cubicBezTo>
                    <a:pt x="63500" y="876300"/>
                    <a:pt x="66675" y="880805"/>
                    <a:pt x="66675" y="885825"/>
                  </a:cubicBezTo>
                  <a:cubicBezTo>
                    <a:pt x="66675" y="1042817"/>
                    <a:pt x="79050" y="1001110"/>
                    <a:pt x="57150" y="1066800"/>
                  </a:cubicBezTo>
                  <a:cubicBezTo>
                    <a:pt x="58738" y="1087438"/>
                    <a:pt x="60796" y="1108045"/>
                    <a:pt x="61913" y="1128713"/>
                  </a:cubicBezTo>
                  <a:cubicBezTo>
                    <a:pt x="63971" y="1166790"/>
                    <a:pt x="62881" y="1205069"/>
                    <a:pt x="66675" y="1243013"/>
                  </a:cubicBezTo>
                  <a:cubicBezTo>
                    <a:pt x="67674" y="1253003"/>
                    <a:pt x="76200" y="1271588"/>
                    <a:pt x="76200" y="1271588"/>
                  </a:cubicBezTo>
                  <a:cubicBezTo>
                    <a:pt x="71438" y="1274763"/>
                    <a:pt x="67032" y="1278553"/>
                    <a:pt x="61913" y="1281113"/>
                  </a:cubicBezTo>
                  <a:cubicBezTo>
                    <a:pt x="57423" y="1283358"/>
                    <a:pt x="51175" y="1282325"/>
                    <a:pt x="47625" y="1285875"/>
                  </a:cubicBezTo>
                  <a:cubicBezTo>
                    <a:pt x="44075" y="1289425"/>
                    <a:pt x="44450" y="1295400"/>
                    <a:pt x="42863" y="1300163"/>
                  </a:cubicBezTo>
                  <a:cubicBezTo>
                    <a:pt x="52546" y="1348583"/>
                    <a:pt x="42623" y="1304087"/>
                    <a:pt x="52388" y="1338263"/>
                  </a:cubicBezTo>
                  <a:cubicBezTo>
                    <a:pt x="64346" y="1380115"/>
                    <a:pt x="50495" y="1337351"/>
                    <a:pt x="61913" y="1371600"/>
                  </a:cubicBezTo>
                  <a:cubicBezTo>
                    <a:pt x="60325" y="1398588"/>
                    <a:pt x="60647" y="1425756"/>
                    <a:pt x="57150" y="1452563"/>
                  </a:cubicBezTo>
                  <a:cubicBezTo>
                    <a:pt x="54440" y="1473341"/>
                    <a:pt x="45709" y="1482434"/>
                    <a:pt x="38100" y="1500188"/>
                  </a:cubicBezTo>
                  <a:cubicBezTo>
                    <a:pt x="36123" y="1504802"/>
                    <a:pt x="34925" y="1509713"/>
                    <a:pt x="33338" y="1514475"/>
                  </a:cubicBezTo>
                  <a:cubicBezTo>
                    <a:pt x="34925" y="1543050"/>
                    <a:pt x="35387" y="1571710"/>
                    <a:pt x="38100" y="1600200"/>
                  </a:cubicBezTo>
                  <a:cubicBezTo>
                    <a:pt x="38576" y="1605198"/>
                    <a:pt x="42690" y="1609471"/>
                    <a:pt x="42863" y="1614488"/>
                  </a:cubicBezTo>
                  <a:cubicBezTo>
                    <a:pt x="44286" y="1655738"/>
                    <a:pt x="42863" y="1697038"/>
                    <a:pt x="42863" y="1738313"/>
                  </a:cubicBezTo>
                </a:path>
              </a:pathLst>
            </a:custGeom>
            <a:noFill/>
            <a:ln w="127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sp>
          <p:nvSpPr>
            <p:cNvPr id="4" name="Freeform 3"/>
            <p:cNvSpPr/>
            <p:nvPr/>
          </p:nvSpPr>
          <p:spPr bwMode="auto">
            <a:xfrm>
              <a:off x="5306128" y="1362864"/>
              <a:ext cx="41451" cy="541651"/>
            </a:xfrm>
            <a:custGeom>
              <a:avLst/>
              <a:gdLst>
                <a:gd name="connsiteX0" fmla="*/ 41451 w 41451"/>
                <a:gd name="connsiteY0" fmla="*/ 0 h 541651"/>
                <a:gd name="connsiteX1" fmla="*/ 35627 w 41451"/>
                <a:gd name="connsiteY1" fmla="*/ 145605 h 541651"/>
                <a:gd name="connsiteX2" fmla="*/ 23979 w 41451"/>
                <a:gd name="connsiteY2" fmla="*/ 256265 h 541651"/>
                <a:gd name="connsiteX3" fmla="*/ 35627 w 41451"/>
                <a:gd name="connsiteY3" fmla="*/ 291210 h 541651"/>
                <a:gd name="connsiteX4" fmla="*/ 18154 w 41451"/>
                <a:gd name="connsiteY4" fmla="*/ 361100 h 541651"/>
                <a:gd name="connsiteX5" fmla="*/ 682 w 41451"/>
                <a:gd name="connsiteY5" fmla="*/ 430991 h 541651"/>
                <a:gd name="connsiteX6" fmla="*/ 682 w 41451"/>
                <a:gd name="connsiteY6" fmla="*/ 541651 h 54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451" h="541651">
                  <a:moveTo>
                    <a:pt x="41451" y="0"/>
                  </a:moveTo>
                  <a:cubicBezTo>
                    <a:pt x="39510" y="48535"/>
                    <a:pt x="38053" y="97092"/>
                    <a:pt x="35627" y="145605"/>
                  </a:cubicBezTo>
                  <a:cubicBezTo>
                    <a:pt x="31257" y="233009"/>
                    <a:pt x="36336" y="206833"/>
                    <a:pt x="23979" y="256265"/>
                  </a:cubicBezTo>
                  <a:cubicBezTo>
                    <a:pt x="27862" y="267913"/>
                    <a:pt x="38605" y="279298"/>
                    <a:pt x="35627" y="291210"/>
                  </a:cubicBezTo>
                  <a:cubicBezTo>
                    <a:pt x="29803" y="314507"/>
                    <a:pt x="24265" y="337877"/>
                    <a:pt x="18154" y="361100"/>
                  </a:cubicBezTo>
                  <a:cubicBezTo>
                    <a:pt x="15117" y="372641"/>
                    <a:pt x="1342" y="415149"/>
                    <a:pt x="682" y="430991"/>
                  </a:cubicBezTo>
                  <a:cubicBezTo>
                    <a:pt x="-854" y="467846"/>
                    <a:pt x="682" y="504764"/>
                    <a:pt x="682" y="541651"/>
                  </a:cubicBezTo>
                </a:path>
              </a:pathLst>
            </a:custGeom>
            <a:noFill/>
            <a:ln w="952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fontAlgn="base">
                <a:spcBef>
                  <a:spcPct val="0"/>
                </a:spcBef>
                <a:spcAft>
                  <a:spcPct val="0"/>
                </a:spcAft>
              </a:pPr>
              <a:endParaRPr lang="en-US" sz="3200" b="1">
                <a:latin typeface="Arial" panose="020B0604020202020204" pitchFamily="34" charset="0"/>
              </a:endParaRPr>
            </a:p>
          </p:txBody>
        </p:sp>
      </p:grpSp>
      <p:cxnSp>
        <p:nvCxnSpPr>
          <p:cNvPr id="23" name="Straight Arrow Connector 22"/>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Box 24"/>
          <p:cNvSpPr txBox="1"/>
          <p:nvPr/>
        </p:nvSpPr>
        <p:spPr>
          <a:xfrm>
            <a:off x="4725697" y="4561462"/>
            <a:ext cx="428035" cy="338554"/>
          </a:xfrm>
          <a:prstGeom prst="rect">
            <a:avLst/>
          </a:prstGeom>
          <a:noFill/>
        </p:spPr>
        <p:txBody>
          <a:bodyPr wrap="square" rtlCol="0">
            <a:spAutoFit/>
          </a:bodyPr>
          <a:lstStyle/>
          <a:p>
            <a:r>
              <a:rPr lang="en-US" sz="1600" dirty="0"/>
              <a:t>•</a:t>
            </a:r>
          </a:p>
        </p:txBody>
      </p:sp>
      <p:sp>
        <p:nvSpPr>
          <p:cNvPr id="38" name="TextBox 37"/>
          <p:cNvSpPr txBox="1"/>
          <p:nvPr/>
        </p:nvSpPr>
        <p:spPr>
          <a:xfrm>
            <a:off x="3818058" y="-51365"/>
            <a:ext cx="8262940" cy="4662815"/>
          </a:xfrm>
          <a:prstGeom prst="rect">
            <a:avLst/>
          </a:prstGeom>
          <a:noFill/>
        </p:spPr>
        <p:txBody>
          <a:bodyPr wrap="square" rtlCol="0">
            <a:spAutoFit/>
          </a:bodyPr>
          <a:lstStyle/>
          <a:p>
            <a:pPr algn="ctr"/>
            <a:r>
              <a:rPr lang="en-US" sz="4400" b="1" dirty="0" smtClean="0"/>
              <a:t>Outline of Joshua by Chapters</a:t>
            </a:r>
            <a:endParaRPr lang="en-US" sz="5400" b="1" dirty="0"/>
          </a:p>
          <a:p>
            <a:pPr indent="1765300"/>
            <a:r>
              <a:rPr lang="en-US" sz="2300" b="1" dirty="0" smtClean="0"/>
              <a:t>1--Charge to Joshua, Prep. to cross Jordan</a:t>
            </a:r>
          </a:p>
          <a:p>
            <a:pPr indent="1765300"/>
            <a:r>
              <a:rPr lang="en-US" sz="2300" b="1" dirty="0" smtClean="0"/>
              <a:t>2—Spies in Jericho, Rahab’s faith</a:t>
            </a:r>
          </a:p>
          <a:p>
            <a:pPr indent="1765300"/>
            <a:r>
              <a:rPr lang="en-US" sz="2300" b="1" dirty="0" smtClean="0"/>
              <a:t>3—Crossing of Jordan</a:t>
            </a:r>
          </a:p>
          <a:p>
            <a:pPr indent="1765300"/>
            <a:r>
              <a:rPr lang="en-US" sz="2300" b="1" dirty="0" smtClean="0"/>
              <a:t>4—Memorial stones @ Jordan, Gilgal</a:t>
            </a:r>
          </a:p>
          <a:p>
            <a:pPr indent="1765300"/>
            <a:r>
              <a:rPr lang="en-US" sz="2300" b="1" dirty="0" smtClean="0"/>
              <a:t>5—Circumcision, commander of God’s army</a:t>
            </a:r>
          </a:p>
          <a:p>
            <a:pPr indent="1765300"/>
            <a:r>
              <a:rPr lang="en-US" sz="2300" b="1" dirty="0" smtClean="0"/>
              <a:t>6—The fall of Jericho</a:t>
            </a:r>
          </a:p>
          <a:p>
            <a:pPr indent="1765300"/>
            <a:r>
              <a:rPr lang="en-US" sz="2300" b="1" dirty="0" smtClean="0"/>
              <a:t>7—Defeat at Ai; </a:t>
            </a:r>
            <a:r>
              <a:rPr lang="en-US" sz="2300" b="1" dirty="0" err="1" smtClean="0"/>
              <a:t>Achan’s</a:t>
            </a:r>
            <a:r>
              <a:rPr lang="en-US" sz="2300" b="1" dirty="0" smtClean="0"/>
              <a:t> sin</a:t>
            </a:r>
          </a:p>
          <a:p>
            <a:pPr indent="1765300"/>
            <a:r>
              <a:rPr lang="en-US" sz="2300" b="1" dirty="0" smtClean="0"/>
              <a:t>8—Fall of Ai</a:t>
            </a:r>
          </a:p>
          <a:p>
            <a:pPr indent="1765300"/>
            <a:r>
              <a:rPr lang="en-US" sz="2300" b="1" dirty="0" smtClean="0"/>
              <a:t>9-10—Conquering southern Palestine, Philistia</a:t>
            </a:r>
          </a:p>
          <a:p>
            <a:pPr indent="1765300"/>
            <a:r>
              <a:rPr lang="en-US" sz="2300" b="1" dirty="0" smtClean="0"/>
              <a:t>11—Northern campaign all the way to </a:t>
            </a:r>
            <a:r>
              <a:rPr lang="en-US" sz="2300" b="1" dirty="0" err="1" smtClean="0"/>
              <a:t>Hazor</a:t>
            </a:r>
            <a:endParaRPr lang="en-US" sz="2300" b="1" dirty="0" smtClean="0"/>
          </a:p>
          <a:p>
            <a:pPr indent="1765300"/>
            <a:r>
              <a:rPr lang="en-US" sz="2300" b="1" dirty="0" smtClean="0"/>
              <a:t>12—List of kings defeated Moses &amp; Joshua</a:t>
            </a:r>
          </a:p>
        </p:txBody>
      </p:sp>
      <p:sp>
        <p:nvSpPr>
          <p:cNvPr id="30" name="TextBox 29"/>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cxnSp>
        <p:nvCxnSpPr>
          <p:cNvPr id="19" name="Straight Arrow Connector 18"/>
          <p:cNvCxnSpPr/>
          <p:nvPr/>
        </p:nvCxnSpPr>
        <p:spPr bwMode="auto">
          <a:xfrm flipH="1">
            <a:off x="4926113" y="4552950"/>
            <a:ext cx="379586" cy="15536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rot="1500000">
            <a:off x="4588024" y="4534256"/>
            <a:ext cx="228960" cy="338554"/>
          </a:xfrm>
          <a:prstGeom prst="rect">
            <a:avLst/>
          </a:prstGeom>
          <a:noFill/>
        </p:spPr>
        <p:txBody>
          <a:bodyPr wrap="square" rtlCol="0">
            <a:spAutoFit/>
          </a:bodyPr>
          <a:lstStyle/>
          <a:p>
            <a:r>
              <a:rPr lang="en-US" sz="1600" dirty="0"/>
              <a:t>•</a:t>
            </a:r>
          </a:p>
        </p:txBody>
      </p:sp>
      <p:sp>
        <p:nvSpPr>
          <p:cNvPr id="22" name="TextBox 21"/>
          <p:cNvSpPr txBox="1"/>
          <p:nvPr/>
        </p:nvSpPr>
        <p:spPr>
          <a:xfrm>
            <a:off x="4484144" y="4450972"/>
            <a:ext cx="175584" cy="338554"/>
          </a:xfrm>
          <a:prstGeom prst="rect">
            <a:avLst/>
          </a:prstGeom>
          <a:noFill/>
        </p:spPr>
        <p:txBody>
          <a:bodyPr wrap="square" rtlCol="0">
            <a:spAutoFit/>
          </a:bodyPr>
          <a:lstStyle/>
          <a:p>
            <a:r>
              <a:rPr lang="en-US" sz="1600" dirty="0"/>
              <a:t>•</a:t>
            </a:r>
          </a:p>
        </p:txBody>
      </p:sp>
      <p:sp>
        <p:nvSpPr>
          <p:cNvPr id="24" name="TextBox 23"/>
          <p:cNvSpPr txBox="1"/>
          <p:nvPr/>
        </p:nvSpPr>
        <p:spPr>
          <a:xfrm>
            <a:off x="5252359" y="4416595"/>
            <a:ext cx="611418" cy="276999"/>
          </a:xfrm>
          <a:prstGeom prst="rect">
            <a:avLst/>
          </a:prstGeom>
          <a:noFill/>
        </p:spPr>
        <p:txBody>
          <a:bodyPr wrap="square" rtlCol="0">
            <a:spAutoFit/>
          </a:bodyPr>
          <a:lstStyle/>
          <a:p>
            <a:r>
              <a:rPr lang="en-US" sz="1200" b="1" dirty="0" smtClean="0">
                <a:latin typeface="Arial" panose="020B0604020202020204" pitchFamily="34" charset="0"/>
              </a:rPr>
              <a:t>Gilgal</a:t>
            </a:r>
            <a:endParaRPr lang="en-US" sz="1200" b="1" dirty="0">
              <a:latin typeface="Arial" panose="020B0604020202020204" pitchFamily="34" charset="0"/>
            </a:endParaRPr>
          </a:p>
        </p:txBody>
      </p:sp>
      <p:sp>
        <p:nvSpPr>
          <p:cNvPr id="26" name="TextBox 25"/>
          <p:cNvSpPr txBox="1"/>
          <p:nvPr/>
        </p:nvSpPr>
        <p:spPr>
          <a:xfrm>
            <a:off x="3890919" y="4673135"/>
            <a:ext cx="748391" cy="276999"/>
          </a:xfrm>
          <a:prstGeom prst="rect">
            <a:avLst/>
          </a:prstGeom>
          <a:noFill/>
        </p:spPr>
        <p:txBody>
          <a:bodyPr wrap="square" rtlCol="0">
            <a:spAutoFit/>
          </a:bodyPr>
          <a:lstStyle/>
          <a:p>
            <a:r>
              <a:rPr lang="en-US" sz="1200" b="1" dirty="0" smtClean="0">
                <a:latin typeface="Arial" panose="020B0604020202020204" pitchFamily="34" charset="0"/>
              </a:rPr>
              <a:t>Jericho</a:t>
            </a:r>
            <a:endParaRPr lang="en-US" sz="1200" b="1" dirty="0">
              <a:latin typeface="Arial" panose="020B0604020202020204" pitchFamily="34" charset="0"/>
            </a:endParaRPr>
          </a:p>
        </p:txBody>
      </p:sp>
      <p:sp>
        <p:nvSpPr>
          <p:cNvPr id="27" name="TextBox 26"/>
          <p:cNvSpPr txBox="1"/>
          <p:nvPr/>
        </p:nvSpPr>
        <p:spPr>
          <a:xfrm rot="20700000">
            <a:off x="4796428" y="4383575"/>
            <a:ext cx="420731" cy="276999"/>
          </a:xfrm>
          <a:prstGeom prst="rect">
            <a:avLst/>
          </a:prstGeom>
          <a:noFill/>
        </p:spPr>
        <p:txBody>
          <a:bodyPr wrap="square" rtlCol="0">
            <a:spAutoFit/>
          </a:bodyPr>
          <a:lstStyle/>
          <a:p>
            <a:r>
              <a:rPr lang="en-US" sz="1200" b="1" dirty="0" smtClean="0">
                <a:latin typeface="Arial" panose="020B0604020202020204" pitchFamily="34" charset="0"/>
              </a:rPr>
              <a:t>Ai</a:t>
            </a:r>
            <a:endParaRPr lang="en-US" sz="1200" b="1" dirty="0">
              <a:latin typeface="Arial" panose="020B0604020202020204" pitchFamily="34" charset="0"/>
            </a:endParaRPr>
          </a:p>
        </p:txBody>
      </p:sp>
      <p:cxnSp>
        <p:nvCxnSpPr>
          <p:cNvPr id="28" name="Straight Arrow Connector 27"/>
          <p:cNvCxnSpPr/>
          <p:nvPr/>
        </p:nvCxnSpPr>
        <p:spPr bwMode="auto">
          <a:xfrm flipH="1">
            <a:off x="4678463" y="4530668"/>
            <a:ext cx="195346" cy="74772"/>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4539080" y="4733110"/>
            <a:ext cx="158344" cy="72889"/>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95560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1141</Words>
  <Application>Microsoft Office PowerPoint</Application>
  <PresentationFormat>Widescreen</PresentationFormat>
  <Paragraphs>194</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Jenkins</dc:creator>
  <cp:lastModifiedBy>Cindy Nelson</cp:lastModifiedBy>
  <cp:revision>90</cp:revision>
  <cp:lastPrinted>2016-05-11T18:55:19Z</cp:lastPrinted>
  <dcterms:created xsi:type="dcterms:W3CDTF">2016-04-27T18:16:43Z</dcterms:created>
  <dcterms:modified xsi:type="dcterms:W3CDTF">2016-06-06T14:27:42Z</dcterms:modified>
</cp:coreProperties>
</file>