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1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6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9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16" y="756458"/>
            <a:ext cx="8936181" cy="5935893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854075" indent="-396875">
              <a:buFont typeface="+mj-lt"/>
              <a:buAutoNum type="alphaLcParenR"/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1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4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3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6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8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4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0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9EC62-21E2-4173-B54C-1B8FD53525F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8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40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1" y="756458"/>
            <a:ext cx="9068499" cy="5935893"/>
          </a:xfrm>
        </p:spPr>
        <p:txBody>
          <a:bodyPr>
            <a:normAutofit/>
          </a:bodyPr>
          <a:lstStyle/>
          <a:p>
            <a:pPr marL="403225" indent="-403225"/>
            <a:r>
              <a:rPr lang="en-US" u="sng" dirty="0" smtClean="0"/>
              <a:t>Pray</a:t>
            </a:r>
            <a:endParaRPr lang="en-US" u="sng" dirty="0"/>
          </a:p>
          <a:p>
            <a:pPr marL="403225" indent="-403225"/>
            <a:r>
              <a:rPr lang="en-US" u="sng" dirty="0" smtClean="0"/>
              <a:t>Think </a:t>
            </a:r>
            <a:r>
              <a:rPr lang="en-US" u="sng" dirty="0"/>
              <a:t>about</a:t>
            </a:r>
            <a:r>
              <a:rPr lang="en-US" dirty="0"/>
              <a:t> those who will be in the class and </a:t>
            </a:r>
            <a:r>
              <a:rPr lang="en-US" u="sng" dirty="0"/>
              <a:t>pray</a:t>
            </a:r>
            <a:r>
              <a:rPr lang="en-US" dirty="0"/>
              <a:t> for them – this class is for them.</a:t>
            </a:r>
          </a:p>
          <a:p>
            <a:pPr marL="403225" indent="-403225"/>
            <a:r>
              <a:rPr lang="en-US" dirty="0" smtClean="0"/>
              <a:t>The </a:t>
            </a:r>
            <a:r>
              <a:rPr lang="en-US" dirty="0"/>
              <a:t>actual presentation of your lesson will </a:t>
            </a:r>
            <a:r>
              <a:rPr lang="en-US" u="sng" dirty="0"/>
              <a:t>vary slightly</a:t>
            </a:r>
            <a:r>
              <a:rPr lang="en-US" dirty="0"/>
              <a:t> based upon multiple factors:</a:t>
            </a:r>
          </a:p>
          <a:p>
            <a:pPr marL="800100" lvl="1" indent="-403225"/>
            <a:r>
              <a:rPr lang="en-US" sz="2000" dirty="0" smtClean="0"/>
              <a:t>The </a:t>
            </a:r>
            <a:r>
              <a:rPr lang="en-US" sz="2000" dirty="0"/>
              <a:t>teacher and his comfort level</a:t>
            </a:r>
          </a:p>
          <a:p>
            <a:pPr marL="800100" lvl="1" indent="-403225"/>
            <a:r>
              <a:rPr lang="en-US" sz="2000" dirty="0" smtClean="0"/>
              <a:t>The </a:t>
            </a:r>
            <a:r>
              <a:rPr lang="en-US" sz="2000" dirty="0"/>
              <a:t>class location (auditorium, large room, small room)</a:t>
            </a:r>
          </a:p>
          <a:p>
            <a:pPr marL="800100" lvl="1" indent="-403225"/>
            <a:r>
              <a:rPr lang="en-US" sz="2000" dirty="0" smtClean="0"/>
              <a:t>The </a:t>
            </a:r>
            <a:r>
              <a:rPr lang="en-US" sz="2000" dirty="0"/>
              <a:t>class size (large group, middle-sized group, small group)</a:t>
            </a:r>
          </a:p>
          <a:p>
            <a:pPr marL="800100" lvl="1" indent="-403225"/>
            <a:r>
              <a:rPr lang="en-US" sz="2000" dirty="0" smtClean="0"/>
              <a:t>The </a:t>
            </a:r>
            <a:r>
              <a:rPr lang="en-US" sz="2000" dirty="0"/>
              <a:t>class members (older Christians, young adults, teenagers, new Christians, visitors)</a:t>
            </a:r>
          </a:p>
          <a:p>
            <a:pPr marL="800100" lvl="1" indent="-403225"/>
            <a:r>
              <a:rPr lang="en-US" sz="2000" dirty="0" smtClean="0"/>
              <a:t>You </a:t>
            </a:r>
            <a:r>
              <a:rPr lang="en-US" sz="2000" dirty="0"/>
              <a:t>will need to adjust slightly your plans for presentation to match the class dynamics.</a:t>
            </a:r>
          </a:p>
          <a:p>
            <a:pPr marL="403225" indent="-403225"/>
            <a:r>
              <a:rPr lang="en-US" u="sng" dirty="0" smtClean="0"/>
              <a:t>Nervousness</a:t>
            </a:r>
            <a:r>
              <a:rPr lang="en-US" dirty="0" smtClean="0"/>
              <a:t> </a:t>
            </a:r>
            <a:r>
              <a:rPr lang="en-US" dirty="0"/>
              <a:t>is natural and should be expected.  Thrive on it.</a:t>
            </a:r>
          </a:p>
          <a:p>
            <a:pPr marL="403225" indent="-403225"/>
            <a:r>
              <a:rPr lang="en-US" u="sng" dirty="0" smtClean="0"/>
              <a:t>Be </a:t>
            </a:r>
            <a:r>
              <a:rPr lang="en-US" u="sng" dirty="0"/>
              <a:t>enthusiastic</a:t>
            </a:r>
            <a:r>
              <a:rPr lang="en-US" dirty="0"/>
              <a:t> </a:t>
            </a:r>
            <a:r>
              <a:rPr lang="en-US" dirty="0"/>
              <a:t>about teaching the Bible and about the Bible’s abiding relevance to 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3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1" y="756458"/>
            <a:ext cx="9068499" cy="5935893"/>
          </a:xfrm>
        </p:spPr>
        <p:txBody>
          <a:bodyPr>
            <a:normAutofit/>
          </a:bodyPr>
          <a:lstStyle/>
          <a:p>
            <a:pPr marL="403225" indent="-403225">
              <a:buFont typeface="+mj-lt"/>
              <a:buAutoNum type="arabicPeriod" startAt="6"/>
            </a:pPr>
            <a:r>
              <a:rPr lang="en-US" dirty="0" smtClean="0"/>
              <a:t>Make </a:t>
            </a:r>
            <a:r>
              <a:rPr lang="en-US" dirty="0"/>
              <a:t>a habit of getting to class “</a:t>
            </a:r>
            <a:r>
              <a:rPr lang="en-US" u="sng" dirty="0"/>
              <a:t>on time</a:t>
            </a:r>
            <a:r>
              <a:rPr lang="en-US" dirty="0"/>
              <a:t>,” which means </a:t>
            </a:r>
            <a:r>
              <a:rPr lang="en-US" u="sng" dirty="0"/>
              <a:t>early</a:t>
            </a:r>
            <a:r>
              <a:rPr lang="en-US" dirty="0"/>
              <a:t>.</a:t>
            </a:r>
          </a:p>
          <a:p>
            <a:pPr marL="403225" indent="-403225">
              <a:buAutoNum type="arabicPeriod" startAt="6"/>
            </a:pPr>
            <a:r>
              <a:rPr lang="en-US" dirty="0" smtClean="0"/>
              <a:t>Begin </a:t>
            </a:r>
            <a:r>
              <a:rPr lang="en-US" dirty="0"/>
              <a:t>each class with a </a:t>
            </a:r>
            <a:r>
              <a:rPr lang="en-US" u="sng" dirty="0"/>
              <a:t>prayer</a:t>
            </a:r>
            <a:r>
              <a:rPr lang="en-US" dirty="0"/>
              <a:t> (especially on Sunday mornings).</a:t>
            </a:r>
          </a:p>
          <a:p>
            <a:pPr marL="403225" indent="-403225">
              <a:buAutoNum type="arabicPeriod" startAt="6"/>
            </a:pPr>
            <a:r>
              <a:rPr lang="en-US" dirty="0" smtClean="0"/>
              <a:t>Use </a:t>
            </a:r>
            <a:r>
              <a:rPr lang="en-US" dirty="0"/>
              <a:t>your </a:t>
            </a:r>
            <a:r>
              <a:rPr lang="en-US" u="sng" dirty="0"/>
              <a:t>notes</a:t>
            </a:r>
            <a:r>
              <a:rPr lang="en-US" dirty="0"/>
              <a:t> and stick to your </a:t>
            </a:r>
            <a:r>
              <a:rPr lang="en-US" u="sng" dirty="0"/>
              <a:t>notes</a:t>
            </a:r>
            <a:r>
              <a:rPr lang="en-US" dirty="0"/>
              <a:t>.</a:t>
            </a:r>
          </a:p>
          <a:p>
            <a:pPr marL="403225" indent="-403225">
              <a:buAutoNum type="arabicPeriod" startAt="6"/>
            </a:pPr>
            <a:r>
              <a:rPr lang="en-US" dirty="0" smtClean="0"/>
              <a:t>Be </a:t>
            </a:r>
            <a:r>
              <a:rPr lang="en-US" dirty="0"/>
              <a:t>open and welcoming to </a:t>
            </a:r>
            <a:r>
              <a:rPr lang="en-US" u="sng" dirty="0"/>
              <a:t>comments and questions</a:t>
            </a:r>
            <a:r>
              <a:rPr lang="en-US" dirty="0"/>
              <a:t> in class.</a:t>
            </a:r>
          </a:p>
          <a:p>
            <a:pPr marL="800100" lvl="1" indent="-403225"/>
            <a:r>
              <a:rPr lang="en-US" sz="2000" dirty="0" smtClean="0"/>
              <a:t>Prepare </a:t>
            </a:r>
            <a:r>
              <a:rPr lang="en-US" sz="2000" dirty="0"/>
              <a:t>open-ended questions (in your notes) to ask in class, to encourage participation.</a:t>
            </a:r>
          </a:p>
          <a:p>
            <a:pPr marL="800100" lvl="1" indent="-403225"/>
            <a:r>
              <a:rPr lang="en-US" sz="2000" dirty="0" smtClean="0"/>
              <a:t>Realize </a:t>
            </a:r>
            <a:r>
              <a:rPr lang="en-US" sz="2000" dirty="0"/>
              <a:t>that not every response will be correct and be careful how you respond.  </a:t>
            </a:r>
          </a:p>
          <a:p>
            <a:pPr marL="800100" lvl="1" indent="-403225"/>
            <a:r>
              <a:rPr lang="en-US" sz="2000" dirty="0" smtClean="0"/>
              <a:t>Try </a:t>
            </a:r>
            <a:r>
              <a:rPr lang="en-US" sz="2000" dirty="0"/>
              <a:t>to incorporate responses into the class if possible.</a:t>
            </a:r>
          </a:p>
          <a:p>
            <a:pPr marL="800100" lvl="1" indent="-403225"/>
            <a:r>
              <a:rPr lang="en-US" sz="2000" dirty="0" smtClean="0"/>
              <a:t>“</a:t>
            </a:r>
            <a:r>
              <a:rPr lang="en-US" sz="2000" u="sng" dirty="0"/>
              <a:t>I don’t know</a:t>
            </a:r>
            <a:r>
              <a:rPr lang="en-US" sz="2000" dirty="0"/>
              <a:t>” and “</a:t>
            </a:r>
            <a:r>
              <a:rPr lang="en-US" sz="2000" u="sng" dirty="0"/>
              <a:t>I’ll find out and get back to you</a:t>
            </a:r>
            <a:r>
              <a:rPr lang="en-US" sz="2000" dirty="0"/>
              <a:t>” are good and acceptable answers. </a:t>
            </a:r>
          </a:p>
          <a:p>
            <a:pPr marL="403225" indent="-403225">
              <a:buAutoNum type="arabicPeriod" startAt="6"/>
            </a:pPr>
            <a:r>
              <a:rPr lang="en-US" dirty="0" smtClean="0"/>
              <a:t>Maintain </a:t>
            </a:r>
            <a:r>
              <a:rPr lang="en-US" u="sng" dirty="0"/>
              <a:t>control</a:t>
            </a:r>
            <a:r>
              <a:rPr lang="en-US" dirty="0"/>
              <a:t> as the teacher over the discussion.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1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43" end="5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charRg st="543" end="59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charRg st="543" end="5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charRg st="543" end="59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charRg st="543" end="59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1" y="756458"/>
            <a:ext cx="9068499" cy="5935893"/>
          </a:xfrm>
        </p:spPr>
        <p:txBody>
          <a:bodyPr>
            <a:normAutofit/>
          </a:bodyPr>
          <a:lstStyle/>
          <a:p>
            <a:pPr marL="403225" indent="-403225">
              <a:buFont typeface="+mj-lt"/>
              <a:buAutoNum type="arabicPeriod" startAt="11"/>
            </a:pPr>
            <a:r>
              <a:rPr lang="en-US" dirty="0" smtClean="0"/>
              <a:t>Don’t </a:t>
            </a:r>
            <a:r>
              <a:rPr lang="en-US" dirty="0"/>
              <a:t>teach </a:t>
            </a:r>
            <a:r>
              <a:rPr lang="en-US" u="sng" dirty="0"/>
              <a:t>what you don’t know</a:t>
            </a:r>
            <a:r>
              <a:rPr lang="en-US" dirty="0"/>
              <a:t> for certain and haven’t studied thoroughly (James 3:1).</a:t>
            </a:r>
          </a:p>
          <a:p>
            <a:pPr lvl="1" indent="-457200"/>
            <a:r>
              <a:rPr lang="en-US" sz="2000" dirty="0" smtClean="0"/>
              <a:t>Do </a:t>
            </a:r>
            <a:r>
              <a:rPr lang="en-US" sz="2000" dirty="0"/>
              <a:t>not raise questions that you cannot answer or leave any lingering </a:t>
            </a:r>
            <a:r>
              <a:rPr lang="en-US" sz="2000" dirty="0" smtClean="0"/>
              <a:t>doubts.</a:t>
            </a:r>
            <a:endParaRPr lang="en-US" sz="2000" dirty="0"/>
          </a:p>
          <a:p>
            <a:pPr marL="403225" indent="-403225">
              <a:buAutoNum type="arabicPeriod" startAt="11"/>
            </a:pPr>
            <a:r>
              <a:rPr lang="en-US" u="sng" dirty="0" smtClean="0"/>
              <a:t>Lean </a:t>
            </a:r>
            <a:r>
              <a:rPr lang="en-US" u="sng" dirty="0"/>
              <a:t>on</a:t>
            </a:r>
            <a:r>
              <a:rPr lang="en-US" dirty="0"/>
              <a:t> the mature, knowledgeable Christians in the class for </a:t>
            </a:r>
            <a:r>
              <a:rPr lang="en-US" u="sng" dirty="0"/>
              <a:t>support</a:t>
            </a:r>
            <a:r>
              <a:rPr lang="en-US" dirty="0"/>
              <a:t>.</a:t>
            </a:r>
          </a:p>
          <a:p>
            <a:pPr marL="403225" indent="-403225">
              <a:buAutoNum type="arabicPeriod" startAt="11"/>
            </a:pPr>
            <a:r>
              <a:rPr lang="en-US" u="sng" dirty="0" smtClean="0"/>
              <a:t>Wrap </a:t>
            </a:r>
            <a:r>
              <a:rPr lang="en-US" u="sng" dirty="0"/>
              <a:t>up</a:t>
            </a:r>
            <a:r>
              <a:rPr lang="en-US" dirty="0"/>
              <a:t> the class in a nice package at the end.</a:t>
            </a:r>
          </a:p>
          <a:p>
            <a:pPr marL="800100" lvl="1" indent="-403225"/>
            <a:r>
              <a:rPr lang="en-US" sz="2000" dirty="0" smtClean="0"/>
              <a:t>What </a:t>
            </a:r>
            <a:r>
              <a:rPr lang="en-US" sz="2000" dirty="0"/>
              <a:t>are the main lessons to be learned from the study?</a:t>
            </a:r>
          </a:p>
          <a:p>
            <a:pPr marL="800100" lvl="1" indent="-403225"/>
            <a:r>
              <a:rPr lang="en-US" sz="2000" dirty="0" smtClean="0"/>
              <a:t>What </a:t>
            </a:r>
            <a:r>
              <a:rPr lang="en-US" sz="2000" dirty="0"/>
              <a:t>are the main take-</a:t>
            </a:r>
            <a:r>
              <a:rPr lang="en-US" sz="2000" dirty="0" err="1"/>
              <a:t>aways</a:t>
            </a:r>
            <a:r>
              <a:rPr lang="en-US" sz="2000" dirty="0"/>
              <a:t> that can be used to build faith?</a:t>
            </a:r>
          </a:p>
          <a:p>
            <a:pPr marL="800100" lvl="1" indent="-403225"/>
            <a:r>
              <a:rPr lang="en-US" sz="2000" dirty="0" smtClean="0"/>
              <a:t>What </a:t>
            </a:r>
            <a:r>
              <a:rPr lang="en-US" sz="2000" dirty="0"/>
              <a:t>are the main applications to be made to everyday life?</a:t>
            </a:r>
          </a:p>
          <a:p>
            <a:pPr marL="800100" lvl="1" indent="-403225"/>
            <a:r>
              <a:rPr lang="en-US" sz="2000" dirty="0" smtClean="0"/>
              <a:t>Give </a:t>
            </a:r>
            <a:r>
              <a:rPr lang="en-US" sz="2000" dirty="0"/>
              <a:t>a brief summary of the main highlights of the class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086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</TotalTime>
  <Words>350</Words>
  <Application>Microsoft Office PowerPoint</Application>
  <PresentationFormat>On-screen Show (4:3)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26</cp:revision>
  <dcterms:created xsi:type="dcterms:W3CDTF">2015-09-02T00:15:27Z</dcterms:created>
  <dcterms:modified xsi:type="dcterms:W3CDTF">2015-10-28T21:58:23Z</dcterms:modified>
</cp:coreProperties>
</file>