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1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6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9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16" y="756458"/>
            <a:ext cx="8936181" cy="5935893"/>
          </a:xfrm>
        </p:spPr>
        <p:txBody>
          <a:bodyPr/>
          <a:lstStyle>
            <a:lvl1pPr marL="457200" indent="-457200">
              <a:buFont typeface="+mj-lt"/>
              <a:buAutoNum type="arabicPeriod"/>
              <a:defRPr sz="2400"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854075" indent="-396875">
              <a:buFont typeface="+mj-lt"/>
              <a:buAutoNum type="alphaLcParenR"/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1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3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6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0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9EC62-21E2-4173-B54C-1B8FD53525F3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8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40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1" y="756458"/>
            <a:ext cx="9068499" cy="5935893"/>
          </a:xfrm>
        </p:spPr>
        <p:txBody>
          <a:bodyPr>
            <a:normAutofit/>
          </a:bodyPr>
          <a:lstStyle/>
          <a:p>
            <a:pPr marL="403225" indent="-403225"/>
            <a:r>
              <a:rPr lang="en-US" dirty="0" smtClean="0"/>
              <a:t>Pray</a:t>
            </a:r>
            <a:endParaRPr lang="en-US" dirty="0"/>
          </a:p>
          <a:p>
            <a:pPr marL="403225" indent="-403225"/>
            <a:r>
              <a:rPr lang="en-US" dirty="0" smtClean="0"/>
              <a:t>Choose </a:t>
            </a:r>
            <a:r>
              <a:rPr lang="en-US" dirty="0"/>
              <a:t>a Bible character that interests you and you believe will interest the students.</a:t>
            </a:r>
          </a:p>
          <a:p>
            <a:pPr marL="403225" indent="-403225"/>
            <a:r>
              <a:rPr lang="en-US" dirty="0" smtClean="0"/>
              <a:t>Remember </a:t>
            </a:r>
            <a:r>
              <a:rPr lang="en-US" dirty="0"/>
              <a:t>these Scriptures – </a:t>
            </a:r>
            <a:r>
              <a:rPr lang="en-US" u="sng" dirty="0"/>
              <a:t>Romans 15:4</a:t>
            </a:r>
            <a:r>
              <a:rPr lang="en-US" dirty="0"/>
              <a:t> and </a:t>
            </a:r>
            <a:r>
              <a:rPr lang="en-US" u="sng" dirty="0"/>
              <a:t>1 Corinthians 10:11</a:t>
            </a:r>
            <a:r>
              <a:rPr lang="en-US" dirty="0"/>
              <a:t>.</a:t>
            </a:r>
          </a:p>
          <a:p>
            <a:pPr marL="403225" indent="-403225"/>
            <a:r>
              <a:rPr lang="en-US" dirty="0" smtClean="0"/>
              <a:t>Approach </a:t>
            </a:r>
            <a:r>
              <a:rPr lang="en-US" dirty="0"/>
              <a:t>a character study as a combination of a </a:t>
            </a:r>
            <a:r>
              <a:rPr lang="en-US" u="sng" dirty="0"/>
              <a:t>textual</a:t>
            </a:r>
            <a:r>
              <a:rPr lang="en-US" dirty="0"/>
              <a:t> study and a </a:t>
            </a:r>
            <a:r>
              <a:rPr lang="en-US" u="sng" dirty="0"/>
              <a:t>topical</a:t>
            </a:r>
            <a:r>
              <a:rPr lang="en-US" dirty="0"/>
              <a:t> study.</a:t>
            </a:r>
          </a:p>
          <a:p>
            <a:pPr marL="800100" lvl="1" indent="-403225"/>
            <a:r>
              <a:rPr lang="en-US" dirty="0" smtClean="0"/>
              <a:t>It </a:t>
            </a:r>
            <a:r>
              <a:rPr lang="en-US" dirty="0"/>
              <a:t>is like a topical study, in that the teacher will need to search for every time in the Bible the character is mentioned, and then study those sections.</a:t>
            </a:r>
          </a:p>
          <a:p>
            <a:pPr marL="800100" lvl="1" indent="-403225"/>
            <a:r>
              <a:rPr lang="en-US" dirty="0" smtClean="0"/>
              <a:t>It </a:t>
            </a:r>
            <a:r>
              <a:rPr lang="en-US" dirty="0"/>
              <a:t>is like a textual study, in that the teacher will need to dig into a text and its context to develop lessons on a particular Bible character.</a:t>
            </a:r>
          </a:p>
          <a:p>
            <a:pPr marL="403225" indent="-403225"/>
            <a:r>
              <a:rPr lang="en-US" dirty="0" smtClean="0"/>
              <a:t>It </a:t>
            </a:r>
            <a:r>
              <a:rPr lang="en-US" dirty="0"/>
              <a:t>is not necessary to uncover or try to teach </a:t>
            </a:r>
            <a:r>
              <a:rPr lang="en-US" u="sng" dirty="0"/>
              <a:t>every detail</a:t>
            </a:r>
            <a:r>
              <a:rPr lang="en-US" dirty="0"/>
              <a:t> about the Bible character’s life.</a:t>
            </a:r>
          </a:p>
        </p:txBody>
      </p:sp>
    </p:spTree>
    <p:extLst>
      <p:ext uri="{BB962C8B-B14F-4D97-AF65-F5344CB8AC3E}">
        <p14:creationId xmlns:p14="http://schemas.microsoft.com/office/powerpoint/2010/main" val="172953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01" y="756458"/>
            <a:ext cx="9068499" cy="5935893"/>
          </a:xfrm>
        </p:spPr>
        <p:txBody>
          <a:bodyPr>
            <a:normAutofit lnSpcReduction="10000"/>
          </a:bodyPr>
          <a:lstStyle/>
          <a:p>
            <a:pPr marL="403225" indent="-403225">
              <a:buFont typeface="+mj-lt"/>
              <a:buAutoNum type="arabicPeriod" startAt="6"/>
            </a:pPr>
            <a:r>
              <a:rPr lang="en-US" dirty="0" smtClean="0"/>
              <a:t>Ask </a:t>
            </a:r>
            <a:r>
              <a:rPr lang="en-US" dirty="0"/>
              <a:t>a </a:t>
            </a:r>
            <a:r>
              <a:rPr lang="en-US" u="sng" dirty="0"/>
              <a:t>series of questions</a:t>
            </a:r>
            <a:r>
              <a:rPr lang="en-US" dirty="0"/>
              <a:t> about a character will be helpful</a:t>
            </a:r>
            <a:r>
              <a:rPr lang="en-US" dirty="0" smtClean="0"/>
              <a:t>:</a:t>
            </a:r>
          </a:p>
          <a:p>
            <a:pPr lvl="1" indent="-457200"/>
            <a:r>
              <a:rPr lang="en-US" u="sng" dirty="0" smtClean="0"/>
              <a:t>WHO</a:t>
            </a:r>
            <a:r>
              <a:rPr lang="en-US" dirty="0" smtClean="0"/>
              <a:t>?</a:t>
            </a:r>
          </a:p>
          <a:p>
            <a:pPr lvl="1" indent="-457200"/>
            <a:r>
              <a:rPr lang="en-US" u="sng" dirty="0" smtClean="0"/>
              <a:t>WHEN</a:t>
            </a:r>
            <a:r>
              <a:rPr lang="en-US" dirty="0" smtClean="0"/>
              <a:t>?</a:t>
            </a:r>
          </a:p>
          <a:p>
            <a:pPr lvl="1" indent="-457200"/>
            <a:r>
              <a:rPr lang="en-US" u="sng" dirty="0" smtClean="0"/>
              <a:t>WHERE</a:t>
            </a:r>
            <a:r>
              <a:rPr lang="en-US" dirty="0" smtClean="0"/>
              <a:t>?</a:t>
            </a:r>
          </a:p>
          <a:p>
            <a:pPr lvl="1" indent="-457200"/>
            <a:r>
              <a:rPr lang="en-US" u="sng" dirty="0" smtClean="0"/>
              <a:t>WHAT</a:t>
            </a:r>
            <a:r>
              <a:rPr lang="en-US" dirty="0" smtClean="0"/>
              <a:t>?</a:t>
            </a:r>
          </a:p>
          <a:p>
            <a:pPr lvl="1" indent="-457200"/>
            <a:r>
              <a:rPr lang="en-US" u="sng" dirty="0" smtClean="0"/>
              <a:t>WHY</a:t>
            </a:r>
            <a:r>
              <a:rPr lang="en-US" dirty="0" smtClean="0"/>
              <a:t>?</a:t>
            </a:r>
          </a:p>
          <a:p>
            <a:pPr marL="403225" indent="-403225">
              <a:buFont typeface="+mj-lt"/>
              <a:buAutoNum type="arabicPeriod" startAt="6"/>
            </a:pPr>
            <a:r>
              <a:rPr lang="en-US" dirty="0" smtClean="0"/>
              <a:t>Write </a:t>
            </a:r>
            <a:r>
              <a:rPr lang="en-US" dirty="0"/>
              <a:t>a thesis statement, stating the specific aim of your lesson, and stick to it.</a:t>
            </a:r>
          </a:p>
          <a:p>
            <a:pPr marL="403225" indent="-403225">
              <a:buFont typeface="+mj-lt"/>
              <a:buAutoNum type="arabicPeriod" startAt="6"/>
            </a:pPr>
            <a:r>
              <a:rPr lang="en-US" dirty="0" smtClean="0"/>
              <a:t>Choose </a:t>
            </a:r>
            <a:r>
              <a:rPr lang="en-US" dirty="0"/>
              <a:t>a </a:t>
            </a:r>
            <a:r>
              <a:rPr lang="en-US" u="sng" dirty="0"/>
              <a:t>key verse</a:t>
            </a:r>
            <a:r>
              <a:rPr lang="en-US" dirty="0"/>
              <a:t> that summarizes the character’s life and can serve as a centerpiece of your lesson.</a:t>
            </a:r>
          </a:p>
          <a:p>
            <a:pPr marL="403225" indent="-403225">
              <a:buFont typeface="+mj-lt"/>
              <a:buAutoNum type="arabicPeriod" startAt="6"/>
            </a:pPr>
            <a:r>
              <a:rPr lang="en-US" dirty="0" smtClean="0"/>
              <a:t>Compose </a:t>
            </a:r>
            <a:r>
              <a:rPr lang="en-US" dirty="0"/>
              <a:t>an outline in this manner:</a:t>
            </a:r>
          </a:p>
          <a:p>
            <a:pPr lvl="1" indent="-457200"/>
            <a:r>
              <a:rPr lang="en-US" dirty="0" smtClean="0"/>
              <a:t>The </a:t>
            </a:r>
            <a:r>
              <a:rPr lang="en-US" u="sng" dirty="0" smtClean="0"/>
              <a:t>Context</a:t>
            </a:r>
            <a:endParaRPr lang="en-US" u="sng" dirty="0"/>
          </a:p>
          <a:p>
            <a:pPr lvl="1" indent="-457200"/>
            <a:r>
              <a:rPr lang="en-US" dirty="0" smtClean="0"/>
              <a:t>The </a:t>
            </a:r>
            <a:r>
              <a:rPr lang="en-US" u="sng" dirty="0" smtClean="0"/>
              <a:t>Character</a:t>
            </a:r>
            <a:endParaRPr lang="en-US" u="sng" dirty="0"/>
          </a:p>
          <a:p>
            <a:pPr lvl="1" indent="-457200"/>
            <a:r>
              <a:rPr lang="en-US" dirty="0" smtClean="0"/>
              <a:t>The </a:t>
            </a:r>
            <a:r>
              <a:rPr lang="en-US" u="sng" dirty="0" smtClean="0"/>
              <a:t>Convergence</a:t>
            </a:r>
            <a:endParaRPr lang="en-US" u="sng" dirty="0"/>
          </a:p>
          <a:p>
            <a:pPr marL="403225" indent="-403225">
              <a:buFont typeface="+mj-lt"/>
              <a:buAutoNum type="arabicPeriod" startAt="6"/>
            </a:pPr>
            <a:r>
              <a:rPr lang="en-US" dirty="0" smtClean="0"/>
              <a:t>Try </a:t>
            </a:r>
            <a:r>
              <a:rPr lang="en-US" dirty="0"/>
              <a:t>to help the students in the class to walk and talk with this Bible character.  Make it real.</a:t>
            </a:r>
          </a:p>
          <a:p>
            <a:pPr marL="403225" indent="-403225">
              <a:buFont typeface="+mj-lt"/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9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216</Words>
  <Application>Microsoft Office PowerPoint</Application>
  <PresentationFormat>On-screen Show (4:3)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26</cp:revision>
  <dcterms:created xsi:type="dcterms:W3CDTF">2015-09-02T00:15:27Z</dcterms:created>
  <dcterms:modified xsi:type="dcterms:W3CDTF">2015-10-14T22:33:03Z</dcterms:modified>
</cp:coreProperties>
</file>