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19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6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9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16" y="756458"/>
            <a:ext cx="8936181" cy="5935893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 b="1">
                <a:ln w="6350">
                  <a:solidFill>
                    <a:srgbClr val="9B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854075" indent="-396875">
              <a:buFont typeface="+mj-lt"/>
              <a:buAutoNum type="alphaLcParenR"/>
              <a:defRPr b="1">
                <a:ln w="6350">
                  <a:solidFill>
                    <a:srgbClr val="9B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ln w="6350">
                  <a:solidFill>
                    <a:srgbClr val="9B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ln w="6350">
                  <a:solidFill>
                    <a:srgbClr val="9B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ln w="6350">
                  <a:solidFill>
                    <a:srgbClr val="9B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1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4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3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6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8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4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0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9EC62-21E2-4173-B54C-1B8FD53525F3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8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40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01" y="756458"/>
            <a:ext cx="9068499" cy="5935893"/>
          </a:xfrm>
        </p:spPr>
        <p:txBody>
          <a:bodyPr>
            <a:normAutofit/>
          </a:bodyPr>
          <a:lstStyle/>
          <a:p>
            <a:pPr marL="403225" indent="-403225"/>
            <a:r>
              <a:rPr lang="en-US" u="sng" dirty="0" smtClean="0"/>
              <a:t>Pray</a:t>
            </a:r>
            <a:endParaRPr lang="en-US" u="sng" dirty="0"/>
          </a:p>
          <a:p>
            <a:pPr marL="403225" indent="-403225"/>
            <a:r>
              <a:rPr lang="en-US" dirty="0" smtClean="0"/>
              <a:t>Identify </a:t>
            </a:r>
            <a:r>
              <a:rPr lang="en-US" dirty="0"/>
              <a:t>the </a:t>
            </a:r>
            <a:r>
              <a:rPr lang="en-US" u="sng" dirty="0"/>
              <a:t>specific Bible subject</a:t>
            </a:r>
            <a:r>
              <a:rPr lang="en-US" dirty="0"/>
              <a:t> that you are going to teach.</a:t>
            </a:r>
          </a:p>
          <a:p>
            <a:pPr marL="403225" indent="-403225"/>
            <a:r>
              <a:rPr lang="en-US" u="sng" dirty="0" smtClean="0"/>
              <a:t>Narrow </a:t>
            </a:r>
            <a:r>
              <a:rPr lang="en-US" u="sng" dirty="0"/>
              <a:t>down</a:t>
            </a:r>
            <a:r>
              <a:rPr lang="en-US" dirty="0"/>
              <a:t> the subject that you are to teach to a </a:t>
            </a:r>
            <a:r>
              <a:rPr lang="en-US" u="sng" dirty="0"/>
              <a:t>manageable</a:t>
            </a:r>
            <a:r>
              <a:rPr lang="en-US" dirty="0"/>
              <a:t> focus.</a:t>
            </a:r>
          </a:p>
          <a:p>
            <a:pPr marL="403225" indent="-403225"/>
            <a:r>
              <a:rPr lang="en-US" dirty="0" smtClean="0"/>
              <a:t>Determine </a:t>
            </a:r>
            <a:r>
              <a:rPr lang="en-US" dirty="0"/>
              <a:t>to </a:t>
            </a:r>
            <a:r>
              <a:rPr lang="en-US" u="sng" dirty="0"/>
              <a:t>let the Bible draw its own conclusions</a:t>
            </a:r>
            <a:r>
              <a:rPr lang="en-US" dirty="0"/>
              <a:t>, instead of first drawing your own conclusions and then going to the Bible to “prove it.”  </a:t>
            </a:r>
          </a:p>
          <a:p>
            <a:pPr marL="403225" indent="-403225"/>
            <a:r>
              <a:rPr lang="en-US" u="sng" dirty="0" smtClean="0"/>
              <a:t>Gather </a:t>
            </a:r>
            <a:r>
              <a:rPr lang="en-US" u="sng" dirty="0"/>
              <a:t>all of the relevant Bible passages</a:t>
            </a:r>
            <a:r>
              <a:rPr lang="en-US" dirty="0"/>
              <a:t> on the assigned subject, using a concordance, topical index book and/or other reference sources.</a:t>
            </a:r>
          </a:p>
          <a:p>
            <a:pPr marL="800100" lvl="1" indent="-403225"/>
            <a:r>
              <a:rPr lang="en-US" dirty="0" smtClean="0"/>
              <a:t>Topical resources</a:t>
            </a:r>
            <a:endParaRPr lang="en-US" dirty="0"/>
          </a:p>
          <a:p>
            <a:pPr marL="800100" lvl="1" indent="-403225"/>
            <a:r>
              <a:rPr lang="en-US" dirty="0" smtClean="0"/>
              <a:t>Look </a:t>
            </a:r>
            <a:r>
              <a:rPr lang="en-US" dirty="0"/>
              <a:t>up all relevant words and synonyms.  </a:t>
            </a:r>
          </a:p>
          <a:p>
            <a:pPr marL="800100" lvl="1" indent="-403225"/>
            <a:r>
              <a:rPr lang="en-US" dirty="0" smtClean="0"/>
              <a:t>Look </a:t>
            </a:r>
            <a:r>
              <a:rPr lang="en-US" dirty="0"/>
              <a:t>up every possible verse.  </a:t>
            </a:r>
          </a:p>
          <a:p>
            <a:pPr marL="800100" lvl="1" indent="-403225"/>
            <a:r>
              <a:rPr lang="en-US" dirty="0" smtClean="0"/>
              <a:t>Keep </a:t>
            </a:r>
            <a:r>
              <a:rPr lang="en-US" dirty="0"/>
              <a:t>every verse in its context. </a:t>
            </a:r>
          </a:p>
          <a:p>
            <a:pPr marL="800100" lvl="1" indent="-403225"/>
            <a:r>
              <a:rPr lang="en-US" dirty="0" smtClean="0"/>
              <a:t>Remember “</a:t>
            </a:r>
            <a:r>
              <a:rPr lang="en-US" dirty="0"/>
              <a:t>the sum” of God’s Word “is truth” (Psa. 119:160).</a:t>
            </a:r>
          </a:p>
        </p:txBody>
      </p:sp>
    </p:spTree>
    <p:extLst>
      <p:ext uri="{BB962C8B-B14F-4D97-AF65-F5344CB8AC3E}">
        <p14:creationId xmlns:p14="http://schemas.microsoft.com/office/powerpoint/2010/main" val="172953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01" y="756458"/>
            <a:ext cx="9068499" cy="5935893"/>
          </a:xfrm>
        </p:spPr>
        <p:txBody>
          <a:bodyPr>
            <a:normAutofit fontScale="92500"/>
          </a:bodyPr>
          <a:lstStyle/>
          <a:p>
            <a:pPr marL="403225" indent="-403225">
              <a:buFont typeface="+mj-lt"/>
              <a:buAutoNum type="arabicPeriod" startAt="6"/>
            </a:pPr>
            <a:r>
              <a:rPr lang="en-US" u="sng" dirty="0" smtClean="0"/>
              <a:t>Define </a:t>
            </a:r>
            <a:r>
              <a:rPr lang="en-US" u="sng" dirty="0"/>
              <a:t>key </a:t>
            </a:r>
            <a:r>
              <a:rPr lang="en-US" u="sng" dirty="0" smtClean="0"/>
              <a:t>terms</a:t>
            </a:r>
            <a:r>
              <a:rPr lang="en-US" dirty="0" smtClean="0"/>
              <a:t>.</a:t>
            </a:r>
            <a:endParaRPr lang="en-US" dirty="0"/>
          </a:p>
          <a:p>
            <a:pPr marL="403225" indent="-403225">
              <a:buAutoNum type="arabicPeriod" startAt="6"/>
            </a:pPr>
            <a:r>
              <a:rPr lang="en-US" dirty="0" smtClean="0"/>
              <a:t>Look </a:t>
            </a:r>
            <a:r>
              <a:rPr lang="en-US" dirty="0"/>
              <a:t>for </a:t>
            </a:r>
            <a:r>
              <a:rPr lang="en-US" u="sng" dirty="0"/>
              <a:t>Biblical examples</a:t>
            </a:r>
            <a:r>
              <a:rPr lang="en-US" dirty="0"/>
              <a:t> that relate to your subject.</a:t>
            </a:r>
          </a:p>
          <a:p>
            <a:pPr marL="403225" indent="-403225">
              <a:buAutoNum type="arabicPeriod" startAt="6"/>
            </a:pPr>
            <a:r>
              <a:rPr lang="en-US" dirty="0" smtClean="0"/>
              <a:t>After </a:t>
            </a:r>
            <a:r>
              <a:rPr lang="en-US" dirty="0"/>
              <a:t>gathering all relevant Bible material, </a:t>
            </a:r>
            <a:r>
              <a:rPr lang="en-US" u="sng" dirty="0"/>
              <a:t>examine</a:t>
            </a:r>
            <a:r>
              <a:rPr lang="en-US" dirty="0"/>
              <a:t> it, </a:t>
            </a:r>
            <a:r>
              <a:rPr lang="en-US" u="sng" dirty="0"/>
              <a:t>organize</a:t>
            </a:r>
            <a:r>
              <a:rPr lang="en-US" dirty="0"/>
              <a:t> it, </a:t>
            </a:r>
            <a:r>
              <a:rPr lang="en-US" u="sng" dirty="0"/>
              <a:t>handle it aright</a:t>
            </a:r>
            <a:r>
              <a:rPr lang="en-US" dirty="0"/>
              <a:t>.</a:t>
            </a:r>
          </a:p>
          <a:p>
            <a:pPr marL="403225" indent="-403225">
              <a:buAutoNum type="arabicPeriod" startAt="6"/>
            </a:pPr>
            <a:r>
              <a:rPr lang="en-US" dirty="0" smtClean="0"/>
              <a:t>Group </a:t>
            </a:r>
            <a:r>
              <a:rPr lang="en-US" dirty="0"/>
              <a:t>your findings into a few (between two and five) </a:t>
            </a:r>
            <a:r>
              <a:rPr lang="en-US" u="sng" dirty="0"/>
              <a:t>main points</a:t>
            </a:r>
            <a:r>
              <a:rPr lang="en-US" dirty="0"/>
              <a:t>.</a:t>
            </a:r>
          </a:p>
          <a:p>
            <a:pPr marL="403225" indent="-403225">
              <a:buAutoNum type="arabicPeriod" startAt="6"/>
            </a:pPr>
            <a:r>
              <a:rPr lang="en-US" dirty="0" smtClean="0"/>
              <a:t>Write </a:t>
            </a:r>
            <a:r>
              <a:rPr lang="en-US" dirty="0"/>
              <a:t>a </a:t>
            </a:r>
            <a:r>
              <a:rPr lang="en-US" u="sng" dirty="0"/>
              <a:t>thesis </a:t>
            </a:r>
            <a:r>
              <a:rPr lang="en-US" u="sng" dirty="0" smtClean="0"/>
              <a:t>statement</a:t>
            </a:r>
            <a:r>
              <a:rPr lang="en-US" dirty="0" smtClean="0"/>
              <a:t>.</a:t>
            </a:r>
            <a:endParaRPr lang="en-US" dirty="0"/>
          </a:p>
          <a:p>
            <a:pPr marL="403225" indent="-403225">
              <a:buAutoNum type="arabicPeriod" startAt="6"/>
            </a:pPr>
            <a:r>
              <a:rPr lang="en-US" u="sng" dirty="0" smtClean="0"/>
              <a:t>Saturate </a:t>
            </a:r>
            <a:r>
              <a:rPr lang="en-US" u="sng" dirty="0"/>
              <a:t>your lesson with Bible verses</a:t>
            </a:r>
            <a:r>
              <a:rPr lang="en-US" dirty="0"/>
              <a:t>, grouping them under one of the main points, creating </a:t>
            </a:r>
            <a:r>
              <a:rPr lang="en-US" u="sng" dirty="0"/>
              <a:t>2-3 sub-points</a:t>
            </a:r>
            <a:r>
              <a:rPr lang="en-US" dirty="0"/>
              <a:t> to support each of the main points.</a:t>
            </a:r>
          </a:p>
          <a:p>
            <a:pPr marL="403225" indent="-403225">
              <a:buAutoNum type="arabicPeriod" startAt="6"/>
            </a:pPr>
            <a:r>
              <a:rPr lang="en-US" dirty="0" smtClean="0"/>
              <a:t>Identify </a:t>
            </a:r>
            <a:r>
              <a:rPr lang="en-US" dirty="0"/>
              <a:t>specific and relevant </a:t>
            </a:r>
            <a:r>
              <a:rPr lang="en-US" u="sng" dirty="0"/>
              <a:t>applications</a:t>
            </a:r>
            <a:r>
              <a:rPr lang="en-US" dirty="0"/>
              <a:t> to everyday living.</a:t>
            </a:r>
          </a:p>
          <a:p>
            <a:pPr marL="403225" indent="-403225">
              <a:buAutoNum type="arabicPeriod" startAt="6"/>
            </a:pPr>
            <a:r>
              <a:rPr lang="en-US" dirty="0" smtClean="0"/>
              <a:t>Organize </a:t>
            </a:r>
            <a:r>
              <a:rPr lang="en-US" dirty="0"/>
              <a:t>your research and lesson into an essential outline format:</a:t>
            </a:r>
          </a:p>
          <a:p>
            <a:pPr marL="800100" lvl="1" indent="-403225"/>
            <a:r>
              <a:rPr lang="en-US" dirty="0" smtClean="0"/>
              <a:t>Introduction</a:t>
            </a:r>
            <a:endParaRPr lang="en-US" dirty="0"/>
          </a:p>
          <a:p>
            <a:pPr marL="800100" lvl="1" indent="-403225"/>
            <a:r>
              <a:rPr lang="en-US" dirty="0" smtClean="0"/>
              <a:t>Body </a:t>
            </a:r>
            <a:r>
              <a:rPr lang="en-US" dirty="0"/>
              <a:t>of </a:t>
            </a:r>
            <a:r>
              <a:rPr lang="en-US" dirty="0" smtClean="0"/>
              <a:t>Discussion</a:t>
            </a:r>
            <a:endParaRPr lang="en-US" dirty="0"/>
          </a:p>
          <a:p>
            <a:pPr marL="800100" lvl="1" indent="-403225"/>
            <a:r>
              <a:rPr lang="en-US" dirty="0" smtClean="0"/>
              <a:t>Application</a:t>
            </a:r>
            <a:endParaRPr lang="en-US" dirty="0"/>
          </a:p>
          <a:p>
            <a:pPr marL="800100" lvl="1" indent="-403225"/>
            <a:r>
              <a:rPr lang="en-US" dirty="0" smtClean="0"/>
              <a:t>Conclusion </a:t>
            </a:r>
            <a:endParaRPr lang="en-US" dirty="0"/>
          </a:p>
          <a:p>
            <a:pPr marL="403225" indent="-403225">
              <a:buAutoNum type="arabicPeriod" startAt="6"/>
            </a:pPr>
            <a:r>
              <a:rPr lang="en-US" dirty="0" smtClean="0"/>
              <a:t>As </a:t>
            </a:r>
            <a:r>
              <a:rPr lang="en-US" dirty="0"/>
              <a:t>much as possible, make your “topical” study a “textual” study.</a:t>
            </a:r>
          </a:p>
        </p:txBody>
      </p:sp>
    </p:spTree>
    <p:extLst>
      <p:ext uri="{BB962C8B-B14F-4D97-AF65-F5344CB8AC3E}">
        <p14:creationId xmlns:p14="http://schemas.microsoft.com/office/powerpoint/2010/main" val="4075699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</TotalTime>
  <Words>240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24</cp:revision>
  <dcterms:created xsi:type="dcterms:W3CDTF">2015-09-02T00:15:27Z</dcterms:created>
  <dcterms:modified xsi:type="dcterms:W3CDTF">2015-10-07T22:01:34Z</dcterms:modified>
</cp:coreProperties>
</file>