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54075" indent="-396875">
              <a:buFont typeface="+mj-lt"/>
              <a:buAutoNum type="alphaLcParenR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2000" dirty="0" smtClean="0"/>
              <a:t>Pray</a:t>
            </a:r>
            <a:endParaRPr lang="en-US" sz="2000" dirty="0"/>
          </a:p>
          <a:p>
            <a:pPr marL="403225" indent="-403225"/>
            <a:r>
              <a:rPr lang="en-US" sz="2000" dirty="0" smtClean="0"/>
              <a:t>Read </a:t>
            </a:r>
            <a:r>
              <a:rPr lang="en-US" sz="2000" dirty="0"/>
              <a:t>the passage that you are studying from multiple reliable translations</a:t>
            </a:r>
          </a:p>
          <a:p>
            <a:pPr marL="403225" indent="-403225"/>
            <a:r>
              <a:rPr lang="en-US" sz="2000" dirty="0" smtClean="0"/>
              <a:t>Read </a:t>
            </a:r>
            <a:r>
              <a:rPr lang="en-US" sz="2000" dirty="0"/>
              <a:t>the sections before and after, in order to understand the context</a:t>
            </a:r>
          </a:p>
          <a:p>
            <a:pPr marL="403225" indent="-403225"/>
            <a:r>
              <a:rPr lang="en-US" sz="2000" dirty="0" smtClean="0"/>
              <a:t>Look </a:t>
            </a:r>
            <a:r>
              <a:rPr lang="en-US" sz="2000" dirty="0"/>
              <a:t>at the words, the phrases, the sentences, the paragraphs, the chapters, etc.</a:t>
            </a:r>
          </a:p>
          <a:p>
            <a:pPr marL="403225" indent="-403225"/>
            <a:r>
              <a:rPr lang="en-US" sz="2000" dirty="0" smtClean="0"/>
              <a:t>Read </a:t>
            </a:r>
            <a:r>
              <a:rPr lang="en-US" sz="2000" dirty="0"/>
              <a:t>the passage </a:t>
            </a:r>
            <a:r>
              <a:rPr lang="en-US" sz="2000" u="sng" dirty="0"/>
              <a:t>multiple times</a:t>
            </a:r>
            <a:r>
              <a:rPr lang="en-US" sz="2000" dirty="0"/>
              <a:t> to really get into it and let it get into </a:t>
            </a:r>
            <a:r>
              <a:rPr lang="en-US" sz="2000" dirty="0" smtClean="0"/>
              <a:t>you</a:t>
            </a:r>
          </a:p>
          <a:p>
            <a:pPr marL="403225" indent="-403225"/>
            <a:r>
              <a:rPr lang="en-US" sz="2000" dirty="0" smtClean="0"/>
              <a:t>Place </a:t>
            </a:r>
            <a:r>
              <a:rPr lang="en-US" sz="2000" dirty="0"/>
              <a:t>the passage into the </a:t>
            </a:r>
            <a:r>
              <a:rPr lang="en-US" sz="2000" u="sng" dirty="0"/>
              <a:t>immediate context</a:t>
            </a:r>
            <a:r>
              <a:rPr lang="en-US" sz="2000" dirty="0"/>
              <a:t> of the given chapter, the </a:t>
            </a:r>
            <a:r>
              <a:rPr lang="en-US" sz="2000" u="sng" dirty="0"/>
              <a:t>remote context</a:t>
            </a:r>
            <a:r>
              <a:rPr lang="en-US" sz="2000" dirty="0"/>
              <a:t> of the Bible book itself and then the </a:t>
            </a:r>
            <a:r>
              <a:rPr lang="en-US" sz="2000" u="sng" dirty="0"/>
              <a:t>full context</a:t>
            </a:r>
            <a:r>
              <a:rPr lang="en-US" sz="2000" dirty="0"/>
              <a:t> of the entire Bible.  </a:t>
            </a:r>
          </a:p>
          <a:p>
            <a:pPr marL="631825" lvl="1" indent="-287338"/>
            <a:r>
              <a:rPr lang="en-US" sz="2000" dirty="0" smtClean="0"/>
              <a:t>How </a:t>
            </a:r>
            <a:r>
              <a:rPr lang="en-US" sz="2000" dirty="0"/>
              <a:t>does this fit into the Bible?</a:t>
            </a:r>
          </a:p>
          <a:p>
            <a:pPr marL="631825" lvl="1" indent="-287338"/>
            <a:r>
              <a:rPr lang="en-US" sz="2000" dirty="0" smtClean="0"/>
              <a:t>Is </a:t>
            </a:r>
            <a:r>
              <a:rPr lang="en-US" sz="2000" dirty="0"/>
              <a:t>it in the Old Testament or New Testament?</a:t>
            </a:r>
          </a:p>
          <a:p>
            <a:pPr marL="631825" lvl="1" indent="-287338"/>
            <a:r>
              <a:rPr lang="en-US" sz="2000" dirty="0" smtClean="0"/>
              <a:t>Is </a:t>
            </a:r>
            <a:r>
              <a:rPr lang="en-US" sz="2000" dirty="0"/>
              <a:t>it in the section of law, history, poetry, prophecy, life of Christ, church history, epistles?</a:t>
            </a:r>
          </a:p>
          <a:p>
            <a:pPr marL="403225" indent="-403225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7"/>
            </a:pPr>
            <a:r>
              <a:rPr lang="en-US" sz="2000" dirty="0" smtClean="0"/>
              <a:t>Ask </a:t>
            </a:r>
            <a:r>
              <a:rPr lang="en-US" sz="2000" dirty="0"/>
              <a:t>a </a:t>
            </a:r>
            <a:r>
              <a:rPr lang="en-US" sz="2000" u="sng" dirty="0"/>
              <a:t>series of questions</a:t>
            </a:r>
            <a:r>
              <a:rPr lang="en-US" sz="2000" dirty="0"/>
              <a:t>:</a:t>
            </a:r>
          </a:p>
          <a:p>
            <a:pPr marL="800100" lvl="1" indent="-403225"/>
            <a:r>
              <a:rPr lang="en-US" sz="2000" dirty="0" smtClean="0"/>
              <a:t>Who </a:t>
            </a:r>
            <a:r>
              <a:rPr lang="en-US" sz="2000" dirty="0"/>
              <a:t>wrote this text?</a:t>
            </a:r>
          </a:p>
          <a:p>
            <a:pPr marL="800100" lvl="1" indent="-403225"/>
            <a:r>
              <a:rPr lang="en-US" sz="2000" dirty="0" smtClean="0"/>
              <a:t>To </a:t>
            </a:r>
            <a:r>
              <a:rPr lang="en-US" sz="2000" dirty="0"/>
              <a:t>whom is it written?</a:t>
            </a:r>
          </a:p>
          <a:p>
            <a:pPr marL="800100" lvl="1" indent="-403225"/>
            <a:r>
              <a:rPr lang="en-US" sz="2000" dirty="0" smtClean="0"/>
              <a:t>When </a:t>
            </a:r>
            <a:r>
              <a:rPr lang="en-US" sz="2000" dirty="0"/>
              <a:t>was it written?</a:t>
            </a:r>
          </a:p>
          <a:p>
            <a:pPr marL="800100" lvl="1" indent="-403225"/>
            <a:r>
              <a:rPr lang="en-US" sz="2000" dirty="0" smtClean="0"/>
              <a:t>For </a:t>
            </a:r>
            <a:r>
              <a:rPr lang="en-US" sz="2000" dirty="0"/>
              <a:t>what purpose was it written?  What was the occasion?</a:t>
            </a:r>
          </a:p>
          <a:p>
            <a:pPr marL="800100" lvl="1" indent="-403225"/>
            <a:r>
              <a:rPr lang="en-US" sz="2000" dirty="0" smtClean="0"/>
              <a:t>What </a:t>
            </a:r>
            <a:r>
              <a:rPr lang="en-US" sz="2000" dirty="0"/>
              <a:t>is the main theme of the book and of this passage?  </a:t>
            </a:r>
          </a:p>
          <a:p>
            <a:pPr marL="800100" lvl="1" indent="-403225"/>
            <a:r>
              <a:rPr lang="en-US" sz="2000" dirty="0" smtClean="0"/>
              <a:t>What </a:t>
            </a:r>
            <a:r>
              <a:rPr lang="en-US" sz="2000" dirty="0"/>
              <a:t>is the overall message?</a:t>
            </a:r>
          </a:p>
          <a:p>
            <a:pPr marL="403225" indent="-403225">
              <a:buAutoNum type="arabicPeriod" startAt="7"/>
            </a:pPr>
            <a:r>
              <a:rPr lang="en-US" sz="2000" dirty="0" smtClean="0"/>
              <a:t>Identify </a:t>
            </a:r>
            <a:r>
              <a:rPr lang="en-US" sz="2000" dirty="0"/>
              <a:t>the </a:t>
            </a:r>
            <a:r>
              <a:rPr lang="en-US" sz="2000" u="sng" dirty="0"/>
              <a:t>key words or phrases</a:t>
            </a:r>
            <a:r>
              <a:rPr lang="en-US" sz="2000" dirty="0"/>
              <a:t> in this passage</a:t>
            </a:r>
          </a:p>
          <a:p>
            <a:pPr lvl="1" indent="-457200"/>
            <a:r>
              <a:rPr lang="en-US" sz="2000" dirty="0" smtClean="0"/>
              <a:t>What </a:t>
            </a:r>
            <a:r>
              <a:rPr lang="en-US" sz="2000" dirty="0"/>
              <a:t>are key words/phrases that are unique to this section of Scripture?</a:t>
            </a:r>
          </a:p>
          <a:p>
            <a:pPr lvl="1" indent="-457200"/>
            <a:r>
              <a:rPr lang="en-US" sz="2000" dirty="0" smtClean="0"/>
              <a:t>What </a:t>
            </a:r>
            <a:r>
              <a:rPr lang="en-US" sz="2000" dirty="0"/>
              <a:t>are key words/phrases that tie in with the rest of the Bible?</a:t>
            </a:r>
          </a:p>
          <a:p>
            <a:pPr lvl="1" indent="-457200"/>
            <a:r>
              <a:rPr lang="en-US" sz="2000" dirty="0" smtClean="0"/>
              <a:t>How </a:t>
            </a:r>
            <a:r>
              <a:rPr lang="en-US" sz="2000" dirty="0"/>
              <a:t>are these words/phrases used elsewhere in the Bible?</a:t>
            </a:r>
          </a:p>
          <a:p>
            <a:pPr lvl="1" indent="-457200"/>
            <a:r>
              <a:rPr lang="en-US" sz="2000" dirty="0" smtClean="0"/>
              <a:t>How </a:t>
            </a:r>
            <a:r>
              <a:rPr lang="en-US" sz="2000" dirty="0"/>
              <a:t>do other translations translate these key words/phrases?</a:t>
            </a:r>
          </a:p>
        </p:txBody>
      </p:sp>
    </p:spTree>
    <p:extLst>
      <p:ext uri="{BB962C8B-B14F-4D97-AF65-F5344CB8AC3E}">
        <p14:creationId xmlns:p14="http://schemas.microsoft.com/office/powerpoint/2010/main" val="21582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9"/>
            </a:pPr>
            <a:r>
              <a:rPr lang="en-US" sz="2000" u="sng" dirty="0" smtClean="0"/>
              <a:t>Outline </a:t>
            </a:r>
            <a:r>
              <a:rPr lang="en-US" sz="2000" u="sng" dirty="0"/>
              <a:t>the text</a:t>
            </a:r>
          </a:p>
          <a:p>
            <a:pPr marL="403225" indent="-403225">
              <a:buAutoNum type="arabicPeriod" startAt="9"/>
            </a:pPr>
            <a:r>
              <a:rPr lang="en-US" sz="2000" dirty="0" smtClean="0"/>
              <a:t>After </a:t>
            </a:r>
            <a:r>
              <a:rPr lang="en-US" sz="2000" dirty="0"/>
              <a:t>understanding its context, its original audience, its original purpose, the basic flow of the text and the key words/phrases of the passage:</a:t>
            </a:r>
          </a:p>
          <a:p>
            <a:pPr lvl="1" indent="-457200"/>
            <a:r>
              <a:rPr lang="en-US" sz="2000" dirty="0" smtClean="0"/>
              <a:t>What </a:t>
            </a:r>
            <a:r>
              <a:rPr lang="en-US" sz="2000" dirty="0"/>
              <a:t>are the major lessons from this text?</a:t>
            </a:r>
          </a:p>
          <a:p>
            <a:pPr lvl="1" indent="-457200"/>
            <a:r>
              <a:rPr lang="en-US" sz="2000" dirty="0" smtClean="0"/>
              <a:t>How </a:t>
            </a:r>
            <a:r>
              <a:rPr lang="en-US" sz="2000" dirty="0"/>
              <a:t>does this text apply to Christians today?</a:t>
            </a:r>
          </a:p>
          <a:p>
            <a:pPr lvl="1" indent="-457200"/>
            <a:r>
              <a:rPr lang="en-US" sz="2000" dirty="0" smtClean="0"/>
              <a:t>How </a:t>
            </a:r>
            <a:r>
              <a:rPr lang="en-US" sz="2000" dirty="0"/>
              <a:t>can the teacher and the students walk away from the class better equipped to live and serve the Lord</a:t>
            </a:r>
            <a:r>
              <a:rPr lang="en-US" sz="2000" dirty="0" smtClean="0"/>
              <a:t>?</a:t>
            </a:r>
          </a:p>
          <a:p>
            <a:pPr>
              <a:buAutoNum type="arabicPeriod" startAt="9"/>
            </a:pPr>
            <a:r>
              <a:rPr lang="en-US" sz="2000" u="sng" dirty="0" smtClean="0"/>
              <a:t>AFTER</a:t>
            </a:r>
            <a:r>
              <a:rPr lang="en-US" sz="2000" dirty="0" smtClean="0"/>
              <a:t> </a:t>
            </a:r>
            <a:r>
              <a:rPr lang="en-US" sz="2000" dirty="0"/>
              <a:t>going through this process in your study, THEN it will be helpful to consult some </a:t>
            </a:r>
            <a:r>
              <a:rPr lang="en-US" sz="2000" u="sng" dirty="0"/>
              <a:t>helpful resources</a:t>
            </a:r>
            <a:r>
              <a:rPr lang="en-US" sz="2000" dirty="0"/>
              <a:t> like commentaries, study guides, etc., remembering that these are documents written by men and the Bible you’ve been digesting was written by God.</a:t>
            </a:r>
          </a:p>
          <a:p>
            <a:pPr>
              <a:buAutoNum type="arabicPeriod" startAt="9"/>
            </a:pPr>
            <a:r>
              <a:rPr lang="en-US" sz="2000" dirty="0" smtClean="0"/>
              <a:t>Write </a:t>
            </a:r>
            <a:r>
              <a:rPr lang="en-US" sz="2000" dirty="0"/>
              <a:t>a </a:t>
            </a:r>
            <a:r>
              <a:rPr lang="en-US" sz="2000" u="sng" dirty="0"/>
              <a:t>thesis statement</a:t>
            </a:r>
            <a:r>
              <a:rPr lang="en-US" sz="2000" dirty="0"/>
              <a:t> for each lesson</a:t>
            </a:r>
          </a:p>
          <a:p>
            <a:pPr>
              <a:buAutoNum type="arabicPeriod" startAt="9"/>
            </a:pPr>
            <a:r>
              <a:rPr lang="en-US" sz="2000" u="sng" dirty="0" smtClean="0"/>
              <a:t>Outline</a:t>
            </a:r>
            <a:r>
              <a:rPr lang="en-US" sz="2000" dirty="0" smtClean="0"/>
              <a:t> </a:t>
            </a:r>
            <a:r>
              <a:rPr lang="en-US" sz="2000" dirty="0"/>
              <a:t>each lesson:  Introduction, Body (2-5 Major Points), Application, Conclusion</a:t>
            </a:r>
          </a:p>
          <a:p>
            <a:pPr>
              <a:buAutoNum type="arabicPeriod" startAt="9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91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376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20</cp:revision>
  <dcterms:created xsi:type="dcterms:W3CDTF">2015-09-02T00:15:27Z</dcterms:created>
  <dcterms:modified xsi:type="dcterms:W3CDTF">2015-09-23T22:53:34Z</dcterms:modified>
</cp:coreProperties>
</file>