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263" r:id="rId4"/>
    <p:sldId id="264" r:id="rId5"/>
    <p:sldId id="257" r:id="rId6"/>
    <p:sldId id="275" r:id="rId7"/>
    <p:sldId id="271" r:id="rId8"/>
    <p:sldId id="280" r:id="rId9"/>
    <p:sldId id="273" r:id="rId10"/>
    <p:sldId id="274" r:id="rId11"/>
    <p:sldId id="276" r:id="rId12"/>
    <p:sldId id="277" r:id="rId13"/>
    <p:sldId id="281" r:id="rId14"/>
    <p:sldId id="278" r:id="rId15"/>
    <p:sldId id="279" r:id="rId16"/>
    <p:sldId id="282" r:id="rId17"/>
    <p:sldId id="283" r:id="rId18"/>
    <p:sldId id="284" r:id="rId19"/>
    <p:sldId id="285" r:id="rId20"/>
    <p:sldId id="28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0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7" autoAdjust="0"/>
    <p:restoredTop sz="94671" autoAdjust="0"/>
  </p:normalViewPr>
  <p:slideViewPr>
    <p:cSldViewPr snapToGrid="0">
      <p:cViewPr varScale="1">
        <p:scale>
          <a:sx n="108" d="100"/>
          <a:sy n="108" d="100"/>
        </p:scale>
        <p:origin x="720"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273562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A80D201-396C-441A-9FA3-709063978097}" type="datetimeFigureOut">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58535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A80D201-396C-441A-9FA3-709063978097}" type="datetimeFigureOut">
              <a:rPr lang="en-US" smtClean="0"/>
              <a:t>6/3/2015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4213561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A80D201-396C-441A-9FA3-709063978097}" type="datetimeFigureOut">
              <a:rPr lang="en-US" smtClean="0"/>
              <a:t>6/3/2015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18845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80D201-396C-441A-9FA3-709063978097}" type="datetimeFigureOut">
              <a:rPr lang="en-US" smtClean="0"/>
              <a:t>6/3/2015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247214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0D201-396C-441A-9FA3-709063978097}" type="datetimeFigureOut">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1965443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80D201-396C-441A-9FA3-709063978097}" type="datetimeFigureOut">
              <a:rPr lang="en-US" smtClean="0"/>
              <a:t>6/3/2015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421149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201-396C-441A-9FA3-709063978097}"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32961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A80D201-396C-441A-9FA3-709063978097}"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129894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50251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80785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1121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99241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8809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79956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172122" y="1413164"/>
            <a:ext cx="8971878" cy="4914406"/>
          </a:xfrm>
        </p:spPr>
        <p:txBody>
          <a:bodyPr/>
          <a:lstStyle>
            <a:lvl1pPr marL="341313" indent="-341313">
              <a:buSzPct val="90000"/>
              <a:buFont typeface="+mj-lt"/>
              <a:buAutoNum type="romanUcPeriod"/>
              <a:defRPr b="1"/>
            </a:lvl1pPr>
            <a:lvl2pPr marL="690563" indent="-349250">
              <a:buSzPct val="90000"/>
              <a:buFont typeface="+mj-lt"/>
              <a:buAutoNum type="alphaUcPeriod"/>
              <a:defRPr b="1">
                <a:solidFill>
                  <a:srgbClr val="410100"/>
                </a:solidFill>
              </a:defRPr>
            </a:lvl2pPr>
            <a:lvl3pPr marL="1030288" indent="-339725">
              <a:buSzPct val="90000"/>
              <a:buFont typeface="+mj-lt"/>
              <a:buAutoNum type="arabicPeriod"/>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95108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80D201-396C-441A-9FA3-709063978097}" type="datetimeFigureOut">
              <a:rPr lang="en-US" smtClean="0"/>
              <a:t>6/3/2015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573BA-4632-4CB3-9336-6E0CFFE7C241}" type="slidenum">
              <a:rPr lang="en-US" smtClean="0"/>
              <a:t>‹#›</a:t>
            </a:fld>
            <a:endParaRPr lang="en-US"/>
          </a:p>
        </p:txBody>
      </p:sp>
    </p:spTree>
    <p:extLst>
      <p:ext uri="{BB962C8B-B14F-4D97-AF65-F5344CB8AC3E}">
        <p14:creationId xmlns:p14="http://schemas.microsoft.com/office/powerpoint/2010/main" val="3731565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0D201-396C-441A-9FA3-709063978097}" type="datetimeFigureOut">
              <a:rPr lang="en-US" smtClean="0"/>
              <a:t>6/3/2015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573BA-4632-4CB3-9336-6E0CFFE7C241}" type="slidenum">
              <a:rPr lang="en-US" smtClean="0"/>
              <a:t>‹#›</a:t>
            </a:fld>
            <a:endParaRPr lang="en-US"/>
          </a:p>
        </p:txBody>
      </p:sp>
    </p:spTree>
    <p:extLst>
      <p:ext uri="{BB962C8B-B14F-4D97-AF65-F5344CB8AC3E}">
        <p14:creationId xmlns:p14="http://schemas.microsoft.com/office/powerpoint/2010/main" val="259552394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6" r:id="rId4"/>
    <p:sldLayoutId id="2147483662" r:id="rId5"/>
    <p:sldLayoutId id="2147483673" r:id="rId6"/>
    <p:sldLayoutId id="2147483675" r:id="rId7"/>
    <p:sldLayoutId id="2147483677"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418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143" y="1413164"/>
            <a:ext cx="9031857" cy="4914406"/>
          </a:xfrm>
        </p:spPr>
        <p:txBody>
          <a:bodyPr>
            <a:normAutofit/>
          </a:bodyPr>
          <a:lstStyle/>
          <a:p>
            <a:pPr marL="0" lvl="0" indent="0">
              <a:buNone/>
            </a:pPr>
            <a:r>
              <a:rPr lang="en-US" dirty="0" smtClean="0"/>
              <a:t>Those Who Abide in the Truth Will…</a:t>
            </a:r>
          </a:p>
          <a:p>
            <a:pPr lvl="0"/>
            <a:r>
              <a:rPr lang="en-US" dirty="0"/>
              <a:t>Experience Great Joy in the Truth (v. 1-4</a:t>
            </a:r>
            <a:r>
              <a:rPr lang="en-US" dirty="0" smtClean="0"/>
              <a:t>).</a:t>
            </a:r>
          </a:p>
          <a:p>
            <a:r>
              <a:rPr lang="en-US" dirty="0"/>
              <a:t>Exhibit Great Love Through the Truth (v. 4-6).</a:t>
            </a:r>
          </a:p>
          <a:p>
            <a:r>
              <a:rPr lang="en-US" dirty="0"/>
              <a:t>Encounter Great Danger Against the Truth (v. 7-11</a:t>
            </a:r>
            <a:r>
              <a:rPr lang="en-US" dirty="0" smtClean="0"/>
              <a:t>).</a:t>
            </a:r>
            <a:endParaRPr lang="en-US" dirty="0"/>
          </a:p>
        </p:txBody>
      </p:sp>
    </p:spTree>
    <p:extLst>
      <p:ext uri="{BB962C8B-B14F-4D97-AF65-F5344CB8AC3E}">
        <p14:creationId xmlns:p14="http://schemas.microsoft.com/office/powerpoint/2010/main" val="33995299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3566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84163" indent="-284163">
              <a:buSzPct val="100000"/>
              <a:buFont typeface="Arial" panose="020B0604020202020204" pitchFamily="34" charset="0"/>
              <a:buChar char="•"/>
            </a:pPr>
            <a:r>
              <a:rPr lang="en-US" dirty="0"/>
              <a:t>Author: John</a:t>
            </a:r>
          </a:p>
          <a:p>
            <a:pPr marL="284163" indent="-284163">
              <a:buSzPct val="100000"/>
              <a:buFont typeface="Arial" panose="020B0604020202020204" pitchFamily="34" charset="0"/>
              <a:buChar char="•"/>
            </a:pPr>
            <a:r>
              <a:rPr lang="en-US" dirty="0"/>
              <a:t>Recipient: </a:t>
            </a:r>
            <a:r>
              <a:rPr lang="en-US" dirty="0" smtClean="0"/>
              <a:t>Gaius (v. 1)</a:t>
            </a:r>
            <a:endParaRPr lang="en-US" dirty="0"/>
          </a:p>
          <a:p>
            <a:pPr marL="284163" indent="-284163">
              <a:buSzPct val="100000"/>
              <a:buFont typeface="Arial" panose="020B0604020202020204" pitchFamily="34" charset="0"/>
              <a:buChar char="•"/>
            </a:pPr>
            <a:r>
              <a:rPr lang="en-US" dirty="0"/>
              <a:t>Date: 90-95 A.D.</a:t>
            </a:r>
          </a:p>
          <a:p>
            <a:pPr marL="284163" indent="-284163">
              <a:buSzPct val="100000"/>
              <a:buFont typeface="Arial" panose="020B0604020202020204" pitchFamily="34" charset="0"/>
              <a:buChar char="•"/>
            </a:pPr>
            <a:r>
              <a:rPr lang="en-US" dirty="0"/>
              <a:t>Theme: </a:t>
            </a:r>
            <a:r>
              <a:rPr lang="en-US" dirty="0"/>
              <a:t>Walk in the truth and do not be diverted from it by self-centered brethren. </a:t>
            </a:r>
            <a:endParaRPr lang="en-US" dirty="0"/>
          </a:p>
          <a:p>
            <a:pPr marL="284163" indent="-284163">
              <a:buSzPct val="100000"/>
              <a:buFont typeface="Arial" panose="020B0604020202020204" pitchFamily="34" charset="0"/>
              <a:buChar char="•"/>
            </a:pPr>
            <a:r>
              <a:rPr lang="en-US" dirty="0"/>
              <a:t>Key Words: “truth,” “love,” </a:t>
            </a:r>
            <a:r>
              <a:rPr lang="en-US" dirty="0" smtClean="0"/>
              <a:t>“walk,” “church”</a:t>
            </a:r>
            <a:endParaRPr lang="en-US" dirty="0"/>
          </a:p>
          <a:p>
            <a:pPr marL="284163" indent="-284163">
              <a:buSzPct val="100000"/>
              <a:buFont typeface="Arial" panose="020B0604020202020204" pitchFamily="34" charset="0"/>
              <a:buChar char="•"/>
            </a:pPr>
            <a:r>
              <a:rPr lang="en-US" dirty="0"/>
              <a:t>Key Verses: v. </a:t>
            </a:r>
            <a:r>
              <a:rPr lang="en-US" dirty="0" smtClean="0"/>
              <a:t>4, 11</a:t>
            </a:r>
            <a:endParaRPr lang="en-US" dirty="0"/>
          </a:p>
        </p:txBody>
      </p:sp>
    </p:spTree>
    <p:extLst>
      <p:ext uri="{BB962C8B-B14F-4D97-AF65-F5344CB8AC3E}">
        <p14:creationId xmlns:p14="http://schemas.microsoft.com/office/powerpoint/2010/main" val="635051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Characteristics &amp; Features of the Book:</a:t>
            </a:r>
          </a:p>
          <a:p>
            <a:pPr>
              <a:buFont typeface="+mj-lt"/>
              <a:buAutoNum type="arabicPeriod"/>
            </a:pPr>
            <a:r>
              <a:rPr lang="en-US" dirty="0">
                <a:solidFill>
                  <a:srgbClr val="410100"/>
                </a:solidFill>
              </a:rPr>
              <a:t>One of the “General Epistles”</a:t>
            </a:r>
          </a:p>
          <a:p>
            <a:pPr>
              <a:buFont typeface="+mj-lt"/>
              <a:buAutoNum type="arabicPeriod"/>
            </a:pPr>
            <a:r>
              <a:rPr lang="en-US" dirty="0">
                <a:solidFill>
                  <a:srgbClr val="410100"/>
                </a:solidFill>
              </a:rPr>
              <a:t>Possible cover letters</a:t>
            </a:r>
          </a:p>
          <a:p>
            <a:pPr>
              <a:buFont typeface="+mj-lt"/>
              <a:buAutoNum type="arabicPeriod"/>
            </a:pPr>
            <a:r>
              <a:rPr lang="en-US" dirty="0">
                <a:solidFill>
                  <a:srgbClr val="410100"/>
                </a:solidFill>
              </a:rPr>
              <a:t>Shortest letters</a:t>
            </a:r>
          </a:p>
          <a:p>
            <a:pPr>
              <a:buFont typeface="+mj-lt"/>
              <a:buAutoNum type="arabicPeriod"/>
            </a:pPr>
            <a:r>
              <a:rPr lang="en-US" dirty="0">
                <a:solidFill>
                  <a:srgbClr val="410100"/>
                </a:solidFill>
              </a:rPr>
              <a:t>Private correspondence</a:t>
            </a:r>
          </a:p>
          <a:p>
            <a:pPr>
              <a:buFont typeface="+mj-lt"/>
              <a:buAutoNum type="arabicPeriod"/>
            </a:pPr>
            <a:r>
              <a:rPr lang="en-US" dirty="0">
                <a:solidFill>
                  <a:srgbClr val="410100"/>
                </a:solidFill>
              </a:rPr>
              <a:t>Hospitality</a:t>
            </a:r>
          </a:p>
          <a:p>
            <a:pPr>
              <a:buFont typeface="+mj-lt"/>
              <a:buAutoNum type="arabicPeriod"/>
            </a:pPr>
            <a:r>
              <a:rPr lang="en-US" dirty="0">
                <a:solidFill>
                  <a:srgbClr val="410100"/>
                </a:solidFill>
              </a:rPr>
              <a:t>Occasion</a:t>
            </a:r>
            <a:endParaRPr lang="en-US" dirty="0">
              <a:solidFill>
                <a:srgbClr val="410100"/>
              </a:solidFill>
            </a:endParaRPr>
          </a:p>
        </p:txBody>
      </p:sp>
    </p:spTree>
    <p:extLst>
      <p:ext uri="{BB962C8B-B14F-4D97-AF65-F5344CB8AC3E}">
        <p14:creationId xmlns:p14="http://schemas.microsoft.com/office/powerpoint/2010/main" val="36013129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Third John is a personal call to continue walking in the truth and to not be dissuaded or diverted from it by self-centered brethren. </a:t>
            </a:r>
            <a:endParaRPr lang="en-US" dirty="0"/>
          </a:p>
        </p:txBody>
      </p:sp>
    </p:spTree>
    <p:extLst>
      <p:ext uri="{BB962C8B-B14F-4D97-AF65-F5344CB8AC3E}">
        <p14:creationId xmlns:p14="http://schemas.microsoft.com/office/powerpoint/2010/main" val="21499600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lvl="0" indent="0">
              <a:buNone/>
            </a:pPr>
            <a:r>
              <a:rPr lang="en-US" dirty="0"/>
              <a:t>Walking in the Truth </a:t>
            </a:r>
            <a:r>
              <a:rPr lang="en-US" dirty="0" smtClean="0"/>
              <a:t>Requires…</a:t>
            </a:r>
            <a:endParaRPr lang="en-US" dirty="0" smtClean="0"/>
          </a:p>
          <a:p>
            <a:pPr marL="519113" lvl="0" indent="-519113"/>
            <a:r>
              <a:rPr lang="en-US" dirty="0"/>
              <a:t>Faithfully Serving All Brethren (v. 1-8</a:t>
            </a:r>
            <a:r>
              <a:rPr lang="en-US" dirty="0" smtClean="0"/>
              <a:t>).</a:t>
            </a:r>
          </a:p>
          <a:p>
            <a:pPr marL="519113" indent="-519113"/>
            <a:r>
              <a:rPr lang="en-US" dirty="0"/>
              <a:t>Carefully Avoiding Self-Serving Brethren (v. 9-10).</a:t>
            </a:r>
          </a:p>
          <a:p>
            <a:pPr marL="519113" indent="-519113"/>
            <a:r>
              <a:rPr lang="en-US" dirty="0"/>
              <a:t>Lovingly Imitating Good Brethren (v. 11-12</a:t>
            </a:r>
            <a:r>
              <a:rPr lang="en-US" dirty="0" smtClean="0"/>
              <a:t>).</a:t>
            </a:r>
            <a:endParaRPr lang="en-US" dirty="0"/>
          </a:p>
        </p:txBody>
      </p:sp>
    </p:spTree>
    <p:extLst>
      <p:ext uri="{BB962C8B-B14F-4D97-AF65-F5344CB8AC3E}">
        <p14:creationId xmlns:p14="http://schemas.microsoft.com/office/powerpoint/2010/main" val="10763670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91134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84163" indent="-284163">
              <a:buSzPct val="100000"/>
              <a:buFont typeface="Arial" panose="020B0604020202020204" pitchFamily="34" charset="0"/>
              <a:buChar char="•"/>
            </a:pPr>
            <a:r>
              <a:rPr lang="en-US" dirty="0" smtClean="0"/>
              <a:t>Author: </a:t>
            </a:r>
            <a:r>
              <a:rPr lang="en-US" dirty="0" smtClean="0"/>
              <a:t>John</a:t>
            </a:r>
            <a:endParaRPr lang="en-US" dirty="0" smtClean="0"/>
          </a:p>
          <a:p>
            <a:pPr marL="284163" indent="-284163">
              <a:buSzPct val="100000"/>
              <a:buFont typeface="Arial" panose="020B0604020202020204" pitchFamily="34" charset="0"/>
              <a:buChar char="•"/>
            </a:pPr>
            <a:r>
              <a:rPr lang="en-US" dirty="0" smtClean="0"/>
              <a:t>Recipient: </a:t>
            </a:r>
            <a:r>
              <a:rPr lang="en-US" dirty="0"/>
              <a:t>The seven churches of Asia </a:t>
            </a:r>
            <a:endParaRPr lang="en-US" dirty="0" smtClean="0"/>
          </a:p>
          <a:p>
            <a:pPr marL="284163" indent="-284163">
              <a:buSzPct val="100000"/>
              <a:buFont typeface="Arial" panose="020B0604020202020204" pitchFamily="34" charset="0"/>
              <a:buChar char="•"/>
            </a:pPr>
            <a:r>
              <a:rPr lang="en-US" dirty="0" smtClean="0"/>
              <a:t>Date: </a:t>
            </a:r>
            <a:r>
              <a:rPr lang="en-US" dirty="0" smtClean="0"/>
              <a:t>95-96 </a:t>
            </a:r>
            <a:r>
              <a:rPr lang="en-US" dirty="0" smtClean="0"/>
              <a:t>A.D.</a:t>
            </a:r>
          </a:p>
          <a:p>
            <a:pPr marL="284163" indent="-284163">
              <a:buSzPct val="100000"/>
              <a:buFont typeface="Arial" panose="020B0604020202020204" pitchFamily="34" charset="0"/>
              <a:buChar char="•"/>
            </a:pPr>
            <a:r>
              <a:rPr lang="en-US" dirty="0"/>
              <a:t>Theme: </a:t>
            </a:r>
            <a:r>
              <a:rPr lang="en-US" dirty="0"/>
              <a:t>Comfort and encouragement to persecuted Christians to remain faithful, knowing that the ultimate victory over evil would belong to Jesus and His people</a:t>
            </a:r>
            <a:endParaRPr lang="en-US" dirty="0"/>
          </a:p>
          <a:p>
            <a:pPr marL="284163" indent="-284163">
              <a:buSzPct val="100000"/>
              <a:buFont typeface="Arial" panose="020B0604020202020204" pitchFamily="34" charset="0"/>
              <a:buChar char="•"/>
            </a:pPr>
            <a:r>
              <a:rPr lang="en-US" dirty="0" smtClean="0"/>
              <a:t>Key Words: </a:t>
            </a:r>
            <a:r>
              <a:rPr lang="en-US" dirty="0" smtClean="0"/>
              <a:t>“overcome,” “churches,” “seven”</a:t>
            </a:r>
            <a:endParaRPr lang="en-US" dirty="0" smtClean="0"/>
          </a:p>
          <a:p>
            <a:pPr marL="284163" indent="-284163">
              <a:buSzPct val="100000"/>
              <a:buFont typeface="Arial" panose="020B0604020202020204" pitchFamily="34" charset="0"/>
              <a:buChar char="•"/>
            </a:pPr>
            <a:r>
              <a:rPr lang="en-US" dirty="0" smtClean="0"/>
              <a:t>Key Verses: </a:t>
            </a:r>
            <a:r>
              <a:rPr lang="en-US" dirty="0"/>
              <a:t>1:1; 2:10; 5:9-14; 11:15; 17:14</a:t>
            </a:r>
            <a:endParaRPr lang="en-US" dirty="0" smtClean="0"/>
          </a:p>
        </p:txBody>
      </p:sp>
    </p:spTree>
    <p:extLst>
      <p:ext uri="{BB962C8B-B14F-4D97-AF65-F5344CB8AC3E}">
        <p14:creationId xmlns:p14="http://schemas.microsoft.com/office/powerpoint/2010/main" val="292955703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smtClean="0"/>
              <a:t>Characteristics &amp; Features of the Book:</a:t>
            </a:r>
          </a:p>
          <a:p>
            <a:pPr>
              <a:buFont typeface="+mj-lt"/>
              <a:buAutoNum type="arabicPeriod"/>
            </a:pPr>
            <a:r>
              <a:rPr lang="en-US" dirty="0" smtClean="0">
                <a:solidFill>
                  <a:srgbClr val="410100"/>
                </a:solidFill>
              </a:rPr>
              <a:t>An epistle</a:t>
            </a:r>
          </a:p>
          <a:p>
            <a:pPr>
              <a:buFont typeface="+mj-lt"/>
              <a:buAutoNum type="arabicPeriod"/>
            </a:pPr>
            <a:r>
              <a:rPr lang="en-US" dirty="0" smtClean="0">
                <a:solidFill>
                  <a:srgbClr val="410100"/>
                </a:solidFill>
              </a:rPr>
              <a:t>Apocalyptic</a:t>
            </a:r>
          </a:p>
          <a:p>
            <a:pPr>
              <a:buFont typeface="+mj-lt"/>
              <a:buAutoNum type="arabicPeriod"/>
            </a:pPr>
            <a:r>
              <a:rPr lang="en-US" dirty="0" smtClean="0">
                <a:solidFill>
                  <a:srgbClr val="410100"/>
                </a:solidFill>
              </a:rPr>
              <a:t>The Old Testament</a:t>
            </a:r>
          </a:p>
          <a:p>
            <a:pPr>
              <a:buFont typeface="+mj-lt"/>
              <a:buAutoNum type="arabicPeriod"/>
            </a:pPr>
            <a:r>
              <a:rPr lang="en-US" dirty="0" smtClean="0">
                <a:solidFill>
                  <a:srgbClr val="410100"/>
                </a:solidFill>
              </a:rPr>
              <a:t>The Last Book</a:t>
            </a:r>
            <a:endParaRPr lang="en-US" dirty="0">
              <a:solidFill>
                <a:srgbClr val="410100"/>
              </a:solidFill>
            </a:endParaRPr>
          </a:p>
        </p:txBody>
      </p:sp>
    </p:spTree>
    <p:extLst>
      <p:ext uri="{BB962C8B-B14F-4D97-AF65-F5344CB8AC3E}">
        <p14:creationId xmlns:p14="http://schemas.microsoft.com/office/powerpoint/2010/main" val="109481130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Revelation is to comfort persecuted Christians and encourage them to remain faithful, knowing that the ultimate victory over evil would belong to Jesus and His people.  The Roman Empire was persecuting Christians, because they would not worship the emperor as “Lord and God.”  Many Christians were tempted to, or already had, bowed the knee. </a:t>
            </a:r>
            <a:endParaRPr lang="en-US" dirty="0"/>
          </a:p>
        </p:txBody>
      </p:sp>
    </p:spTree>
    <p:extLst>
      <p:ext uri="{BB962C8B-B14F-4D97-AF65-F5344CB8AC3E}">
        <p14:creationId xmlns:p14="http://schemas.microsoft.com/office/powerpoint/2010/main" val="98509224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3"/>
            <a:ext cx="8971878" cy="5178705"/>
          </a:xfrm>
        </p:spPr>
        <p:txBody>
          <a:bodyPr>
            <a:normAutofit/>
          </a:bodyPr>
          <a:lstStyle/>
          <a:p>
            <a:pPr marL="284163" indent="-284163">
              <a:buSzPct val="100000"/>
              <a:buFont typeface="Arial" panose="020B0604020202020204" pitchFamily="34" charset="0"/>
              <a:buChar char="•"/>
            </a:pPr>
            <a:r>
              <a:rPr lang="en-US" dirty="0" smtClean="0"/>
              <a:t>Author: </a:t>
            </a:r>
            <a:r>
              <a:rPr lang="en-US" dirty="0" smtClean="0"/>
              <a:t>John</a:t>
            </a:r>
            <a:endParaRPr lang="en-US" dirty="0" smtClean="0"/>
          </a:p>
          <a:p>
            <a:pPr marL="284163" indent="-284163">
              <a:buSzPct val="100000"/>
              <a:buFont typeface="Arial" panose="020B0604020202020204" pitchFamily="34" charset="0"/>
              <a:buChar char="•"/>
            </a:pPr>
            <a:r>
              <a:rPr lang="en-US" dirty="0" smtClean="0"/>
              <a:t>Recipient: </a:t>
            </a:r>
            <a:r>
              <a:rPr lang="en-US" dirty="0" smtClean="0"/>
              <a:t>General letter to all Christians</a:t>
            </a:r>
            <a:endParaRPr lang="en-US" dirty="0" smtClean="0"/>
          </a:p>
          <a:p>
            <a:pPr marL="284163" indent="-284163">
              <a:buSzPct val="100000"/>
              <a:buFont typeface="Arial" panose="020B0604020202020204" pitchFamily="34" charset="0"/>
              <a:buChar char="•"/>
            </a:pPr>
            <a:r>
              <a:rPr lang="en-US" dirty="0" smtClean="0"/>
              <a:t>Date: </a:t>
            </a:r>
            <a:r>
              <a:rPr lang="en-US" dirty="0" smtClean="0"/>
              <a:t>90-95 </a:t>
            </a:r>
            <a:r>
              <a:rPr lang="en-US" dirty="0" smtClean="0"/>
              <a:t>A.D.</a:t>
            </a:r>
          </a:p>
          <a:p>
            <a:pPr marL="284163" indent="-284163">
              <a:buSzPct val="100000"/>
              <a:buFont typeface="Arial" panose="020B0604020202020204" pitchFamily="34" charset="0"/>
              <a:buChar char="•"/>
            </a:pPr>
            <a:r>
              <a:rPr lang="en-US" dirty="0"/>
              <a:t>Theme: </a:t>
            </a:r>
            <a:r>
              <a:rPr lang="en-US" dirty="0"/>
              <a:t>The joyful assurance of eternal life through Jesus Christ, the Son of God</a:t>
            </a:r>
            <a:endParaRPr lang="en-US" dirty="0"/>
          </a:p>
          <a:p>
            <a:pPr marL="284163" indent="-284163">
              <a:buSzPct val="100000"/>
              <a:buFont typeface="Arial" panose="020B0604020202020204" pitchFamily="34" charset="0"/>
              <a:buChar char="•"/>
            </a:pPr>
            <a:r>
              <a:rPr lang="en-US" dirty="0" smtClean="0"/>
              <a:t>Key Words: </a:t>
            </a:r>
            <a:r>
              <a:rPr lang="en-US" dirty="0" smtClean="0"/>
              <a:t>“know,” “love,” “fellowship,” “truth”</a:t>
            </a:r>
            <a:endParaRPr lang="en-US" dirty="0" smtClean="0"/>
          </a:p>
          <a:p>
            <a:pPr marL="284163" indent="-284163">
              <a:buSzPct val="100000"/>
              <a:buFont typeface="Arial" panose="020B0604020202020204" pitchFamily="34" charset="0"/>
              <a:buChar char="•"/>
            </a:pPr>
            <a:r>
              <a:rPr lang="en-US" dirty="0" smtClean="0"/>
              <a:t>Key Verses: </a:t>
            </a:r>
            <a:r>
              <a:rPr lang="en-US" dirty="0"/>
              <a:t>1:1-10; 2:1-2, 26; 3:1-2; 4:7-19; 5:13</a:t>
            </a:r>
            <a:endParaRPr lang="en-US" dirty="0" smtClean="0"/>
          </a:p>
        </p:txBody>
      </p:sp>
    </p:spTree>
    <p:extLst>
      <p:ext uri="{BB962C8B-B14F-4D97-AF65-F5344CB8AC3E}">
        <p14:creationId xmlns:p14="http://schemas.microsoft.com/office/powerpoint/2010/main" val="19527636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13164"/>
            <a:ext cx="9144000" cy="4914406"/>
          </a:xfrm>
        </p:spPr>
        <p:txBody>
          <a:bodyPr>
            <a:noAutofit/>
          </a:bodyPr>
          <a:lstStyle/>
          <a:p>
            <a:pPr marL="0" lvl="0" indent="0">
              <a:buNone/>
            </a:pPr>
            <a:r>
              <a:rPr lang="en-US" sz="2400" dirty="0" smtClean="0"/>
              <a:t>Be Comforted and Encouraged:</a:t>
            </a:r>
            <a:endParaRPr lang="en-US" sz="2400" dirty="0" smtClean="0"/>
          </a:p>
          <a:p>
            <a:pPr marL="463550" lvl="0" indent="-463550"/>
            <a:r>
              <a:rPr lang="en-US" sz="2000" dirty="0"/>
              <a:t>You Have a Revelation from the Exalted Christ (1:1-20).</a:t>
            </a:r>
            <a:endParaRPr lang="en-US" sz="2000" dirty="0" smtClean="0"/>
          </a:p>
          <a:p>
            <a:pPr marL="463550" lvl="0" indent="-463550"/>
            <a:r>
              <a:rPr lang="en-US" sz="2000" dirty="0" smtClean="0"/>
              <a:t>You </a:t>
            </a:r>
            <a:r>
              <a:rPr lang="en-US" sz="2000" dirty="0"/>
              <a:t>Are Known By Christ and Can Overcome (2:1-3:22</a:t>
            </a:r>
            <a:r>
              <a:rPr lang="en-US" sz="2000" dirty="0" smtClean="0"/>
              <a:t>).</a:t>
            </a:r>
          </a:p>
          <a:p>
            <a:pPr marL="463550" lvl="0" indent="-463550"/>
            <a:r>
              <a:rPr lang="en-US" sz="2000" dirty="0"/>
              <a:t>God Is on the Throne and Christ Is Worthy (4:1-5:14</a:t>
            </a:r>
            <a:r>
              <a:rPr lang="en-US" sz="2000" dirty="0" smtClean="0"/>
              <a:t>).</a:t>
            </a:r>
          </a:p>
          <a:p>
            <a:pPr marL="463550" lvl="0" indent="-463550"/>
            <a:r>
              <a:rPr lang="en-US" sz="2000" dirty="0"/>
              <a:t>The Seven Seals Are Opened, Announcing the Judgment </a:t>
            </a:r>
            <a:r>
              <a:rPr lang="en-US" sz="2000" dirty="0" smtClean="0"/>
              <a:t>of </a:t>
            </a:r>
            <a:r>
              <a:rPr lang="en-US" sz="2000" dirty="0"/>
              <a:t>Rome (6:1-8:5</a:t>
            </a:r>
            <a:r>
              <a:rPr lang="en-US" sz="2000" dirty="0" smtClean="0"/>
              <a:t>).</a:t>
            </a:r>
          </a:p>
          <a:p>
            <a:pPr marL="463550" lvl="0" indent="-463550"/>
            <a:r>
              <a:rPr lang="en-US" sz="2000" dirty="0"/>
              <a:t>The Seven Trumpets Are Sounded, Warning of the Judgment </a:t>
            </a:r>
            <a:r>
              <a:rPr lang="en-US" sz="2000" dirty="0" smtClean="0"/>
              <a:t>of </a:t>
            </a:r>
            <a:r>
              <a:rPr lang="en-US" sz="2000" dirty="0"/>
              <a:t>Rome </a:t>
            </a:r>
            <a:r>
              <a:rPr lang="en-US" sz="1900" dirty="0"/>
              <a:t>(8:2-11:19</a:t>
            </a:r>
            <a:r>
              <a:rPr lang="en-US" sz="1900" dirty="0" smtClean="0"/>
              <a:t>).</a:t>
            </a:r>
          </a:p>
          <a:p>
            <a:pPr marL="463550" lvl="0" indent="-463550"/>
            <a:r>
              <a:rPr lang="en-US" sz="2000" dirty="0"/>
              <a:t>Christ Is Triumphing Over the Devil Himself (12:1-14:20</a:t>
            </a:r>
            <a:r>
              <a:rPr lang="en-US" sz="2000" dirty="0" smtClean="0"/>
              <a:t>).</a:t>
            </a:r>
          </a:p>
          <a:p>
            <a:pPr marL="463550" lvl="0" indent="-463550"/>
            <a:r>
              <a:rPr lang="en-US" sz="2000" dirty="0"/>
              <a:t>The Seven Bowls Are Poured Out, Executing the Judgment </a:t>
            </a:r>
            <a:r>
              <a:rPr lang="en-US" sz="2000" dirty="0" smtClean="0"/>
              <a:t>of </a:t>
            </a:r>
            <a:r>
              <a:rPr lang="en-US" sz="2000" dirty="0"/>
              <a:t>Rome (15:1-16:21</a:t>
            </a:r>
            <a:r>
              <a:rPr lang="en-US" sz="2000" dirty="0" smtClean="0"/>
              <a:t>).</a:t>
            </a:r>
          </a:p>
          <a:p>
            <a:pPr marL="463550" lvl="0" indent="-463550"/>
            <a:r>
              <a:rPr lang="en-US" sz="2000" dirty="0"/>
              <a:t>Rome, with the Beast and the False Prophet, Has Fallen (17:1-19:21</a:t>
            </a:r>
            <a:r>
              <a:rPr lang="en-US" sz="2000" dirty="0" smtClean="0"/>
              <a:t>).</a:t>
            </a:r>
          </a:p>
          <a:p>
            <a:pPr marL="463550" lvl="0" indent="-463550"/>
            <a:r>
              <a:rPr lang="en-US" sz="2000" dirty="0"/>
              <a:t>Satan Himself Has Been Bound By Christ </a:t>
            </a:r>
            <a:r>
              <a:rPr lang="en-US" sz="2000" dirty="0" smtClean="0"/>
              <a:t>&amp; </a:t>
            </a:r>
            <a:r>
              <a:rPr lang="en-US" sz="2000" dirty="0"/>
              <a:t>Awaits the Final Judgment (20:1-15</a:t>
            </a:r>
            <a:r>
              <a:rPr lang="en-US" sz="2000" dirty="0" smtClean="0"/>
              <a:t>).</a:t>
            </a:r>
          </a:p>
          <a:p>
            <a:pPr marL="463550" lvl="0" indent="-463550"/>
            <a:r>
              <a:rPr lang="en-US" sz="2000" dirty="0"/>
              <a:t>An Eternity with the Victorious Lamb Awaits in Heaven for All His Victorious Faithful (21:1-22:21).</a:t>
            </a:r>
            <a:endParaRPr lang="en-US" sz="2400" dirty="0"/>
          </a:p>
        </p:txBody>
      </p:sp>
    </p:spTree>
    <p:extLst>
      <p:ext uri="{BB962C8B-B14F-4D97-AF65-F5344CB8AC3E}">
        <p14:creationId xmlns:p14="http://schemas.microsoft.com/office/powerpoint/2010/main" val="328624755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smtClean="0"/>
              <a:t>Characteristics &amp; Features of the Book:</a:t>
            </a:r>
          </a:p>
          <a:p>
            <a:pPr>
              <a:buFont typeface="+mj-lt"/>
              <a:buAutoNum type="arabicPeriod"/>
            </a:pPr>
            <a:r>
              <a:rPr lang="en-US" dirty="0" smtClean="0">
                <a:solidFill>
                  <a:srgbClr val="410100"/>
                </a:solidFill>
              </a:rPr>
              <a:t>One </a:t>
            </a:r>
            <a:r>
              <a:rPr lang="en-US" dirty="0">
                <a:solidFill>
                  <a:srgbClr val="410100"/>
                </a:solidFill>
              </a:rPr>
              <a:t>of the “General Epistles”</a:t>
            </a:r>
          </a:p>
          <a:p>
            <a:pPr>
              <a:buFont typeface="+mj-lt"/>
              <a:buAutoNum type="arabicPeriod"/>
            </a:pPr>
            <a:r>
              <a:rPr lang="en-US" dirty="0" smtClean="0">
                <a:solidFill>
                  <a:srgbClr val="410100"/>
                </a:solidFill>
              </a:rPr>
              <a:t>Similarity of First John to the Gospel of John</a:t>
            </a:r>
          </a:p>
          <a:p>
            <a:pPr>
              <a:buFont typeface="+mj-lt"/>
              <a:buAutoNum type="arabicPeriod"/>
            </a:pPr>
            <a:r>
              <a:rPr lang="en-US" dirty="0" smtClean="0">
                <a:solidFill>
                  <a:srgbClr val="410100"/>
                </a:solidFill>
              </a:rPr>
              <a:t>Vivid contrasts</a:t>
            </a:r>
          </a:p>
          <a:p>
            <a:pPr>
              <a:buFont typeface="+mj-lt"/>
              <a:buAutoNum type="arabicPeriod"/>
            </a:pPr>
            <a:r>
              <a:rPr lang="en-US" dirty="0" smtClean="0">
                <a:solidFill>
                  <a:srgbClr val="410100"/>
                </a:solidFill>
              </a:rPr>
              <a:t>The Apostle of Love</a:t>
            </a:r>
          </a:p>
          <a:p>
            <a:pPr>
              <a:buFont typeface="+mj-lt"/>
              <a:buAutoNum type="arabicPeriod"/>
            </a:pPr>
            <a:r>
              <a:rPr lang="en-US" dirty="0" smtClean="0">
                <a:solidFill>
                  <a:srgbClr val="410100"/>
                </a:solidFill>
              </a:rPr>
              <a:t>Possible cover letters</a:t>
            </a:r>
          </a:p>
          <a:p>
            <a:pPr>
              <a:buFont typeface="+mj-lt"/>
              <a:buAutoNum type="arabicPeriod"/>
            </a:pPr>
            <a:r>
              <a:rPr lang="en-US" dirty="0" smtClean="0">
                <a:solidFill>
                  <a:srgbClr val="410100"/>
                </a:solidFill>
              </a:rPr>
              <a:t>Simple, yet profound</a:t>
            </a:r>
            <a:endParaRPr lang="en-US" dirty="0">
              <a:solidFill>
                <a:srgbClr val="410100"/>
              </a:solidFill>
            </a:endParaRPr>
          </a:p>
        </p:txBody>
      </p:sp>
    </p:spTree>
    <p:extLst>
      <p:ext uri="{BB962C8B-B14F-4D97-AF65-F5344CB8AC3E}">
        <p14:creationId xmlns:p14="http://schemas.microsoft.com/office/powerpoint/2010/main" val="2391139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4"/>
            <a:ext cx="8971878" cy="5085290"/>
          </a:xfrm>
        </p:spPr>
        <p:txBody>
          <a:bodyPr>
            <a:normAutofit/>
          </a:bodyPr>
          <a:lstStyle/>
          <a:p>
            <a:pPr marL="0" indent="0">
              <a:buNone/>
            </a:pPr>
            <a:r>
              <a:rPr lang="en-US" sz="3200" dirty="0"/>
              <a:t>Main Emphasis of the Book:</a:t>
            </a:r>
          </a:p>
          <a:p>
            <a:pPr marL="0" indent="0">
              <a:buNone/>
            </a:pPr>
            <a:r>
              <a:rPr lang="en-US" i="1" dirty="0">
                <a:solidFill>
                  <a:srgbClr val="410100"/>
                </a:solidFill>
              </a:rPr>
              <a:t>The primary theme of the book of First John is that the Christian has joyful assurance of eternal life through Jesus Christ, the Son of God.  There were false teachers who were troubling the faith and assurance of Christians.</a:t>
            </a:r>
            <a:endParaRPr lang="en-US" dirty="0"/>
          </a:p>
        </p:txBody>
      </p:sp>
    </p:spTree>
    <p:extLst>
      <p:ext uri="{BB962C8B-B14F-4D97-AF65-F5344CB8AC3E}">
        <p14:creationId xmlns:p14="http://schemas.microsoft.com/office/powerpoint/2010/main" val="24552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2122" y="1413163"/>
            <a:ext cx="8971878" cy="5444837"/>
          </a:xfrm>
        </p:spPr>
        <p:txBody>
          <a:bodyPr>
            <a:noAutofit/>
          </a:bodyPr>
          <a:lstStyle/>
          <a:p>
            <a:pPr marL="0" lvl="0" indent="0">
              <a:buNone/>
            </a:pPr>
            <a:r>
              <a:rPr lang="en-US" dirty="0"/>
              <a:t>The Joyful Assurance of Eternal Life </a:t>
            </a:r>
            <a:r>
              <a:rPr lang="en-US" dirty="0" smtClean="0"/>
              <a:t>Is</a:t>
            </a:r>
            <a:r>
              <a:rPr lang="en-US" dirty="0" smtClean="0"/>
              <a:t>…</a:t>
            </a:r>
            <a:endParaRPr lang="en-US" dirty="0" smtClean="0"/>
          </a:p>
          <a:p>
            <a:pPr marL="463550" lvl="0" indent="-463550"/>
            <a:r>
              <a:rPr lang="en-US" sz="2600" dirty="0"/>
              <a:t>Founded upon Fellowship With Jesus Christ (1:1-4</a:t>
            </a:r>
            <a:r>
              <a:rPr lang="en-US" sz="2600" dirty="0" smtClean="0"/>
              <a:t>).</a:t>
            </a:r>
          </a:p>
          <a:p>
            <a:pPr marL="463550" lvl="0" indent="-463550"/>
            <a:r>
              <a:rPr lang="en-US" sz="2600" dirty="0"/>
              <a:t>Dependent upon Walking in the Light of His Word (1:5-2:27</a:t>
            </a:r>
            <a:r>
              <a:rPr lang="en-US" sz="2600" dirty="0" smtClean="0"/>
              <a:t>).</a:t>
            </a:r>
          </a:p>
          <a:p>
            <a:pPr marL="463550" lvl="0" indent="-463550"/>
            <a:r>
              <a:rPr lang="en-US" sz="2600" dirty="0"/>
              <a:t>Dependent upon Practicing Righteousness (2:28-4:6</a:t>
            </a:r>
            <a:r>
              <a:rPr lang="en-US" sz="2600" dirty="0" smtClean="0"/>
              <a:t>)</a:t>
            </a:r>
          </a:p>
          <a:p>
            <a:pPr marL="463550" lvl="0" indent="-463550"/>
            <a:r>
              <a:rPr lang="en-US" sz="2600" dirty="0"/>
              <a:t>Dependent upon Manifesting Love (4:7-24</a:t>
            </a:r>
            <a:r>
              <a:rPr lang="en-US" sz="2600" dirty="0" smtClean="0"/>
              <a:t>).</a:t>
            </a:r>
          </a:p>
          <a:p>
            <a:pPr marL="463550" lvl="0" indent="-463550"/>
            <a:r>
              <a:rPr lang="en-US" sz="2600" dirty="0"/>
              <a:t>Dependent upon Exercising Faith (5:1-21).</a:t>
            </a:r>
            <a:endParaRPr lang="en-US" sz="2600" dirty="0"/>
          </a:p>
        </p:txBody>
      </p:sp>
    </p:spTree>
    <p:extLst>
      <p:ext uri="{BB962C8B-B14F-4D97-AF65-F5344CB8AC3E}">
        <p14:creationId xmlns:p14="http://schemas.microsoft.com/office/powerpoint/2010/main" val="3712612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020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284163" indent="-284163">
              <a:buSzPct val="100000"/>
              <a:buFont typeface="Arial" panose="020B0604020202020204" pitchFamily="34" charset="0"/>
              <a:buChar char="•"/>
            </a:pPr>
            <a:r>
              <a:rPr lang="en-US" dirty="0"/>
              <a:t>Author: John</a:t>
            </a:r>
          </a:p>
          <a:p>
            <a:pPr marL="284163" indent="-284163">
              <a:buSzPct val="100000"/>
              <a:buFont typeface="Arial" panose="020B0604020202020204" pitchFamily="34" charset="0"/>
              <a:buChar char="•"/>
            </a:pPr>
            <a:r>
              <a:rPr lang="en-US" dirty="0"/>
              <a:t>Recipient: </a:t>
            </a:r>
            <a:r>
              <a:rPr lang="en-US" dirty="0" smtClean="0"/>
              <a:t>The elect lady and her children (v. 1)</a:t>
            </a:r>
            <a:endParaRPr lang="en-US" dirty="0"/>
          </a:p>
          <a:p>
            <a:pPr marL="284163" indent="-284163">
              <a:buSzPct val="100000"/>
              <a:buFont typeface="Arial" panose="020B0604020202020204" pitchFamily="34" charset="0"/>
              <a:buChar char="•"/>
            </a:pPr>
            <a:r>
              <a:rPr lang="en-US" dirty="0"/>
              <a:t>Date: 90-95 A.D.</a:t>
            </a:r>
          </a:p>
          <a:p>
            <a:pPr marL="284163" indent="-284163">
              <a:buSzPct val="100000"/>
              <a:buFont typeface="Arial" panose="020B0604020202020204" pitchFamily="34" charset="0"/>
              <a:buChar char="•"/>
            </a:pPr>
            <a:r>
              <a:rPr lang="en-US" dirty="0"/>
              <a:t>Theme: </a:t>
            </a:r>
            <a:r>
              <a:rPr lang="en-US" dirty="0"/>
              <a:t>Abide in the truth and do not be led astray from it by false </a:t>
            </a:r>
            <a:r>
              <a:rPr lang="en-US" dirty="0" smtClean="0"/>
              <a:t>teachers.</a:t>
            </a:r>
            <a:endParaRPr lang="en-US" dirty="0"/>
          </a:p>
          <a:p>
            <a:pPr marL="284163" indent="-284163">
              <a:buSzPct val="100000"/>
              <a:buFont typeface="Arial" panose="020B0604020202020204" pitchFamily="34" charset="0"/>
              <a:buChar char="•"/>
            </a:pPr>
            <a:r>
              <a:rPr lang="en-US" dirty="0"/>
              <a:t>Key Words: </a:t>
            </a:r>
            <a:r>
              <a:rPr lang="en-US" dirty="0" smtClean="0"/>
              <a:t>“truth,” </a:t>
            </a:r>
            <a:r>
              <a:rPr lang="en-US" dirty="0"/>
              <a:t>“love,” </a:t>
            </a:r>
            <a:r>
              <a:rPr lang="en-US" dirty="0" smtClean="0"/>
              <a:t>“commandment,” “walk”</a:t>
            </a:r>
            <a:endParaRPr lang="en-US" dirty="0"/>
          </a:p>
          <a:p>
            <a:pPr marL="284163" indent="-284163">
              <a:buSzPct val="100000"/>
              <a:buFont typeface="Arial" panose="020B0604020202020204" pitchFamily="34" charset="0"/>
              <a:buChar char="•"/>
            </a:pPr>
            <a:r>
              <a:rPr lang="en-US" dirty="0"/>
              <a:t>Key Verses: </a:t>
            </a:r>
            <a:r>
              <a:rPr lang="en-US" dirty="0" smtClean="0"/>
              <a:t>v. 9-11</a:t>
            </a:r>
            <a:endParaRPr lang="en-US" dirty="0"/>
          </a:p>
        </p:txBody>
      </p:sp>
    </p:spTree>
    <p:extLst>
      <p:ext uri="{BB962C8B-B14F-4D97-AF65-F5344CB8AC3E}">
        <p14:creationId xmlns:p14="http://schemas.microsoft.com/office/powerpoint/2010/main" val="3693370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a:t>Characteristics &amp; Features of the Book:</a:t>
            </a:r>
          </a:p>
          <a:p>
            <a:pPr>
              <a:buFont typeface="+mj-lt"/>
              <a:buAutoNum type="arabicPeriod"/>
            </a:pPr>
            <a:r>
              <a:rPr lang="en-US" dirty="0">
                <a:solidFill>
                  <a:srgbClr val="410100"/>
                </a:solidFill>
              </a:rPr>
              <a:t>One of the “General Epistles”</a:t>
            </a:r>
          </a:p>
          <a:p>
            <a:pPr>
              <a:buFont typeface="+mj-lt"/>
              <a:buAutoNum type="arabicPeriod"/>
            </a:pPr>
            <a:r>
              <a:rPr lang="en-US" dirty="0" smtClean="0">
                <a:solidFill>
                  <a:srgbClr val="410100"/>
                </a:solidFill>
              </a:rPr>
              <a:t>Possible cover letters</a:t>
            </a:r>
          </a:p>
          <a:p>
            <a:pPr>
              <a:buFont typeface="+mj-lt"/>
              <a:buAutoNum type="arabicPeriod"/>
            </a:pPr>
            <a:r>
              <a:rPr lang="en-US" dirty="0" smtClean="0">
                <a:solidFill>
                  <a:srgbClr val="410100"/>
                </a:solidFill>
              </a:rPr>
              <a:t>Shortest letters</a:t>
            </a:r>
          </a:p>
          <a:p>
            <a:pPr>
              <a:buFont typeface="+mj-lt"/>
              <a:buAutoNum type="arabicPeriod"/>
            </a:pPr>
            <a:r>
              <a:rPr lang="en-US" dirty="0" smtClean="0">
                <a:solidFill>
                  <a:srgbClr val="410100"/>
                </a:solidFill>
              </a:rPr>
              <a:t>Private correspondence</a:t>
            </a:r>
          </a:p>
          <a:p>
            <a:pPr>
              <a:buFont typeface="+mj-lt"/>
              <a:buAutoNum type="arabicPeriod"/>
            </a:pPr>
            <a:r>
              <a:rPr lang="en-US" dirty="0" smtClean="0">
                <a:solidFill>
                  <a:srgbClr val="410100"/>
                </a:solidFill>
              </a:rPr>
              <a:t>Hospitality</a:t>
            </a:r>
          </a:p>
          <a:p>
            <a:pPr>
              <a:buFont typeface="+mj-lt"/>
              <a:buAutoNum type="arabicPeriod"/>
            </a:pPr>
            <a:r>
              <a:rPr lang="en-US" dirty="0" smtClean="0">
                <a:solidFill>
                  <a:srgbClr val="410100"/>
                </a:solidFill>
              </a:rPr>
              <a:t>Occasion</a:t>
            </a:r>
            <a:endParaRPr lang="en-US" dirty="0">
              <a:solidFill>
                <a:srgbClr val="410100"/>
              </a:solidFill>
            </a:endParaRPr>
          </a:p>
          <a:p>
            <a:endParaRPr lang="en-US" dirty="0"/>
          </a:p>
        </p:txBody>
      </p:sp>
    </p:spTree>
    <p:extLst>
      <p:ext uri="{BB962C8B-B14F-4D97-AF65-F5344CB8AC3E}">
        <p14:creationId xmlns:p14="http://schemas.microsoft.com/office/powerpoint/2010/main" val="205261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3200" dirty="0" smtClean="0"/>
              <a:t>Main Emphasis of the Book:</a:t>
            </a:r>
          </a:p>
          <a:p>
            <a:pPr marL="0" indent="0">
              <a:buNone/>
            </a:pPr>
            <a:r>
              <a:rPr lang="en-US" i="1" dirty="0" smtClean="0">
                <a:solidFill>
                  <a:srgbClr val="410100"/>
                </a:solidFill>
              </a:rPr>
              <a:t>The </a:t>
            </a:r>
            <a:r>
              <a:rPr lang="en-US" i="1" dirty="0">
                <a:solidFill>
                  <a:srgbClr val="410100"/>
                </a:solidFill>
              </a:rPr>
              <a:t>primary theme of the book of Second John is a personal call to abide in the truth of God and not be led astray by deceivers and false teachers. </a:t>
            </a:r>
            <a:endParaRPr lang="en-US" dirty="0"/>
          </a:p>
        </p:txBody>
      </p:sp>
    </p:spTree>
    <p:extLst>
      <p:ext uri="{BB962C8B-B14F-4D97-AF65-F5344CB8AC3E}">
        <p14:creationId xmlns:p14="http://schemas.microsoft.com/office/powerpoint/2010/main" val="37008626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699</TotalTime>
  <Words>801</Words>
  <Application>Microsoft Office PowerPoint</Application>
  <PresentationFormat>On-screen Show (4:3)</PresentationFormat>
  <Paragraphs>83</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46</cp:revision>
  <dcterms:created xsi:type="dcterms:W3CDTF">2015-01-21T18:35:23Z</dcterms:created>
  <dcterms:modified xsi:type="dcterms:W3CDTF">2015-06-03T20:59:12Z</dcterms:modified>
</cp:coreProperties>
</file>