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63" r:id="rId4"/>
    <p:sldId id="264" r:id="rId5"/>
    <p:sldId id="257" r:id="rId6"/>
    <p:sldId id="275" r:id="rId7"/>
    <p:sldId id="271" r:id="rId8"/>
    <p:sldId id="280" r:id="rId9"/>
    <p:sldId id="273" r:id="rId10"/>
    <p:sldId id="274" r:id="rId11"/>
    <p:sldId id="276" r:id="rId12"/>
    <p:sldId id="277" r:id="rId13"/>
    <p:sldId id="281" r:id="rId14"/>
    <p:sldId id="278" r:id="rId15"/>
    <p:sldId id="27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0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7" autoAdjust="0"/>
    <p:restoredTop sz="94671" autoAdjust="0"/>
  </p:normalViewPr>
  <p:slideViewPr>
    <p:cSldViewPr snapToGrid="0">
      <p:cViewPr varScale="1">
        <p:scale>
          <a:sx n="52" d="100"/>
          <a:sy n="52" d="100"/>
        </p:scale>
        <p:origin x="90" y="13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73562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80D201-396C-441A-9FA3-709063978097}" type="datetimeFigureOut">
              <a:rPr lang="en-US" smtClean="0"/>
              <a:t>5/27/2015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18845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0D201-396C-441A-9FA3-709063978097}" type="datetimeFigureOut">
              <a:rPr lang="en-US" smtClean="0"/>
              <a:t>5/27/2015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247214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80D201-396C-441A-9FA3-709063978097}"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1965443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80D201-396C-441A-9FA3-709063978097}"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4211495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80D201-396C-441A-9FA3-70906397809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32961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80D201-396C-441A-9FA3-70906397809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129894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50251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80785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72122" y="1413164"/>
            <a:ext cx="8971878" cy="4914406"/>
          </a:xfrm>
        </p:spPr>
        <p:txBody>
          <a:bodyPr/>
          <a:lstStyle>
            <a:lvl1pPr marL="341313" indent="-341313">
              <a:buSzPct val="90000"/>
              <a:buFont typeface="+mj-lt"/>
              <a:buAutoNum type="romanUcPeriod"/>
              <a:defRPr b="1"/>
            </a:lvl1pPr>
            <a:lvl2pPr marL="690563" indent="-349250">
              <a:buSzPct val="90000"/>
              <a:buFont typeface="+mj-lt"/>
              <a:buAutoNum type="alphaUcPeriod"/>
              <a:defRPr b="1">
                <a:solidFill>
                  <a:srgbClr val="410100"/>
                </a:solidFill>
              </a:defRPr>
            </a:lvl2pPr>
            <a:lvl3pPr marL="1030288" indent="-339725">
              <a:buSzPct val="90000"/>
              <a:buFont typeface="+mj-lt"/>
              <a:buAutoNum type="arabicPeriod"/>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99241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72122" y="1413164"/>
            <a:ext cx="8971878" cy="4914406"/>
          </a:xfrm>
        </p:spPr>
        <p:txBody>
          <a:bodyPr/>
          <a:lstStyle>
            <a:lvl1pPr marL="341313" indent="-341313">
              <a:buSzPct val="90000"/>
              <a:buFont typeface="+mj-lt"/>
              <a:buAutoNum type="romanUcPeriod"/>
              <a:defRPr b="1"/>
            </a:lvl1pPr>
            <a:lvl2pPr marL="690563" indent="-349250">
              <a:buSzPct val="90000"/>
              <a:buFont typeface="+mj-lt"/>
              <a:buAutoNum type="alphaUcPeriod"/>
              <a:defRPr b="1">
                <a:solidFill>
                  <a:srgbClr val="410100"/>
                </a:solidFill>
              </a:defRPr>
            </a:lvl2pPr>
            <a:lvl3pPr marL="1030288" indent="-339725">
              <a:buSzPct val="90000"/>
              <a:buFont typeface="+mj-lt"/>
              <a:buAutoNum type="arabicPeriod"/>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8809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72122" y="1413164"/>
            <a:ext cx="8971878" cy="4914406"/>
          </a:xfrm>
        </p:spPr>
        <p:txBody>
          <a:bodyPr/>
          <a:lstStyle>
            <a:lvl1pPr marL="341313" indent="-341313">
              <a:buSzPct val="90000"/>
              <a:buFont typeface="+mj-lt"/>
              <a:buAutoNum type="romanUcPeriod"/>
              <a:defRPr b="1"/>
            </a:lvl1pPr>
            <a:lvl2pPr marL="690563" indent="-349250">
              <a:buSzPct val="90000"/>
              <a:buFont typeface="+mj-lt"/>
              <a:buAutoNum type="alphaUcPeriod"/>
              <a:defRPr b="1">
                <a:solidFill>
                  <a:srgbClr val="410100"/>
                </a:solidFill>
              </a:defRPr>
            </a:lvl2pPr>
            <a:lvl3pPr marL="1030288" indent="-339725">
              <a:buSzPct val="90000"/>
              <a:buFont typeface="+mj-lt"/>
              <a:buAutoNum type="arabicPeriod"/>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7995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80D201-396C-441A-9FA3-70906397809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73156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80D201-396C-441A-9FA3-709063978097}"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585356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80D201-396C-441A-9FA3-709063978097}" type="datetimeFigureOut">
              <a:rPr lang="en-US" smtClean="0"/>
              <a:t>5/27/2015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421356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0D201-396C-441A-9FA3-709063978097}" type="datetimeFigureOut">
              <a:rPr lang="en-US" smtClean="0"/>
              <a:t>5/27/2015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573BA-4632-4CB3-9336-6E0CFFE7C241}" type="slidenum">
              <a:rPr lang="en-US" smtClean="0"/>
              <a:t>‹#›</a:t>
            </a:fld>
            <a:endParaRPr lang="en-US"/>
          </a:p>
        </p:txBody>
      </p:sp>
    </p:spTree>
    <p:extLst>
      <p:ext uri="{BB962C8B-B14F-4D97-AF65-F5344CB8AC3E}">
        <p14:creationId xmlns:p14="http://schemas.microsoft.com/office/powerpoint/2010/main" val="25955239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62" r:id="rId4"/>
    <p:sldLayoutId id="2147483673" r:id="rId5"/>
    <p:sldLayoutId id="2147483675"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418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143" y="1413164"/>
            <a:ext cx="9031857" cy="4914406"/>
          </a:xfrm>
        </p:spPr>
        <p:txBody>
          <a:bodyPr>
            <a:normAutofit/>
          </a:bodyPr>
          <a:lstStyle/>
          <a:p>
            <a:pPr lvl="0"/>
            <a:r>
              <a:rPr lang="en-US" dirty="0"/>
              <a:t>Christians Are Instructed in the Process of Growing in Knowledge (1:1-21</a:t>
            </a:r>
            <a:r>
              <a:rPr lang="en-US" dirty="0" smtClean="0"/>
              <a:t>).</a:t>
            </a:r>
          </a:p>
          <a:p>
            <a:r>
              <a:rPr lang="en-US" dirty="0"/>
              <a:t>Christians Are Warned about the Opponents of Growing in Knowledge (2:1-22).</a:t>
            </a:r>
          </a:p>
          <a:p>
            <a:r>
              <a:rPr lang="en-US" dirty="0"/>
              <a:t>Christians Are Provided with the Ultimate Motivation for Growing in Knowledge (3:1-18</a:t>
            </a:r>
            <a:r>
              <a:rPr lang="en-US" dirty="0" smtClean="0"/>
              <a:t>).</a:t>
            </a:r>
            <a:endParaRPr lang="en-US" dirty="0"/>
          </a:p>
        </p:txBody>
      </p:sp>
    </p:spTree>
    <p:extLst>
      <p:ext uri="{BB962C8B-B14F-4D97-AF65-F5344CB8AC3E}">
        <p14:creationId xmlns:p14="http://schemas.microsoft.com/office/powerpoint/2010/main" val="3399529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356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84163" indent="-284163">
              <a:buSzPct val="100000"/>
              <a:buFont typeface="Arial" panose="020B0604020202020204" pitchFamily="34" charset="0"/>
              <a:buChar char="•"/>
            </a:pPr>
            <a:r>
              <a:rPr lang="en-US" dirty="0" smtClean="0"/>
              <a:t>Author: </a:t>
            </a:r>
            <a:r>
              <a:rPr lang="en-US" dirty="0" smtClean="0"/>
              <a:t>Jude</a:t>
            </a:r>
            <a:endParaRPr lang="en-US" dirty="0" smtClean="0"/>
          </a:p>
          <a:p>
            <a:pPr marL="284163" indent="-284163">
              <a:buSzPct val="100000"/>
              <a:buFont typeface="Arial" panose="020B0604020202020204" pitchFamily="34" charset="0"/>
              <a:buChar char="•"/>
            </a:pPr>
            <a:r>
              <a:rPr lang="en-US" dirty="0" smtClean="0"/>
              <a:t>Recipient: </a:t>
            </a:r>
            <a:r>
              <a:rPr lang="en-US" dirty="0" smtClean="0"/>
              <a:t>General epistle</a:t>
            </a:r>
            <a:endParaRPr lang="en-US" dirty="0" smtClean="0"/>
          </a:p>
          <a:p>
            <a:pPr marL="284163" indent="-284163">
              <a:buSzPct val="100000"/>
              <a:buFont typeface="Arial" panose="020B0604020202020204" pitchFamily="34" charset="0"/>
              <a:buChar char="•"/>
            </a:pPr>
            <a:r>
              <a:rPr lang="en-US" dirty="0" smtClean="0"/>
              <a:t>Date: </a:t>
            </a:r>
            <a:r>
              <a:rPr lang="en-US" dirty="0" smtClean="0"/>
              <a:t>66-69 </a:t>
            </a:r>
            <a:r>
              <a:rPr lang="en-US" dirty="0" smtClean="0"/>
              <a:t>A.D.</a:t>
            </a:r>
          </a:p>
          <a:p>
            <a:pPr marL="284163" indent="-284163">
              <a:buSzPct val="100000"/>
              <a:buFont typeface="Arial" panose="020B0604020202020204" pitchFamily="34" charset="0"/>
              <a:buChar char="•"/>
            </a:pPr>
            <a:r>
              <a:rPr lang="en-US" dirty="0"/>
              <a:t>Theme: </a:t>
            </a:r>
            <a:r>
              <a:rPr lang="en-US" dirty="0"/>
              <a:t>Contend earnestly for the faith and be kept by God</a:t>
            </a:r>
            <a:r>
              <a:rPr lang="en-US" dirty="0" smtClean="0"/>
              <a:t> </a:t>
            </a:r>
            <a:endParaRPr lang="en-US" dirty="0"/>
          </a:p>
          <a:p>
            <a:pPr marL="284163" indent="-284163">
              <a:buSzPct val="100000"/>
              <a:buFont typeface="Arial" panose="020B0604020202020204" pitchFamily="34" charset="0"/>
              <a:buChar char="•"/>
            </a:pPr>
            <a:r>
              <a:rPr lang="en-US" dirty="0"/>
              <a:t>K</a:t>
            </a:r>
            <a:r>
              <a:rPr lang="en-US" dirty="0" smtClean="0"/>
              <a:t>ey Words: </a:t>
            </a:r>
            <a:r>
              <a:rPr lang="en-US" dirty="0" smtClean="0"/>
              <a:t>“keep,” “ungodly,” “beloved,” “contend”</a:t>
            </a:r>
            <a:endParaRPr lang="en-US" dirty="0" smtClean="0"/>
          </a:p>
          <a:p>
            <a:pPr marL="284163" indent="-284163">
              <a:buSzPct val="100000"/>
              <a:buFont typeface="Arial" panose="020B0604020202020204" pitchFamily="34" charset="0"/>
              <a:buChar char="•"/>
            </a:pPr>
            <a:r>
              <a:rPr lang="en-US" dirty="0" smtClean="0"/>
              <a:t>Key Verses: </a:t>
            </a:r>
            <a:r>
              <a:rPr lang="en-US" dirty="0"/>
              <a:t>v. 3, 21-25</a:t>
            </a:r>
            <a:endParaRPr lang="en-US" dirty="0" smtClean="0"/>
          </a:p>
        </p:txBody>
      </p:sp>
    </p:spTree>
    <p:extLst>
      <p:ext uri="{BB962C8B-B14F-4D97-AF65-F5344CB8AC3E}">
        <p14:creationId xmlns:p14="http://schemas.microsoft.com/office/powerpoint/2010/main" val="635051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Characteristics &amp; Features of the Book:</a:t>
            </a:r>
          </a:p>
          <a:p>
            <a:pPr>
              <a:buFont typeface="+mj-lt"/>
              <a:buAutoNum type="arabicPeriod"/>
            </a:pPr>
            <a:r>
              <a:rPr lang="en-US" dirty="0">
                <a:solidFill>
                  <a:srgbClr val="410100"/>
                </a:solidFill>
              </a:rPr>
              <a:t>One of the “General Epistles”</a:t>
            </a:r>
          </a:p>
          <a:p>
            <a:pPr>
              <a:buFont typeface="+mj-lt"/>
              <a:buAutoNum type="arabicPeriod"/>
            </a:pPr>
            <a:r>
              <a:rPr lang="en-US" dirty="0" smtClean="0">
                <a:solidFill>
                  <a:srgbClr val="410100"/>
                </a:solidFill>
              </a:rPr>
              <a:t>Similarity </a:t>
            </a:r>
            <a:r>
              <a:rPr lang="en-US" dirty="0">
                <a:solidFill>
                  <a:srgbClr val="410100"/>
                </a:solidFill>
              </a:rPr>
              <a:t>with the book of Second Peter</a:t>
            </a:r>
          </a:p>
          <a:p>
            <a:pPr>
              <a:buFont typeface="+mj-lt"/>
              <a:buAutoNum type="arabicPeriod"/>
            </a:pPr>
            <a:r>
              <a:rPr lang="en-US" dirty="0" smtClean="0">
                <a:solidFill>
                  <a:srgbClr val="410100"/>
                </a:solidFill>
              </a:rPr>
              <a:t>Severe </a:t>
            </a:r>
            <a:r>
              <a:rPr lang="en-US" dirty="0">
                <a:solidFill>
                  <a:srgbClr val="410100"/>
                </a:solidFill>
              </a:rPr>
              <a:t>warnings</a:t>
            </a:r>
          </a:p>
          <a:p>
            <a:pPr>
              <a:buFont typeface="+mj-lt"/>
              <a:buAutoNum type="arabicPeriod"/>
            </a:pPr>
            <a:r>
              <a:rPr lang="en-US" dirty="0" smtClean="0">
                <a:solidFill>
                  <a:srgbClr val="410100"/>
                </a:solidFill>
              </a:rPr>
              <a:t>An </a:t>
            </a:r>
            <a:r>
              <a:rPr lang="en-US" dirty="0">
                <a:solidFill>
                  <a:srgbClr val="410100"/>
                </a:solidFill>
              </a:rPr>
              <a:t>abundance of triplets</a:t>
            </a:r>
          </a:p>
          <a:p>
            <a:pPr>
              <a:buFont typeface="+mj-lt"/>
              <a:buAutoNum type="arabicPeriod"/>
            </a:pPr>
            <a:r>
              <a:rPr lang="en-US" dirty="0" smtClean="0">
                <a:solidFill>
                  <a:srgbClr val="410100"/>
                </a:solidFill>
              </a:rPr>
              <a:t>Heavy </a:t>
            </a:r>
            <a:r>
              <a:rPr lang="en-US" dirty="0">
                <a:solidFill>
                  <a:srgbClr val="410100"/>
                </a:solidFill>
              </a:rPr>
              <a:t>emphasis on the Old Testament</a:t>
            </a:r>
          </a:p>
          <a:p>
            <a:pPr>
              <a:buFont typeface="+mj-lt"/>
              <a:buAutoNum type="arabicPeriod"/>
            </a:pPr>
            <a:r>
              <a:rPr lang="en-US" dirty="0" smtClean="0">
                <a:solidFill>
                  <a:srgbClr val="410100"/>
                </a:solidFill>
              </a:rPr>
              <a:t>Beautiful </a:t>
            </a:r>
            <a:r>
              <a:rPr lang="en-US" dirty="0">
                <a:solidFill>
                  <a:srgbClr val="410100"/>
                </a:solidFill>
              </a:rPr>
              <a:t>doxology</a:t>
            </a:r>
          </a:p>
        </p:txBody>
      </p:sp>
    </p:spTree>
    <p:extLst>
      <p:ext uri="{BB962C8B-B14F-4D97-AF65-F5344CB8AC3E}">
        <p14:creationId xmlns:p14="http://schemas.microsoft.com/office/powerpoint/2010/main" val="3601312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Main Emphasis of the Book:</a:t>
            </a:r>
          </a:p>
          <a:p>
            <a:pPr marL="0" indent="0">
              <a:buNone/>
            </a:pPr>
            <a:r>
              <a:rPr lang="en-US" i="1" dirty="0">
                <a:solidFill>
                  <a:srgbClr val="410100"/>
                </a:solidFill>
              </a:rPr>
              <a:t>The primary theme of the book of Jude is that Christians must contend earnestly for the faith, especially when it is under attack.  The promise of God is that those who keep the faith will also be kept from stumbling by Christ. </a:t>
            </a:r>
            <a:endParaRPr lang="en-US" dirty="0"/>
          </a:p>
        </p:txBody>
      </p:sp>
    </p:spTree>
    <p:extLst>
      <p:ext uri="{BB962C8B-B14F-4D97-AF65-F5344CB8AC3E}">
        <p14:creationId xmlns:p14="http://schemas.microsoft.com/office/powerpoint/2010/main" val="2149960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lvl="0" indent="0">
              <a:buNone/>
            </a:pPr>
            <a:r>
              <a:rPr lang="en-US" dirty="0" smtClean="0"/>
              <a:t>To Contend for the Faith:</a:t>
            </a:r>
          </a:p>
          <a:p>
            <a:pPr marL="519113" lvl="0" indent="-519113"/>
            <a:r>
              <a:rPr lang="en-US" dirty="0" smtClean="0"/>
              <a:t>Christians </a:t>
            </a:r>
            <a:r>
              <a:rPr lang="en-US" dirty="0"/>
              <a:t>Are Presented with the Need (v. 1-4</a:t>
            </a:r>
            <a:r>
              <a:rPr lang="en-US" dirty="0" smtClean="0"/>
              <a:t>).</a:t>
            </a:r>
          </a:p>
          <a:p>
            <a:pPr marL="519113" indent="-519113"/>
            <a:r>
              <a:rPr lang="en-US" dirty="0" smtClean="0"/>
              <a:t>Christians </a:t>
            </a:r>
            <a:r>
              <a:rPr lang="en-US" dirty="0"/>
              <a:t>Are Warned of the Danger (v. 5-16).</a:t>
            </a:r>
          </a:p>
          <a:p>
            <a:pPr marL="519113" indent="-519113"/>
            <a:r>
              <a:rPr lang="en-US" dirty="0" smtClean="0"/>
              <a:t>Christians </a:t>
            </a:r>
            <a:r>
              <a:rPr lang="en-US" dirty="0"/>
              <a:t>Are Urged to Faithfulness (v. 17-23).</a:t>
            </a:r>
          </a:p>
          <a:p>
            <a:pPr marL="519113" indent="-519113"/>
            <a:r>
              <a:rPr lang="en-US" dirty="0" smtClean="0"/>
              <a:t>Christians </a:t>
            </a:r>
            <a:r>
              <a:rPr lang="en-US" dirty="0"/>
              <a:t>Are Blessed By God (v. 24-25</a:t>
            </a:r>
            <a:r>
              <a:rPr lang="en-US" dirty="0" smtClean="0"/>
              <a:t>).</a:t>
            </a:r>
            <a:endParaRPr lang="en-US" dirty="0"/>
          </a:p>
        </p:txBody>
      </p:sp>
    </p:spTree>
    <p:extLst>
      <p:ext uri="{BB962C8B-B14F-4D97-AF65-F5344CB8AC3E}">
        <p14:creationId xmlns:p14="http://schemas.microsoft.com/office/powerpoint/2010/main" val="1076367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122" y="1413163"/>
            <a:ext cx="8971878" cy="5178705"/>
          </a:xfrm>
        </p:spPr>
        <p:txBody>
          <a:bodyPr>
            <a:normAutofit/>
          </a:bodyPr>
          <a:lstStyle/>
          <a:p>
            <a:pPr marL="284163" indent="-284163">
              <a:buSzPct val="100000"/>
              <a:buFont typeface="Arial" panose="020B0604020202020204" pitchFamily="34" charset="0"/>
              <a:buChar char="•"/>
            </a:pPr>
            <a:r>
              <a:rPr lang="en-US" dirty="0" smtClean="0"/>
              <a:t>Author: </a:t>
            </a:r>
            <a:r>
              <a:rPr lang="en-US" dirty="0" smtClean="0"/>
              <a:t>Peter </a:t>
            </a:r>
            <a:endParaRPr lang="en-US" dirty="0" smtClean="0"/>
          </a:p>
          <a:p>
            <a:pPr marL="284163" indent="-284163">
              <a:buSzPct val="100000"/>
              <a:buFont typeface="Arial" panose="020B0604020202020204" pitchFamily="34" charset="0"/>
              <a:buChar char="•"/>
            </a:pPr>
            <a:r>
              <a:rPr lang="en-US" dirty="0" smtClean="0"/>
              <a:t>Recipient: </a:t>
            </a:r>
            <a:r>
              <a:rPr lang="en-US" dirty="0"/>
              <a:t>Christians dispersed throughout </a:t>
            </a:r>
            <a:r>
              <a:rPr lang="en-US" dirty="0" smtClean="0"/>
              <a:t>Asia </a:t>
            </a:r>
            <a:r>
              <a:rPr lang="en-US" dirty="0"/>
              <a:t>Minor </a:t>
            </a:r>
            <a:endParaRPr lang="en-US" dirty="0" smtClean="0"/>
          </a:p>
          <a:p>
            <a:pPr marL="284163" indent="-284163">
              <a:buSzPct val="100000"/>
              <a:buFont typeface="Arial" panose="020B0604020202020204" pitchFamily="34" charset="0"/>
              <a:buChar char="•"/>
            </a:pPr>
            <a:r>
              <a:rPr lang="en-US" dirty="0" smtClean="0"/>
              <a:t>Date: </a:t>
            </a:r>
            <a:r>
              <a:rPr lang="en-US" dirty="0" smtClean="0"/>
              <a:t>64-68 </a:t>
            </a:r>
            <a:r>
              <a:rPr lang="en-US" dirty="0" smtClean="0"/>
              <a:t>A.D.</a:t>
            </a:r>
          </a:p>
          <a:p>
            <a:pPr marL="284163" indent="-284163">
              <a:buSzPct val="100000"/>
              <a:buFont typeface="Arial" panose="020B0604020202020204" pitchFamily="34" charset="0"/>
              <a:buChar char="•"/>
            </a:pPr>
            <a:r>
              <a:rPr lang="en-US" dirty="0"/>
              <a:t>Theme: </a:t>
            </a:r>
            <a:r>
              <a:rPr lang="en-US" dirty="0"/>
              <a:t>Hope and grace for Christians in the midst of </a:t>
            </a:r>
            <a:r>
              <a:rPr lang="en-US" dirty="0" smtClean="0"/>
              <a:t>persecution</a:t>
            </a:r>
            <a:endParaRPr lang="en-US" dirty="0"/>
          </a:p>
          <a:p>
            <a:pPr marL="284163" indent="-284163">
              <a:buSzPct val="100000"/>
              <a:buFont typeface="Arial" panose="020B0604020202020204" pitchFamily="34" charset="0"/>
              <a:buChar char="•"/>
            </a:pPr>
            <a:r>
              <a:rPr lang="en-US" dirty="0" smtClean="0"/>
              <a:t>Key Words: </a:t>
            </a:r>
            <a:r>
              <a:rPr lang="en-US" dirty="0" smtClean="0"/>
              <a:t>“suffer,” “hope,” “grace,” “glory”</a:t>
            </a:r>
            <a:endParaRPr lang="en-US" dirty="0" smtClean="0"/>
          </a:p>
          <a:p>
            <a:pPr marL="284163" indent="-284163">
              <a:buSzPct val="100000"/>
              <a:buFont typeface="Arial" panose="020B0604020202020204" pitchFamily="34" charset="0"/>
              <a:buChar char="•"/>
            </a:pPr>
            <a:r>
              <a:rPr lang="en-US" dirty="0" smtClean="0"/>
              <a:t>Key Verses: </a:t>
            </a:r>
            <a:r>
              <a:rPr lang="en-US" dirty="0"/>
              <a:t>1:3-9, 15-16; 2:9-12; 3:10-12; 4:16</a:t>
            </a:r>
            <a:endParaRPr lang="en-US" dirty="0" smtClean="0"/>
          </a:p>
        </p:txBody>
      </p:sp>
    </p:spTree>
    <p:extLst>
      <p:ext uri="{BB962C8B-B14F-4D97-AF65-F5344CB8AC3E}">
        <p14:creationId xmlns:p14="http://schemas.microsoft.com/office/powerpoint/2010/main" val="1952763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smtClean="0"/>
              <a:t>Characteristics &amp; Features of the Book:</a:t>
            </a:r>
          </a:p>
          <a:p>
            <a:pPr>
              <a:buFont typeface="+mj-lt"/>
              <a:buAutoNum type="arabicPeriod"/>
            </a:pPr>
            <a:r>
              <a:rPr lang="en-US" dirty="0" smtClean="0">
                <a:solidFill>
                  <a:srgbClr val="410100"/>
                </a:solidFill>
              </a:rPr>
              <a:t>One </a:t>
            </a:r>
            <a:r>
              <a:rPr lang="en-US" dirty="0">
                <a:solidFill>
                  <a:srgbClr val="410100"/>
                </a:solidFill>
              </a:rPr>
              <a:t>of the “General Epistles”</a:t>
            </a:r>
          </a:p>
          <a:p>
            <a:pPr>
              <a:buFont typeface="+mj-lt"/>
              <a:buAutoNum type="arabicPeriod"/>
            </a:pPr>
            <a:r>
              <a:rPr lang="en-US" dirty="0" smtClean="0">
                <a:solidFill>
                  <a:srgbClr val="410100"/>
                </a:solidFill>
              </a:rPr>
              <a:t>The </a:t>
            </a:r>
            <a:r>
              <a:rPr lang="en-US" dirty="0">
                <a:solidFill>
                  <a:srgbClr val="410100"/>
                </a:solidFill>
              </a:rPr>
              <a:t>Greek imperative</a:t>
            </a:r>
          </a:p>
          <a:p>
            <a:pPr>
              <a:buFont typeface="+mj-lt"/>
              <a:buAutoNum type="arabicPeriod"/>
            </a:pPr>
            <a:r>
              <a:rPr lang="en-US" dirty="0" smtClean="0">
                <a:solidFill>
                  <a:srgbClr val="410100"/>
                </a:solidFill>
              </a:rPr>
              <a:t>Heavy </a:t>
            </a:r>
            <a:r>
              <a:rPr lang="en-US" dirty="0">
                <a:solidFill>
                  <a:srgbClr val="410100"/>
                </a:solidFill>
              </a:rPr>
              <a:t>Old Testament usage</a:t>
            </a:r>
          </a:p>
          <a:p>
            <a:pPr>
              <a:buFont typeface="+mj-lt"/>
              <a:buAutoNum type="arabicPeriod"/>
            </a:pPr>
            <a:r>
              <a:rPr lang="en-US" dirty="0" smtClean="0">
                <a:solidFill>
                  <a:srgbClr val="410100"/>
                </a:solidFill>
              </a:rPr>
              <a:t>Comparison </a:t>
            </a:r>
            <a:r>
              <a:rPr lang="en-US" dirty="0">
                <a:solidFill>
                  <a:srgbClr val="410100"/>
                </a:solidFill>
              </a:rPr>
              <a:t>between First Peter and Second Peter</a:t>
            </a:r>
          </a:p>
          <a:p>
            <a:pPr>
              <a:buFont typeface="+mj-lt"/>
              <a:buAutoNum type="arabicPeriod"/>
            </a:pPr>
            <a:r>
              <a:rPr lang="en-US" dirty="0" smtClean="0">
                <a:solidFill>
                  <a:srgbClr val="410100"/>
                </a:solidFill>
              </a:rPr>
              <a:t>Similarities </a:t>
            </a:r>
            <a:r>
              <a:rPr lang="en-US" dirty="0">
                <a:solidFill>
                  <a:srgbClr val="410100"/>
                </a:solidFill>
              </a:rPr>
              <a:t>with Ephesians</a:t>
            </a:r>
          </a:p>
        </p:txBody>
      </p:sp>
    </p:spTree>
    <p:extLst>
      <p:ext uri="{BB962C8B-B14F-4D97-AF65-F5344CB8AC3E}">
        <p14:creationId xmlns:p14="http://schemas.microsoft.com/office/powerpoint/2010/main" val="2391139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122" y="1413164"/>
            <a:ext cx="8971878" cy="5085290"/>
          </a:xfrm>
        </p:spPr>
        <p:txBody>
          <a:bodyPr>
            <a:normAutofit/>
          </a:bodyPr>
          <a:lstStyle/>
          <a:p>
            <a:pPr marL="0" indent="0">
              <a:buNone/>
            </a:pPr>
            <a:r>
              <a:rPr lang="en-US" sz="3200" dirty="0"/>
              <a:t>Main Emphasis of the Book:</a:t>
            </a:r>
          </a:p>
          <a:p>
            <a:pPr marL="0" indent="0">
              <a:buNone/>
            </a:pPr>
            <a:r>
              <a:rPr lang="en-US" i="1" dirty="0">
                <a:solidFill>
                  <a:srgbClr val="410100"/>
                </a:solidFill>
              </a:rPr>
              <a:t>The primary theme of the book of First Peter is that even in the midst of trials and tribulations, a Christian can find hope and grace.  By focusing on the Christian’s “hope,” Peter wants his readers to know that “this is the true grace of God in which you stand” (5:12</a:t>
            </a:r>
            <a:r>
              <a:rPr lang="en-US" i="1" dirty="0" smtClean="0">
                <a:solidFill>
                  <a:srgbClr val="410100"/>
                </a:solidFill>
              </a:rPr>
              <a:t>). </a:t>
            </a:r>
            <a:endParaRPr lang="en-US" dirty="0"/>
          </a:p>
        </p:txBody>
      </p:sp>
    </p:spTree>
    <p:extLst>
      <p:ext uri="{BB962C8B-B14F-4D97-AF65-F5344CB8AC3E}">
        <p14:creationId xmlns:p14="http://schemas.microsoft.com/office/powerpoint/2010/main" val="24552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122" y="1413163"/>
            <a:ext cx="8971878" cy="5444837"/>
          </a:xfrm>
        </p:spPr>
        <p:txBody>
          <a:bodyPr>
            <a:noAutofit/>
          </a:bodyPr>
          <a:lstStyle/>
          <a:p>
            <a:pPr marL="0" lvl="0" indent="0">
              <a:buNone/>
            </a:pPr>
            <a:r>
              <a:rPr lang="en-US" dirty="0"/>
              <a:t>In the Midst of Persecution, </a:t>
            </a:r>
            <a:r>
              <a:rPr lang="en-US" dirty="0" smtClean="0"/>
              <a:t>Find Hope and Grace in…</a:t>
            </a:r>
          </a:p>
          <a:p>
            <a:pPr marL="463550" lvl="0" indent="-463550"/>
            <a:r>
              <a:rPr lang="en-US" dirty="0" smtClean="0"/>
              <a:t>Your </a:t>
            </a:r>
            <a:r>
              <a:rPr lang="en-US" dirty="0"/>
              <a:t>Promised Reward (1:1-12</a:t>
            </a:r>
            <a:r>
              <a:rPr lang="en-US" dirty="0" smtClean="0"/>
              <a:t>).</a:t>
            </a:r>
          </a:p>
          <a:p>
            <a:pPr marL="463550" indent="-463550"/>
            <a:r>
              <a:rPr lang="en-US" dirty="0" smtClean="0"/>
              <a:t>Your </a:t>
            </a:r>
            <a:r>
              <a:rPr lang="en-US" dirty="0"/>
              <a:t>Relationship with the Lord (1:13-2:10).</a:t>
            </a:r>
          </a:p>
          <a:p>
            <a:pPr marL="463550" indent="-463550"/>
            <a:r>
              <a:rPr lang="en-US" dirty="0" smtClean="0"/>
              <a:t>Your </a:t>
            </a:r>
            <a:r>
              <a:rPr lang="en-US" dirty="0"/>
              <a:t>Relationships with Others (2:11-3:12).</a:t>
            </a:r>
          </a:p>
          <a:p>
            <a:pPr marL="463550" indent="-463550"/>
            <a:r>
              <a:rPr lang="en-US" dirty="0" smtClean="0"/>
              <a:t>The </a:t>
            </a:r>
            <a:r>
              <a:rPr lang="en-US" dirty="0"/>
              <a:t>Trials Themselves (3:13-4:6).</a:t>
            </a:r>
          </a:p>
          <a:p>
            <a:pPr marL="463550" indent="-463550"/>
            <a:r>
              <a:rPr lang="en-US" dirty="0" smtClean="0"/>
              <a:t>Living </a:t>
            </a:r>
            <a:r>
              <a:rPr lang="en-US" dirty="0"/>
              <a:t>the Christian Life (4:7-5:14</a:t>
            </a:r>
            <a:r>
              <a:rPr lang="en-US" dirty="0" smtClean="0"/>
              <a:t>).</a:t>
            </a:r>
            <a:endParaRPr lang="en-US" dirty="0"/>
          </a:p>
        </p:txBody>
      </p:sp>
    </p:spTree>
    <p:extLst>
      <p:ext uri="{BB962C8B-B14F-4D97-AF65-F5344CB8AC3E}">
        <p14:creationId xmlns:p14="http://schemas.microsoft.com/office/powerpoint/2010/main" val="3712612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020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84163" indent="-284163">
              <a:buSzPct val="100000"/>
              <a:buFont typeface="Arial" panose="020B0604020202020204" pitchFamily="34" charset="0"/>
              <a:buChar char="•"/>
            </a:pPr>
            <a:r>
              <a:rPr lang="en-US" dirty="0"/>
              <a:t>Author: Peter </a:t>
            </a:r>
          </a:p>
          <a:p>
            <a:pPr marL="284163" indent="-284163">
              <a:buSzPct val="100000"/>
              <a:buFont typeface="Arial" panose="020B0604020202020204" pitchFamily="34" charset="0"/>
              <a:buChar char="•"/>
            </a:pPr>
            <a:r>
              <a:rPr lang="en-US" dirty="0"/>
              <a:t>Recipient: Christians dispersed throughout Asia Minor </a:t>
            </a:r>
          </a:p>
          <a:p>
            <a:pPr marL="284163" indent="-284163">
              <a:buSzPct val="100000"/>
              <a:buFont typeface="Arial" panose="020B0604020202020204" pitchFamily="34" charset="0"/>
              <a:buChar char="•"/>
            </a:pPr>
            <a:r>
              <a:rPr lang="en-US" dirty="0"/>
              <a:t>Date: </a:t>
            </a:r>
            <a:r>
              <a:rPr lang="en-US" dirty="0" smtClean="0"/>
              <a:t>65-68 </a:t>
            </a:r>
            <a:r>
              <a:rPr lang="en-US" dirty="0"/>
              <a:t>A.D.</a:t>
            </a:r>
          </a:p>
          <a:p>
            <a:pPr marL="284163" indent="-284163">
              <a:buSzPct val="100000"/>
              <a:buFont typeface="Arial" panose="020B0604020202020204" pitchFamily="34" charset="0"/>
              <a:buChar char="•"/>
            </a:pPr>
            <a:r>
              <a:rPr lang="en-US" dirty="0"/>
              <a:t>Theme: </a:t>
            </a:r>
            <a:r>
              <a:rPr lang="en-US" dirty="0"/>
              <a:t>Christians must grow in knowledge of Christ and His will </a:t>
            </a:r>
            <a:endParaRPr lang="en-US" dirty="0" smtClean="0"/>
          </a:p>
          <a:p>
            <a:pPr marL="284163" indent="-284163">
              <a:buSzPct val="100000"/>
              <a:buFont typeface="Arial" panose="020B0604020202020204" pitchFamily="34" charset="0"/>
              <a:buChar char="•"/>
            </a:pPr>
            <a:r>
              <a:rPr lang="en-US" dirty="0" smtClean="0"/>
              <a:t>Key </a:t>
            </a:r>
            <a:r>
              <a:rPr lang="en-US" dirty="0"/>
              <a:t>Words: </a:t>
            </a:r>
            <a:r>
              <a:rPr lang="en-US" dirty="0" smtClean="0"/>
              <a:t>“know,” “knowledge,” “remind,” “diligent”</a:t>
            </a:r>
            <a:endParaRPr lang="en-US" dirty="0"/>
          </a:p>
          <a:p>
            <a:pPr marL="284163" indent="-284163">
              <a:buSzPct val="100000"/>
              <a:buFont typeface="Arial" panose="020B0604020202020204" pitchFamily="34" charset="0"/>
              <a:buChar char="•"/>
            </a:pPr>
            <a:r>
              <a:rPr lang="en-US" dirty="0"/>
              <a:t>Key Verses: </a:t>
            </a:r>
            <a:r>
              <a:rPr lang="en-US" dirty="0"/>
              <a:t>1:3, 5-11, 19-21; 2:9; 3:9-12, 18</a:t>
            </a:r>
            <a:endParaRPr lang="en-US" dirty="0"/>
          </a:p>
        </p:txBody>
      </p:sp>
    </p:spTree>
    <p:extLst>
      <p:ext uri="{BB962C8B-B14F-4D97-AF65-F5344CB8AC3E}">
        <p14:creationId xmlns:p14="http://schemas.microsoft.com/office/powerpoint/2010/main" val="3693370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Characteristics &amp; Features of the Book:</a:t>
            </a:r>
          </a:p>
          <a:p>
            <a:pPr>
              <a:buFont typeface="+mj-lt"/>
              <a:buAutoNum type="arabicPeriod"/>
            </a:pPr>
            <a:r>
              <a:rPr lang="en-US" dirty="0">
                <a:solidFill>
                  <a:srgbClr val="410100"/>
                </a:solidFill>
              </a:rPr>
              <a:t>One of the “General Epistles”</a:t>
            </a:r>
          </a:p>
          <a:p>
            <a:pPr>
              <a:buFont typeface="+mj-lt"/>
              <a:buAutoNum type="arabicPeriod"/>
            </a:pPr>
            <a:r>
              <a:rPr lang="en-US" dirty="0" smtClean="0">
                <a:solidFill>
                  <a:srgbClr val="410100"/>
                </a:solidFill>
              </a:rPr>
              <a:t>Comparison </a:t>
            </a:r>
            <a:r>
              <a:rPr lang="en-US" dirty="0">
                <a:solidFill>
                  <a:srgbClr val="410100"/>
                </a:solidFill>
              </a:rPr>
              <a:t>between First Peter and Second Peter</a:t>
            </a:r>
          </a:p>
          <a:p>
            <a:pPr>
              <a:buFont typeface="+mj-lt"/>
              <a:buAutoNum type="arabicPeriod"/>
            </a:pPr>
            <a:r>
              <a:rPr lang="en-US" dirty="0" smtClean="0">
                <a:solidFill>
                  <a:srgbClr val="410100"/>
                </a:solidFill>
              </a:rPr>
              <a:t>Similarity </a:t>
            </a:r>
            <a:r>
              <a:rPr lang="en-US" dirty="0">
                <a:solidFill>
                  <a:srgbClr val="410100"/>
                </a:solidFill>
              </a:rPr>
              <a:t>with the book of Jude</a:t>
            </a:r>
          </a:p>
          <a:p>
            <a:pPr>
              <a:buFont typeface="+mj-lt"/>
              <a:buAutoNum type="arabicPeriod"/>
            </a:pPr>
            <a:r>
              <a:rPr lang="en-US" dirty="0" smtClean="0">
                <a:solidFill>
                  <a:srgbClr val="410100"/>
                </a:solidFill>
              </a:rPr>
              <a:t>Similarity </a:t>
            </a:r>
            <a:r>
              <a:rPr lang="en-US" dirty="0">
                <a:solidFill>
                  <a:srgbClr val="410100"/>
                </a:solidFill>
              </a:rPr>
              <a:t>with Second Timothy</a:t>
            </a:r>
          </a:p>
          <a:p>
            <a:pPr>
              <a:buFont typeface="+mj-lt"/>
              <a:buAutoNum type="arabicPeriod"/>
            </a:pPr>
            <a:r>
              <a:rPr lang="en-US" dirty="0" smtClean="0">
                <a:solidFill>
                  <a:srgbClr val="410100"/>
                </a:solidFill>
              </a:rPr>
              <a:t>Cites </a:t>
            </a:r>
            <a:r>
              <a:rPr lang="en-US" dirty="0">
                <a:solidFill>
                  <a:srgbClr val="410100"/>
                </a:solidFill>
              </a:rPr>
              <a:t>Paul’s writings as “Scripture”</a:t>
            </a:r>
          </a:p>
          <a:p>
            <a:endParaRPr lang="en-US" dirty="0"/>
          </a:p>
        </p:txBody>
      </p:sp>
    </p:spTree>
    <p:extLst>
      <p:ext uri="{BB962C8B-B14F-4D97-AF65-F5344CB8AC3E}">
        <p14:creationId xmlns:p14="http://schemas.microsoft.com/office/powerpoint/2010/main" val="205261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Main Emphasis of the Book:</a:t>
            </a:r>
          </a:p>
          <a:p>
            <a:pPr marL="0" indent="0">
              <a:buNone/>
            </a:pPr>
            <a:r>
              <a:rPr lang="en-US" i="1" dirty="0">
                <a:solidFill>
                  <a:srgbClr val="410100"/>
                </a:solidFill>
              </a:rPr>
              <a:t>The primary theme of the book of Second Peter is that Christians must grow in their knowledge of Christ and His will, in order to faithfully serve the Lord and successfully defend against error.</a:t>
            </a:r>
            <a:endParaRPr lang="en-US" dirty="0"/>
          </a:p>
        </p:txBody>
      </p:sp>
    </p:spTree>
    <p:extLst>
      <p:ext uri="{BB962C8B-B14F-4D97-AF65-F5344CB8AC3E}">
        <p14:creationId xmlns:p14="http://schemas.microsoft.com/office/powerpoint/2010/main" val="3700862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643</TotalTime>
  <Words>553</Words>
  <Application>Microsoft Office PowerPoint</Application>
  <PresentationFormat>On-screen Show (4:3)</PresentationFormat>
  <Paragraphs>57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43</cp:revision>
  <dcterms:created xsi:type="dcterms:W3CDTF">2015-01-21T18:35:23Z</dcterms:created>
  <dcterms:modified xsi:type="dcterms:W3CDTF">2015-05-27T21:50:05Z</dcterms:modified>
</cp:coreProperties>
</file>