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64" r:id="rId5"/>
    <p:sldId id="257" r:id="rId6"/>
    <p:sldId id="275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7" autoAdjust="0"/>
    <p:restoredTop sz="94671" autoAdjust="0"/>
  </p:normalViewPr>
  <p:slideViewPr>
    <p:cSldViewPr snapToGrid="0">
      <p:cViewPr varScale="1">
        <p:scale>
          <a:sx n="108" d="100"/>
          <a:sy n="108" d="100"/>
        </p:scale>
        <p:origin x="72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2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4914406"/>
          </a:xfrm>
        </p:spPr>
        <p:txBody>
          <a:bodyPr/>
          <a:lstStyle>
            <a:lvl1pPr marL="341313" indent="-341313">
              <a:buSzPct val="90000"/>
              <a:buFont typeface="+mj-lt"/>
              <a:buAutoNum type="romanUcPeriod"/>
              <a:defRPr b="1"/>
            </a:lvl1pPr>
            <a:lvl2pPr marL="690563" indent="-349250">
              <a:buSzPct val="90000"/>
              <a:buFont typeface="+mj-lt"/>
              <a:buAutoNum type="alphaUcPeriod"/>
              <a:defRPr b="1">
                <a:solidFill>
                  <a:srgbClr val="410100"/>
                </a:solidFill>
              </a:defRPr>
            </a:lvl2pPr>
            <a:lvl3pPr marL="1030288" indent="-339725">
              <a:buSzPct val="90000"/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4914406"/>
          </a:xfrm>
        </p:spPr>
        <p:txBody>
          <a:bodyPr/>
          <a:lstStyle>
            <a:lvl1pPr marL="341313" indent="-341313">
              <a:buSzPct val="90000"/>
              <a:buFont typeface="+mj-lt"/>
              <a:buAutoNum type="romanUcPeriod"/>
              <a:defRPr b="1"/>
            </a:lvl1pPr>
            <a:lvl2pPr marL="690563" indent="-349250">
              <a:buSzPct val="90000"/>
              <a:buFont typeface="+mj-lt"/>
              <a:buAutoNum type="alphaUcPeriod"/>
              <a:defRPr b="1">
                <a:solidFill>
                  <a:srgbClr val="410100"/>
                </a:solidFill>
              </a:defRPr>
            </a:lvl2pPr>
            <a:lvl3pPr marL="1030288" indent="-339725">
              <a:buSzPct val="90000"/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D201-396C-441A-9FA3-709063978097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0D201-396C-441A-9FA3-709063978097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73BA-4632-4CB3-9336-6E0CFFE7C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143" y="1413163"/>
            <a:ext cx="9031857" cy="532498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Pure and Undefiled Religion Will Face Trials and Temptations (1:2-18</a:t>
            </a:r>
            <a:r>
              <a:rPr lang="en-US" dirty="0" smtClean="0"/>
              <a:t>).</a:t>
            </a:r>
          </a:p>
          <a:p>
            <a:r>
              <a:rPr lang="en-US" dirty="0"/>
              <a:t>Pure and Undefiled Religion Must Hear </a:t>
            </a:r>
            <a:r>
              <a:rPr lang="en-US" dirty="0" smtClean="0"/>
              <a:t>&amp; </a:t>
            </a:r>
            <a:r>
              <a:rPr lang="en-US" dirty="0"/>
              <a:t>Do the Word of God (1:19-27).</a:t>
            </a:r>
          </a:p>
          <a:p>
            <a:r>
              <a:rPr lang="en-US" dirty="0"/>
              <a:t>Pure and Undefiled Religion Must Not Show Partiality (2:1-13).</a:t>
            </a:r>
          </a:p>
          <a:p>
            <a:r>
              <a:rPr lang="en-US" dirty="0"/>
              <a:t>Pure and Undefiled Religion Must Have Faith and Works Working Together (2:14-26).</a:t>
            </a:r>
          </a:p>
          <a:p>
            <a:r>
              <a:rPr lang="en-US" dirty="0"/>
              <a:t>Pure and Undefiled Religion Must Control the Tongue (3:1-12).</a:t>
            </a:r>
          </a:p>
          <a:p>
            <a:r>
              <a:rPr lang="en-US" dirty="0"/>
              <a:t>Pure and Undefiled Religion Must Possess and Exercise Heavenly Wisdom (3:13-18).</a:t>
            </a:r>
          </a:p>
          <a:p>
            <a:r>
              <a:rPr lang="en-US" dirty="0"/>
              <a:t>Pure and Undefiled Religion Must Avoid Worldliness (4:1-6).</a:t>
            </a:r>
          </a:p>
          <a:p>
            <a:r>
              <a:rPr lang="en-US" dirty="0"/>
              <a:t>Pure and Undefiled Religion Must Submit to God and His Will (4:7-17).</a:t>
            </a:r>
          </a:p>
          <a:p>
            <a:r>
              <a:rPr lang="en-US" dirty="0"/>
              <a:t>Pure and Undefiled Religion Must Patiently Endure Hardships (5:1-12).</a:t>
            </a:r>
          </a:p>
          <a:p>
            <a:r>
              <a:rPr lang="en-US" dirty="0"/>
              <a:t>Pure and Undefiled Religion Must Rely Upon God and Turn Men Back to God (5:13-20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178705"/>
          </a:xfrm>
        </p:spPr>
        <p:txBody>
          <a:bodyPr>
            <a:normAutofit/>
          </a:bodyPr>
          <a:lstStyle/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Author: </a:t>
            </a:r>
            <a:r>
              <a:rPr lang="en-US" dirty="0" smtClean="0"/>
              <a:t>Unknown 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Recipients: </a:t>
            </a:r>
            <a:r>
              <a:rPr lang="en-US" dirty="0" smtClean="0"/>
              <a:t>Jewish Christians, likely in Rome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Date: </a:t>
            </a:r>
            <a:r>
              <a:rPr lang="en-US" dirty="0" smtClean="0"/>
              <a:t>64-68 </a:t>
            </a:r>
            <a:r>
              <a:rPr lang="en-US" dirty="0" smtClean="0"/>
              <a:t>A.D.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Theme: </a:t>
            </a:r>
            <a:r>
              <a:rPr lang="en-US" dirty="0"/>
              <a:t>An exhortation to faithfulness and a warning against the danger of apostasy by appealing to the superiority of Christ and His new covenant over the old covenant</a:t>
            </a:r>
            <a:endParaRPr lang="en-US" dirty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Words: </a:t>
            </a:r>
            <a:r>
              <a:rPr lang="en-US" dirty="0" smtClean="0"/>
              <a:t>“better,” “Christ,” “let us,” “priest,” “faith”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Verses: </a:t>
            </a:r>
            <a:r>
              <a:rPr lang="en-US" dirty="0"/>
              <a:t>1:1-3; 2:3-4; 4:12-16; 8:6-13; 9:15-17; 10:4; 12:2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Characteristics &amp; Features of the Book: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Anonymous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Word of exhortation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Old Testament 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The priesthood of Christ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Hall of Faith</a:t>
            </a:r>
            <a:endParaRPr lang="en-US" dirty="0">
              <a:solidFill>
                <a:srgbClr val="41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4"/>
            <a:ext cx="8971878" cy="5085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Main Emphasis of the Book: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410100"/>
                </a:solidFill>
              </a:rPr>
              <a:t>The primary theme of the book of Hebrews is an exhortation to continued faithfulness and a warning against the danger of apostasy by appealing to the superiority of Christ and His new covenant over the old covenant.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122" y="1413163"/>
            <a:ext cx="8971878" cy="5444837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Christ Is Better Than (Superior to) the Prophets (1:1-3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Christ Is Better Than (Superior to) the Angels (1:4-2:18).</a:t>
            </a:r>
          </a:p>
          <a:p>
            <a:r>
              <a:rPr lang="en-US" sz="2400" dirty="0"/>
              <a:t>Christ Is Better Than (Superior to) Moses (3:1-19).</a:t>
            </a:r>
          </a:p>
          <a:p>
            <a:r>
              <a:rPr lang="en-US" sz="2400" dirty="0"/>
              <a:t>Christ (and His Rest) Is Better Than (Superior to) Joshua (and His Rest) (4:1-13).</a:t>
            </a:r>
          </a:p>
          <a:p>
            <a:r>
              <a:rPr lang="en-US" sz="2400" dirty="0"/>
              <a:t>Christ (and His Priesthood) Is Better Than (Superior to) Aaron (and His Priesthood) (4:14-7:28).</a:t>
            </a:r>
          </a:p>
          <a:p>
            <a:r>
              <a:rPr lang="en-US" sz="2400" dirty="0"/>
              <a:t>Christ’s Covenant Is Better Than (Superior to) the Mosaic Covenant (8:1-13).</a:t>
            </a:r>
          </a:p>
          <a:p>
            <a:r>
              <a:rPr lang="en-US" sz="2400" dirty="0"/>
              <a:t>Christ’s Sacrifice Is Better Than (Superior to) the Old Testament Sacrifices (9:1-10:18).</a:t>
            </a:r>
          </a:p>
          <a:p>
            <a:r>
              <a:rPr lang="en-US" sz="2400" dirty="0"/>
              <a:t>Christ’s Way of Life (Living By Faith) Is Better Than Any Other Life (10:19-13:25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26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0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Author: </a:t>
            </a:r>
            <a:r>
              <a:rPr lang="en-US" dirty="0" smtClean="0"/>
              <a:t>James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Recipients: </a:t>
            </a:r>
            <a:r>
              <a:rPr lang="en-US" dirty="0" smtClean="0"/>
              <a:t>Jewish Christians, scattered from persecution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Date: </a:t>
            </a:r>
            <a:r>
              <a:rPr lang="en-US" dirty="0" smtClean="0"/>
              <a:t>45-49 </a:t>
            </a:r>
            <a:r>
              <a:rPr lang="en-US" dirty="0" smtClean="0"/>
              <a:t>A.D.</a:t>
            </a:r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Theme: </a:t>
            </a:r>
            <a:r>
              <a:rPr lang="en-US" dirty="0"/>
              <a:t>Practicing pure and undefiled religion in everyday life</a:t>
            </a:r>
            <a:r>
              <a:rPr lang="en-US" dirty="0" smtClean="0"/>
              <a:t> </a:t>
            </a:r>
            <a:endParaRPr lang="en-US" dirty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dirty="0" smtClean="0"/>
              <a:t>ey Words: </a:t>
            </a:r>
            <a:r>
              <a:rPr lang="en-US" dirty="0" smtClean="0"/>
              <a:t>“faith,” “work(s)”</a:t>
            </a:r>
            <a:endParaRPr lang="en-US" dirty="0" smtClean="0"/>
          </a:p>
          <a:p>
            <a:pPr marL="284163" indent="-284163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Key Verses: </a:t>
            </a:r>
            <a:r>
              <a:rPr lang="en-US" dirty="0"/>
              <a:t>1:21-25; 2:14-26; 4:14-17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33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Characteristics &amp; Features of the Book: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One </a:t>
            </a:r>
            <a:r>
              <a:rPr lang="en-US" dirty="0">
                <a:solidFill>
                  <a:srgbClr val="410100"/>
                </a:solidFill>
              </a:rPr>
              <a:t>of the “General Epistles”</a:t>
            </a:r>
            <a:endParaRPr lang="en-US" dirty="0">
              <a:solidFill>
                <a:srgbClr val="4101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Earliest</a:t>
            </a:r>
            <a:endParaRPr lang="en-US" dirty="0">
              <a:solidFill>
                <a:srgbClr val="4101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Practical book of imperatives</a:t>
            </a:r>
            <a:endParaRPr lang="en-US" dirty="0">
              <a:solidFill>
                <a:srgbClr val="4101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Various names attributed to the book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Martin Luther called it “a right </a:t>
            </a:r>
            <a:r>
              <a:rPr lang="en-US" dirty="0" err="1" smtClean="0">
                <a:solidFill>
                  <a:srgbClr val="410100"/>
                </a:solidFill>
              </a:rPr>
              <a:t>strawy</a:t>
            </a:r>
            <a:r>
              <a:rPr lang="en-US" dirty="0" smtClean="0">
                <a:solidFill>
                  <a:srgbClr val="410100"/>
                </a:solidFill>
              </a:rPr>
              <a:t> epistle.”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410100"/>
                </a:solidFill>
              </a:rPr>
              <a:t>Very similar to the Sermon on the Mount</a:t>
            </a:r>
            <a:endParaRPr lang="en-US" dirty="0">
              <a:solidFill>
                <a:srgbClr val="41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Main Emphasis of the Book: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410100"/>
                </a:solidFill>
              </a:rPr>
              <a:t>The primary theme of the book of James is a very practical approach to practicing pure and undefiled religion in everyday life.  The faith of a Christian will be tested, therefore the faith of a Christian must be developed and demonstrated to be acceptable to God.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544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38</cp:revision>
  <dcterms:created xsi:type="dcterms:W3CDTF">2015-01-21T18:35:23Z</dcterms:created>
  <dcterms:modified xsi:type="dcterms:W3CDTF">2015-05-20T20:43:48Z</dcterms:modified>
</cp:coreProperties>
</file>