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0" r:id="rId3"/>
    <p:sldId id="265" r:id="rId4"/>
    <p:sldId id="263" r:id="rId5"/>
    <p:sldId id="264" r:id="rId6"/>
    <p:sldId id="257" r:id="rId7"/>
    <p:sldId id="275" r:id="rId8"/>
    <p:sldId id="271" r:id="rId9"/>
    <p:sldId id="273" r:id="rId10"/>
    <p:sldId id="274" r:id="rId11"/>
    <p:sldId id="276" r:id="rId12"/>
    <p:sldId id="277" r:id="rId13"/>
    <p:sldId id="278" r:id="rId14"/>
    <p:sldId id="27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0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7" autoAdjust="0"/>
    <p:restoredTop sz="94671" autoAdjust="0"/>
  </p:normalViewPr>
  <p:slideViewPr>
    <p:cSldViewPr snapToGrid="0">
      <p:cViewPr varScale="1">
        <p:scale>
          <a:sx n="108" d="100"/>
          <a:sy n="108" d="100"/>
        </p:scale>
        <p:origin x="1254"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73562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A80D201-396C-441A-9FA3-709063978097}" type="datetimeFigureOut">
              <a:rPr lang="en-US" smtClean="0"/>
              <a:t>5/13/2015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18845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0D201-396C-441A-9FA3-709063978097}" type="datetimeFigureOut">
              <a:rPr lang="en-US" smtClean="0"/>
              <a:t>5/13/2015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247214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80D201-396C-441A-9FA3-709063978097}" type="datetimeFigureOut">
              <a:rPr lang="en-US" smtClean="0"/>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1965443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80D201-396C-441A-9FA3-709063978097}" type="datetimeFigureOut">
              <a:rPr lang="en-US" smtClean="0"/>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4211495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80D201-396C-441A-9FA3-709063978097}"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32961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80D201-396C-441A-9FA3-709063978097}"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129894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50251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80785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72122" y="1413164"/>
            <a:ext cx="8971878" cy="4914406"/>
          </a:xfrm>
        </p:spPr>
        <p:txBody>
          <a:bodyPr/>
          <a:lstStyle>
            <a:lvl1pPr marL="341313" indent="-341313">
              <a:buSzPct val="90000"/>
              <a:buFont typeface="+mj-lt"/>
              <a:buAutoNum type="romanUcPeriod"/>
              <a:defRPr b="1"/>
            </a:lvl1pPr>
            <a:lvl2pPr marL="690563" indent="-349250">
              <a:buSzPct val="90000"/>
              <a:buFont typeface="+mj-lt"/>
              <a:buAutoNum type="alphaUcPeriod"/>
              <a:defRPr b="1">
                <a:solidFill>
                  <a:srgbClr val="410100"/>
                </a:solidFill>
              </a:defRPr>
            </a:lvl2pPr>
            <a:lvl3pPr marL="1030288" indent="-339725">
              <a:buSzPct val="90000"/>
              <a:buFont typeface="+mj-lt"/>
              <a:buAutoNum type="arabicPeriod"/>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99241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72122" y="1413164"/>
            <a:ext cx="8971878" cy="4914406"/>
          </a:xfrm>
        </p:spPr>
        <p:txBody>
          <a:bodyPr/>
          <a:lstStyle>
            <a:lvl1pPr marL="341313" indent="-341313">
              <a:buSzPct val="90000"/>
              <a:buFont typeface="+mj-lt"/>
              <a:buAutoNum type="romanUcPeriod"/>
              <a:defRPr b="1"/>
            </a:lvl1pPr>
            <a:lvl2pPr marL="690563" indent="-349250">
              <a:buSzPct val="90000"/>
              <a:buFont typeface="+mj-lt"/>
              <a:buAutoNum type="alphaUcPeriod"/>
              <a:defRPr b="1">
                <a:solidFill>
                  <a:srgbClr val="410100"/>
                </a:solidFill>
              </a:defRPr>
            </a:lvl2pPr>
            <a:lvl3pPr marL="1030288" indent="-339725">
              <a:buSzPct val="90000"/>
              <a:buFont typeface="+mj-lt"/>
              <a:buAutoNum type="arabicPeriod"/>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8809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72122" y="1413164"/>
            <a:ext cx="8971878" cy="4914406"/>
          </a:xfrm>
        </p:spPr>
        <p:txBody>
          <a:bodyPr/>
          <a:lstStyle>
            <a:lvl1pPr marL="341313" indent="-341313">
              <a:buSzPct val="90000"/>
              <a:buFont typeface="+mj-lt"/>
              <a:buAutoNum type="romanUcPeriod"/>
              <a:defRPr b="1"/>
            </a:lvl1pPr>
            <a:lvl2pPr marL="690563" indent="-349250">
              <a:buSzPct val="90000"/>
              <a:buFont typeface="+mj-lt"/>
              <a:buAutoNum type="alphaUcPeriod"/>
              <a:defRPr b="1">
                <a:solidFill>
                  <a:srgbClr val="410100"/>
                </a:solidFill>
              </a:defRPr>
            </a:lvl2pPr>
            <a:lvl3pPr marL="1030288" indent="-339725">
              <a:buSzPct val="90000"/>
              <a:buFont typeface="+mj-lt"/>
              <a:buAutoNum type="arabicPeriod"/>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7995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80D201-396C-441A-9FA3-709063978097}" type="datetimeFigureOut">
              <a:rPr lang="en-US" smtClean="0"/>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73156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80D201-396C-441A-9FA3-709063978097}" type="datetimeFigureOut">
              <a:rPr lang="en-US" smtClean="0"/>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585356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80D201-396C-441A-9FA3-709063978097}" type="datetimeFigureOut">
              <a:rPr lang="en-US" smtClean="0"/>
              <a:t>5/13/2015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421356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0D201-396C-441A-9FA3-709063978097}" type="datetimeFigureOut">
              <a:rPr lang="en-US" smtClean="0"/>
              <a:t>5/13/2015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573BA-4632-4CB3-9336-6E0CFFE7C241}" type="slidenum">
              <a:rPr lang="en-US" smtClean="0"/>
              <a:t>‹#›</a:t>
            </a:fld>
            <a:endParaRPr lang="en-US"/>
          </a:p>
        </p:txBody>
      </p:sp>
    </p:spTree>
    <p:extLst>
      <p:ext uri="{BB962C8B-B14F-4D97-AF65-F5344CB8AC3E}">
        <p14:creationId xmlns:p14="http://schemas.microsoft.com/office/powerpoint/2010/main" val="25955239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 id="2147483662" r:id="rId4"/>
    <p:sldLayoutId id="2147483673" r:id="rId5"/>
    <p:sldLayoutId id="2147483675"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418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143" y="1413164"/>
            <a:ext cx="9031857" cy="4914406"/>
          </a:xfrm>
        </p:spPr>
        <p:txBody>
          <a:bodyPr>
            <a:normAutofit/>
          </a:bodyPr>
          <a:lstStyle/>
          <a:p>
            <a:pPr marL="569913" lvl="0" indent="-569913"/>
            <a:r>
              <a:rPr lang="en-US" dirty="0"/>
              <a:t>The Orderly Pattern of Sound Doctrine Has Its Origin and Hope in God (1:1-4</a:t>
            </a:r>
            <a:r>
              <a:rPr lang="en-US" dirty="0" smtClean="0"/>
              <a:t>).</a:t>
            </a:r>
          </a:p>
          <a:p>
            <a:pPr marL="569913" lvl="0" indent="-569913"/>
            <a:r>
              <a:rPr lang="en-US" dirty="0"/>
              <a:t>The Orderly Pattern of Sound Doctrine Must Be Applied to the Organization of the Church (1:5-16</a:t>
            </a:r>
            <a:r>
              <a:rPr lang="en-US" dirty="0" smtClean="0"/>
              <a:t>).</a:t>
            </a:r>
          </a:p>
          <a:p>
            <a:pPr marL="569913" lvl="0" indent="-569913"/>
            <a:r>
              <a:rPr lang="en-US" dirty="0"/>
              <a:t>The Orderly Pattern of Sound Doctrine Must Be Applied to the Personal Lives of Christians (2:1-3:15</a:t>
            </a:r>
            <a:r>
              <a:rPr lang="en-US" dirty="0" smtClean="0"/>
              <a:t>).</a:t>
            </a:r>
            <a:endParaRPr lang="en-US" dirty="0"/>
          </a:p>
        </p:txBody>
      </p:sp>
    </p:spTree>
    <p:extLst>
      <p:ext uri="{BB962C8B-B14F-4D97-AF65-F5344CB8AC3E}">
        <p14:creationId xmlns:p14="http://schemas.microsoft.com/office/powerpoint/2010/main" val="3399529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35661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284163" indent="-284163">
              <a:buSzPct val="100000"/>
              <a:buFont typeface="Arial" panose="020B0604020202020204" pitchFamily="34" charset="0"/>
              <a:buChar char="•"/>
            </a:pPr>
            <a:r>
              <a:rPr lang="en-US" dirty="0" smtClean="0"/>
              <a:t>Author: Paul </a:t>
            </a:r>
          </a:p>
          <a:p>
            <a:pPr marL="284163" indent="-284163">
              <a:buSzPct val="100000"/>
              <a:buFont typeface="Arial" panose="020B0604020202020204" pitchFamily="34" charset="0"/>
              <a:buChar char="•"/>
            </a:pPr>
            <a:r>
              <a:rPr lang="en-US" dirty="0" smtClean="0"/>
              <a:t>Recipient: Timothy</a:t>
            </a:r>
            <a:endParaRPr lang="en-US" dirty="0" smtClean="0"/>
          </a:p>
          <a:p>
            <a:pPr marL="284163" indent="-284163">
              <a:buSzPct val="100000"/>
              <a:buFont typeface="Arial" panose="020B0604020202020204" pitchFamily="34" charset="0"/>
              <a:buChar char="•"/>
            </a:pPr>
            <a:r>
              <a:rPr lang="en-US" dirty="0" smtClean="0"/>
              <a:t>Date: </a:t>
            </a:r>
            <a:r>
              <a:rPr lang="en-US" dirty="0" smtClean="0"/>
              <a:t>67-68 </a:t>
            </a:r>
            <a:r>
              <a:rPr lang="en-US" dirty="0" smtClean="0"/>
              <a:t>A.D.</a:t>
            </a:r>
          </a:p>
          <a:p>
            <a:pPr marL="284163" indent="-284163">
              <a:buSzPct val="100000"/>
              <a:buFont typeface="Arial" panose="020B0604020202020204" pitchFamily="34" charset="0"/>
              <a:buChar char="•"/>
            </a:pPr>
            <a:r>
              <a:rPr lang="en-US" dirty="0"/>
              <a:t>Theme: </a:t>
            </a:r>
            <a:r>
              <a:rPr lang="en-US" dirty="0"/>
              <a:t>Charge to remain steadfast and preach the word, as accords with sound doctrine </a:t>
            </a:r>
            <a:endParaRPr lang="en-US" dirty="0"/>
          </a:p>
          <a:p>
            <a:pPr marL="284163" indent="-284163">
              <a:buSzPct val="100000"/>
              <a:buFont typeface="Arial" panose="020B0604020202020204" pitchFamily="34" charset="0"/>
              <a:buChar char="•"/>
            </a:pPr>
            <a:r>
              <a:rPr lang="en-US" dirty="0"/>
              <a:t>K</a:t>
            </a:r>
            <a:r>
              <a:rPr lang="en-US" dirty="0" smtClean="0"/>
              <a:t>ey Words: </a:t>
            </a:r>
            <a:r>
              <a:rPr lang="en-US" dirty="0" smtClean="0"/>
              <a:t>“doctrine,” “sound,” “faith,” “truth,” “endure”</a:t>
            </a:r>
            <a:endParaRPr lang="en-US" dirty="0" smtClean="0"/>
          </a:p>
          <a:p>
            <a:pPr marL="284163" indent="-284163">
              <a:buSzPct val="100000"/>
              <a:buFont typeface="Arial" panose="020B0604020202020204" pitchFamily="34" charset="0"/>
              <a:buChar char="•"/>
            </a:pPr>
            <a:r>
              <a:rPr lang="en-US" dirty="0" smtClean="0"/>
              <a:t>Key Verses: </a:t>
            </a:r>
            <a:r>
              <a:rPr lang="en-US" dirty="0"/>
              <a:t>1:12, 13; 2:2, 15; 3:15-17; 4:2-8</a:t>
            </a:r>
            <a:endParaRPr lang="en-US" dirty="0" smtClean="0"/>
          </a:p>
        </p:txBody>
      </p:sp>
    </p:spTree>
    <p:extLst>
      <p:ext uri="{BB962C8B-B14F-4D97-AF65-F5344CB8AC3E}">
        <p14:creationId xmlns:p14="http://schemas.microsoft.com/office/powerpoint/2010/main" val="63505168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Main Emphasis of the Book:</a:t>
            </a:r>
          </a:p>
          <a:p>
            <a:pPr marL="0" indent="0">
              <a:buNone/>
            </a:pPr>
            <a:r>
              <a:rPr lang="en-US" i="1" dirty="0">
                <a:solidFill>
                  <a:srgbClr val="410100"/>
                </a:solidFill>
              </a:rPr>
              <a:t>The primary theme of the book of Second Timothy is a final and personal charge to remain steadfast and preach the word, as accords with sound doctrine.  As Paul was getting ready to pass from the scene, Timothy needed to “do the work of an evangelist” and “fulfill [his] ministry.” </a:t>
            </a:r>
            <a:endParaRPr lang="en-US" dirty="0"/>
          </a:p>
        </p:txBody>
      </p:sp>
    </p:spTree>
    <p:extLst>
      <p:ext uri="{BB962C8B-B14F-4D97-AF65-F5344CB8AC3E}">
        <p14:creationId xmlns:p14="http://schemas.microsoft.com/office/powerpoint/2010/main" val="214996006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69913" lvl="0" indent="-569913"/>
            <a:r>
              <a:rPr lang="en-US" dirty="0"/>
              <a:t>Every Christian, Especially the Evangelist, Is Charged to Serve the Lord Steadfastly (1:3-2:26</a:t>
            </a:r>
            <a:r>
              <a:rPr lang="en-US" dirty="0" smtClean="0"/>
              <a:t>).</a:t>
            </a:r>
          </a:p>
          <a:p>
            <a:pPr marL="569913" lvl="0" indent="-569913"/>
            <a:r>
              <a:rPr lang="en-US" dirty="0"/>
              <a:t>Every Christian, Especially the Evangelist, Is Charged to Stand On (and For) Sound Doctrine (3:1-4:21).</a:t>
            </a:r>
            <a:endParaRPr lang="en-US" dirty="0"/>
          </a:p>
        </p:txBody>
      </p:sp>
    </p:spTree>
    <p:extLst>
      <p:ext uri="{BB962C8B-B14F-4D97-AF65-F5344CB8AC3E}">
        <p14:creationId xmlns:p14="http://schemas.microsoft.com/office/powerpoint/2010/main" val="107636707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43463448"/>
              </p:ext>
            </p:extLst>
          </p:nvPr>
        </p:nvGraphicFramePr>
        <p:xfrm>
          <a:off x="142042" y="1331650"/>
          <a:ext cx="8895425" cy="5330671"/>
        </p:xfrm>
        <a:graphic>
          <a:graphicData uri="http://schemas.openxmlformats.org/drawingml/2006/table">
            <a:tbl>
              <a:tblPr firstRow="1" firstCol="1" bandRow="1">
                <a:tableStyleId>{9DCAF9ED-07DC-4A11-8D7F-57B35C25682E}</a:tableStyleId>
              </a:tblPr>
              <a:tblGrid>
                <a:gridCol w="1651247"/>
                <a:gridCol w="1906923"/>
                <a:gridCol w="1779085"/>
                <a:gridCol w="1779085"/>
                <a:gridCol w="1779085"/>
              </a:tblGrid>
              <a:tr h="632535">
                <a:tc>
                  <a:txBody>
                    <a:bodyPr/>
                    <a:lstStyle/>
                    <a:p>
                      <a:pPr marL="0" marR="0">
                        <a:spcBef>
                          <a:spcPts val="0"/>
                        </a:spcBef>
                        <a:spcAft>
                          <a:spcPts val="0"/>
                        </a:spcAft>
                      </a:pPr>
                      <a:r>
                        <a:rPr lang="en-US" sz="2000" dirty="0">
                          <a:solidFill>
                            <a:schemeClr val="tx1"/>
                          </a:solidFill>
                          <a:effectLst/>
                        </a:rPr>
                        <a:t>Period of Writing</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solidFill>
                            <a:schemeClr val="tx1"/>
                          </a:solidFill>
                          <a:effectLst/>
                        </a:rPr>
                        <a:t>Books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solidFill>
                            <a:schemeClr val="tx1"/>
                          </a:solidFill>
                          <a:effectLst/>
                        </a:rPr>
                        <a:t>Description</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solidFill>
                            <a:schemeClr val="tx1"/>
                          </a:solidFill>
                          <a:effectLst/>
                        </a:rPr>
                        <a:t>Date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solidFill>
                            <a:schemeClr val="tx1"/>
                          </a:solidFill>
                          <a:effectLst/>
                        </a:rPr>
                        <a:t>Theme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tcPr>
                </a:tc>
              </a:tr>
              <a:tr h="948800">
                <a:tc>
                  <a:txBody>
                    <a:bodyPr/>
                    <a:lstStyle/>
                    <a:p>
                      <a:pPr marL="0" marR="0">
                        <a:spcBef>
                          <a:spcPts val="0"/>
                        </a:spcBef>
                        <a:spcAft>
                          <a:spcPts val="0"/>
                        </a:spcAft>
                      </a:pPr>
                      <a:r>
                        <a:rPr lang="en-US" sz="2000" dirty="0">
                          <a:effectLst/>
                        </a:rPr>
                        <a:t>Second Missionary Journey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1 Thessalonians</a:t>
                      </a:r>
                      <a:endParaRPr lang="en-US" sz="1800" dirty="0">
                        <a:effectLst/>
                      </a:endParaRPr>
                    </a:p>
                    <a:p>
                      <a:pPr marL="0" marR="0">
                        <a:spcBef>
                          <a:spcPts val="0"/>
                        </a:spcBef>
                        <a:spcAft>
                          <a:spcPts val="0"/>
                        </a:spcAft>
                      </a:pPr>
                      <a:r>
                        <a:rPr lang="en-US" sz="2000" dirty="0">
                          <a:effectLst/>
                        </a:rPr>
                        <a:t>2 Thessalonians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The First Epistles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51-52 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a:effectLst/>
                        </a:rPr>
                        <a:t>Eschatology:</a:t>
                      </a:r>
                      <a:endParaRPr lang="en-US" sz="1800">
                        <a:effectLst/>
                      </a:endParaRPr>
                    </a:p>
                    <a:p>
                      <a:pPr marL="0" marR="0">
                        <a:spcBef>
                          <a:spcPts val="0"/>
                        </a:spcBef>
                        <a:spcAft>
                          <a:spcPts val="0"/>
                        </a:spcAft>
                      </a:pPr>
                      <a:r>
                        <a:rPr lang="en-US" sz="2000">
                          <a:effectLst/>
                        </a:rPr>
                        <a:t>Last Things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tcPr>
                </a:tc>
              </a:tr>
              <a:tr h="1265068">
                <a:tc>
                  <a:txBody>
                    <a:bodyPr/>
                    <a:lstStyle/>
                    <a:p>
                      <a:pPr marL="0" marR="0">
                        <a:spcBef>
                          <a:spcPts val="0"/>
                        </a:spcBef>
                        <a:spcAft>
                          <a:spcPts val="0"/>
                        </a:spcAft>
                      </a:pPr>
                      <a:r>
                        <a:rPr lang="en-US" sz="2000" dirty="0">
                          <a:effectLst/>
                        </a:rPr>
                        <a:t>Third </a:t>
                      </a:r>
                      <a:endParaRPr lang="en-US" sz="1800" dirty="0">
                        <a:effectLst/>
                      </a:endParaRPr>
                    </a:p>
                    <a:p>
                      <a:pPr marL="0" marR="0">
                        <a:spcBef>
                          <a:spcPts val="0"/>
                        </a:spcBef>
                        <a:spcAft>
                          <a:spcPts val="0"/>
                        </a:spcAft>
                      </a:pPr>
                      <a:r>
                        <a:rPr lang="en-US" sz="2000" dirty="0">
                          <a:effectLst/>
                        </a:rPr>
                        <a:t>Missionary Journey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Galatians</a:t>
                      </a:r>
                      <a:endParaRPr lang="en-US" sz="1800" dirty="0">
                        <a:effectLst/>
                      </a:endParaRPr>
                    </a:p>
                    <a:p>
                      <a:pPr marL="0" marR="0">
                        <a:spcBef>
                          <a:spcPts val="0"/>
                        </a:spcBef>
                        <a:spcAft>
                          <a:spcPts val="0"/>
                        </a:spcAft>
                      </a:pPr>
                      <a:r>
                        <a:rPr lang="en-US" sz="2000" dirty="0">
                          <a:effectLst/>
                        </a:rPr>
                        <a:t>1 Corinthians</a:t>
                      </a:r>
                      <a:endParaRPr lang="en-US" sz="1800" dirty="0">
                        <a:effectLst/>
                      </a:endParaRPr>
                    </a:p>
                    <a:p>
                      <a:pPr marL="0" marR="0">
                        <a:spcBef>
                          <a:spcPts val="0"/>
                        </a:spcBef>
                        <a:spcAft>
                          <a:spcPts val="0"/>
                        </a:spcAft>
                      </a:pPr>
                      <a:r>
                        <a:rPr lang="en-US" sz="2000" dirty="0">
                          <a:effectLst/>
                        </a:rPr>
                        <a:t>2 Corinthians</a:t>
                      </a:r>
                      <a:endParaRPr lang="en-US" sz="1800" dirty="0">
                        <a:effectLst/>
                      </a:endParaRPr>
                    </a:p>
                    <a:p>
                      <a:pPr marL="0" marR="0">
                        <a:spcBef>
                          <a:spcPts val="0"/>
                        </a:spcBef>
                        <a:spcAft>
                          <a:spcPts val="0"/>
                        </a:spcAft>
                      </a:pPr>
                      <a:r>
                        <a:rPr lang="en-US" sz="2000" dirty="0">
                          <a:effectLst/>
                        </a:rPr>
                        <a:t>Romans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The Impregnable Quartet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53-57 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Soteriology:</a:t>
                      </a:r>
                      <a:endParaRPr lang="en-US" sz="1800" dirty="0">
                        <a:effectLst/>
                      </a:endParaRPr>
                    </a:p>
                    <a:p>
                      <a:pPr marL="0" marR="0">
                        <a:spcBef>
                          <a:spcPts val="0"/>
                        </a:spcBef>
                        <a:spcAft>
                          <a:spcPts val="0"/>
                        </a:spcAft>
                      </a:pPr>
                      <a:r>
                        <a:rPr lang="en-US" sz="2000" dirty="0">
                          <a:effectLst/>
                        </a:rPr>
                        <a:t>Salvation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tcPr>
                </a:tc>
              </a:tr>
              <a:tr h="1265068">
                <a:tc>
                  <a:txBody>
                    <a:bodyPr/>
                    <a:lstStyle/>
                    <a:p>
                      <a:pPr marL="0" marR="0">
                        <a:spcBef>
                          <a:spcPts val="0"/>
                        </a:spcBef>
                        <a:spcAft>
                          <a:spcPts val="0"/>
                        </a:spcAft>
                      </a:pPr>
                      <a:r>
                        <a:rPr lang="en-US" sz="2000" dirty="0">
                          <a:effectLst/>
                        </a:rPr>
                        <a:t>First </a:t>
                      </a:r>
                      <a:endParaRPr lang="en-US" sz="1800" dirty="0">
                        <a:effectLst/>
                      </a:endParaRPr>
                    </a:p>
                    <a:p>
                      <a:pPr marL="0" marR="0">
                        <a:spcBef>
                          <a:spcPts val="0"/>
                        </a:spcBef>
                        <a:spcAft>
                          <a:spcPts val="0"/>
                        </a:spcAft>
                      </a:pPr>
                      <a:r>
                        <a:rPr lang="en-US" sz="2000" dirty="0">
                          <a:effectLst/>
                        </a:rPr>
                        <a:t>Roman Imprisonment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Colossians</a:t>
                      </a:r>
                      <a:endParaRPr lang="en-US" sz="1800" dirty="0">
                        <a:effectLst/>
                      </a:endParaRPr>
                    </a:p>
                    <a:p>
                      <a:pPr marL="0" marR="0">
                        <a:spcBef>
                          <a:spcPts val="0"/>
                        </a:spcBef>
                        <a:spcAft>
                          <a:spcPts val="0"/>
                        </a:spcAft>
                      </a:pPr>
                      <a:r>
                        <a:rPr lang="en-US" sz="2000" dirty="0">
                          <a:effectLst/>
                        </a:rPr>
                        <a:t>Philemon</a:t>
                      </a:r>
                      <a:endParaRPr lang="en-US" sz="1800" dirty="0">
                        <a:effectLst/>
                      </a:endParaRPr>
                    </a:p>
                    <a:p>
                      <a:pPr marL="0" marR="0">
                        <a:spcBef>
                          <a:spcPts val="0"/>
                        </a:spcBef>
                        <a:spcAft>
                          <a:spcPts val="0"/>
                        </a:spcAft>
                      </a:pPr>
                      <a:r>
                        <a:rPr lang="en-US" sz="2000" dirty="0">
                          <a:effectLst/>
                        </a:rPr>
                        <a:t>Ephesians</a:t>
                      </a:r>
                      <a:endParaRPr lang="en-US" sz="1800" dirty="0">
                        <a:effectLst/>
                      </a:endParaRPr>
                    </a:p>
                    <a:p>
                      <a:pPr marL="0" marR="0">
                        <a:spcBef>
                          <a:spcPts val="0"/>
                        </a:spcBef>
                        <a:spcAft>
                          <a:spcPts val="0"/>
                        </a:spcAft>
                      </a:pPr>
                      <a:r>
                        <a:rPr lang="en-US" sz="2000" dirty="0">
                          <a:effectLst/>
                        </a:rPr>
                        <a:t>Philippians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The Prison Epistles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60-62 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Christology:</a:t>
                      </a:r>
                      <a:endParaRPr lang="en-US" sz="1800" dirty="0">
                        <a:effectLst/>
                      </a:endParaRPr>
                    </a:p>
                    <a:p>
                      <a:pPr marL="0" marR="0">
                        <a:spcBef>
                          <a:spcPts val="0"/>
                        </a:spcBef>
                        <a:spcAft>
                          <a:spcPts val="0"/>
                        </a:spcAft>
                      </a:pPr>
                      <a:r>
                        <a:rPr lang="en-US" sz="2000" dirty="0">
                          <a:effectLst/>
                        </a:rPr>
                        <a:t>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tcPr>
                </a:tc>
              </a:tr>
              <a:tr h="948800">
                <a:tc>
                  <a:txBody>
                    <a:bodyPr/>
                    <a:lstStyle/>
                    <a:p>
                      <a:pPr marL="0" marR="0">
                        <a:spcBef>
                          <a:spcPts val="0"/>
                        </a:spcBef>
                        <a:spcAft>
                          <a:spcPts val="0"/>
                        </a:spcAft>
                      </a:pPr>
                      <a:r>
                        <a:rPr lang="en-US" sz="2000" dirty="0">
                          <a:effectLst/>
                        </a:rPr>
                        <a:t>Release &amp; </a:t>
                      </a:r>
                      <a:endParaRPr lang="en-US" sz="1800" dirty="0">
                        <a:effectLst/>
                      </a:endParaRPr>
                    </a:p>
                    <a:p>
                      <a:pPr marL="0" marR="0">
                        <a:spcBef>
                          <a:spcPts val="0"/>
                        </a:spcBef>
                        <a:spcAft>
                          <a:spcPts val="0"/>
                        </a:spcAft>
                      </a:pPr>
                      <a:r>
                        <a:rPr lang="en-US" sz="2000" dirty="0">
                          <a:effectLst/>
                        </a:rPr>
                        <a:t>Second Roman Imprisonment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1 Timothy</a:t>
                      </a:r>
                      <a:endParaRPr lang="en-US" sz="1800" dirty="0">
                        <a:effectLst/>
                      </a:endParaRPr>
                    </a:p>
                    <a:p>
                      <a:pPr marL="0" marR="0">
                        <a:spcBef>
                          <a:spcPts val="0"/>
                        </a:spcBef>
                        <a:spcAft>
                          <a:spcPts val="0"/>
                        </a:spcAft>
                      </a:pPr>
                      <a:r>
                        <a:rPr lang="en-US" sz="2000" dirty="0">
                          <a:effectLst/>
                        </a:rPr>
                        <a:t>Titus</a:t>
                      </a:r>
                      <a:endParaRPr lang="en-US" sz="1800" dirty="0">
                        <a:effectLst/>
                      </a:endParaRPr>
                    </a:p>
                    <a:p>
                      <a:pPr marL="0" marR="0">
                        <a:spcBef>
                          <a:spcPts val="0"/>
                        </a:spcBef>
                        <a:spcAft>
                          <a:spcPts val="0"/>
                        </a:spcAft>
                      </a:pPr>
                      <a:r>
                        <a:rPr lang="en-US" sz="2000" dirty="0">
                          <a:effectLst/>
                        </a:rPr>
                        <a:t>2 Timothy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The Evangelist Epistles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62-68 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tcPr>
                </a:tc>
                <a:tc>
                  <a:txBody>
                    <a:bodyPr/>
                    <a:lstStyle/>
                    <a:p>
                      <a:pPr marL="0" marR="0">
                        <a:spcBef>
                          <a:spcPts val="0"/>
                        </a:spcBef>
                        <a:spcAft>
                          <a:spcPts val="0"/>
                        </a:spcAft>
                      </a:pPr>
                      <a:r>
                        <a:rPr lang="en-US" sz="2000" dirty="0">
                          <a:effectLst/>
                        </a:rPr>
                        <a:t>Ecclesiology:</a:t>
                      </a:r>
                      <a:endParaRPr lang="en-US" sz="1800" dirty="0">
                        <a:effectLst/>
                      </a:endParaRPr>
                    </a:p>
                    <a:p>
                      <a:pPr marL="0" marR="0">
                        <a:spcBef>
                          <a:spcPts val="0"/>
                        </a:spcBef>
                        <a:spcAft>
                          <a:spcPts val="0"/>
                        </a:spcAft>
                      </a:pPr>
                      <a:r>
                        <a:rPr lang="en-US" sz="2000" dirty="0">
                          <a:effectLst/>
                        </a:rPr>
                        <a:t>The Church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75000"/>
                        </a:schemeClr>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28238593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122" y="1413163"/>
            <a:ext cx="8971878" cy="5178705"/>
          </a:xfrm>
        </p:spPr>
        <p:txBody>
          <a:bodyPr>
            <a:normAutofit/>
          </a:bodyPr>
          <a:lstStyle/>
          <a:p>
            <a:pPr marL="284163" indent="-284163">
              <a:buSzPct val="100000"/>
              <a:buFont typeface="Arial" panose="020B0604020202020204" pitchFamily="34" charset="0"/>
              <a:buChar char="•"/>
            </a:pPr>
            <a:r>
              <a:rPr lang="en-US" dirty="0" smtClean="0"/>
              <a:t>Author: Paul </a:t>
            </a:r>
          </a:p>
          <a:p>
            <a:pPr marL="284163" indent="-284163">
              <a:buSzPct val="100000"/>
              <a:buFont typeface="Arial" panose="020B0604020202020204" pitchFamily="34" charset="0"/>
              <a:buChar char="•"/>
            </a:pPr>
            <a:r>
              <a:rPr lang="en-US" dirty="0" smtClean="0"/>
              <a:t>Recipient: Timothy</a:t>
            </a:r>
            <a:endParaRPr lang="en-US" dirty="0" smtClean="0"/>
          </a:p>
          <a:p>
            <a:pPr marL="284163" indent="-284163">
              <a:buSzPct val="100000"/>
              <a:buFont typeface="Arial" panose="020B0604020202020204" pitchFamily="34" charset="0"/>
              <a:buChar char="•"/>
            </a:pPr>
            <a:r>
              <a:rPr lang="en-US" dirty="0" smtClean="0"/>
              <a:t>Date: </a:t>
            </a:r>
            <a:r>
              <a:rPr lang="en-US" dirty="0" smtClean="0"/>
              <a:t>62-67 </a:t>
            </a:r>
            <a:r>
              <a:rPr lang="en-US" dirty="0" smtClean="0"/>
              <a:t>A.D.</a:t>
            </a:r>
          </a:p>
          <a:p>
            <a:pPr marL="284163" indent="-284163">
              <a:buSzPct val="100000"/>
              <a:buFont typeface="Arial" panose="020B0604020202020204" pitchFamily="34" charset="0"/>
              <a:buChar char="•"/>
            </a:pPr>
            <a:r>
              <a:rPr lang="en-US" dirty="0"/>
              <a:t>Theme: </a:t>
            </a:r>
            <a:r>
              <a:rPr lang="en-US" dirty="0"/>
              <a:t>The conduct of the church, in its life and work, must be in accordance with sound doctrine</a:t>
            </a:r>
            <a:endParaRPr lang="en-US" dirty="0"/>
          </a:p>
          <a:p>
            <a:pPr marL="284163" indent="-284163">
              <a:buSzPct val="100000"/>
              <a:buFont typeface="Arial" panose="020B0604020202020204" pitchFamily="34" charset="0"/>
              <a:buChar char="•"/>
            </a:pPr>
            <a:r>
              <a:rPr lang="en-US" dirty="0" smtClean="0"/>
              <a:t>Key Words: </a:t>
            </a:r>
            <a:r>
              <a:rPr lang="en-US" dirty="0" smtClean="0"/>
              <a:t>“doctrine,” “truth,” “faith,” “church”</a:t>
            </a:r>
            <a:endParaRPr lang="en-US" dirty="0" smtClean="0"/>
          </a:p>
          <a:p>
            <a:pPr marL="284163" indent="-284163">
              <a:buSzPct val="100000"/>
              <a:buFont typeface="Arial" panose="020B0604020202020204" pitchFamily="34" charset="0"/>
              <a:buChar char="•"/>
            </a:pPr>
            <a:r>
              <a:rPr lang="en-US" dirty="0" smtClean="0"/>
              <a:t>Key Verses: </a:t>
            </a:r>
            <a:r>
              <a:rPr lang="en-US" dirty="0"/>
              <a:t>1:3; 3:15-16; 4:1, 16; 6:3</a:t>
            </a:r>
            <a:endParaRPr lang="en-US" dirty="0" smtClean="0"/>
          </a:p>
        </p:txBody>
      </p:sp>
    </p:spTree>
    <p:extLst>
      <p:ext uri="{BB962C8B-B14F-4D97-AF65-F5344CB8AC3E}">
        <p14:creationId xmlns:p14="http://schemas.microsoft.com/office/powerpoint/2010/main" val="1952763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smtClean="0"/>
              <a:t>Characteristics &amp; Features of the Book:</a:t>
            </a:r>
          </a:p>
          <a:p>
            <a:pPr>
              <a:buFont typeface="+mj-lt"/>
              <a:buAutoNum type="arabicPeriod"/>
            </a:pPr>
            <a:r>
              <a:rPr lang="en-US" dirty="0" smtClean="0">
                <a:solidFill>
                  <a:srgbClr val="410100"/>
                </a:solidFill>
              </a:rPr>
              <a:t>Evangelist Epistles</a:t>
            </a:r>
          </a:p>
          <a:p>
            <a:pPr>
              <a:buFont typeface="+mj-lt"/>
              <a:buAutoNum type="arabicPeriod"/>
            </a:pPr>
            <a:r>
              <a:rPr lang="en-US" dirty="0" smtClean="0">
                <a:solidFill>
                  <a:srgbClr val="410100"/>
                </a:solidFill>
              </a:rPr>
              <a:t>After Acts</a:t>
            </a:r>
          </a:p>
          <a:p>
            <a:pPr>
              <a:buFont typeface="+mj-lt"/>
              <a:buAutoNum type="arabicPeriod"/>
            </a:pPr>
            <a:r>
              <a:rPr lang="en-US" dirty="0" smtClean="0">
                <a:solidFill>
                  <a:srgbClr val="410100"/>
                </a:solidFill>
              </a:rPr>
              <a:t>Letter to individual</a:t>
            </a:r>
          </a:p>
          <a:p>
            <a:pPr>
              <a:buFont typeface="+mj-lt"/>
              <a:buAutoNum type="arabicPeriod"/>
            </a:pPr>
            <a:r>
              <a:rPr lang="en-US" dirty="0" smtClean="0">
                <a:solidFill>
                  <a:srgbClr val="410100"/>
                </a:solidFill>
              </a:rPr>
              <a:t>Inspired Manual for Evangelists</a:t>
            </a:r>
            <a:endParaRPr lang="en-US" dirty="0">
              <a:solidFill>
                <a:srgbClr val="410100"/>
              </a:solidFill>
            </a:endParaRPr>
          </a:p>
        </p:txBody>
      </p:sp>
    </p:spTree>
    <p:extLst>
      <p:ext uri="{BB962C8B-B14F-4D97-AF65-F5344CB8AC3E}">
        <p14:creationId xmlns:p14="http://schemas.microsoft.com/office/powerpoint/2010/main" val="2391139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122" y="1413164"/>
            <a:ext cx="8971878" cy="5085290"/>
          </a:xfrm>
        </p:spPr>
        <p:txBody>
          <a:bodyPr>
            <a:normAutofit/>
          </a:bodyPr>
          <a:lstStyle/>
          <a:p>
            <a:pPr marL="0" indent="0">
              <a:buNone/>
            </a:pPr>
            <a:r>
              <a:rPr lang="en-US" sz="3200" dirty="0"/>
              <a:t>Main Emphasis of the Book:</a:t>
            </a:r>
          </a:p>
          <a:p>
            <a:pPr marL="0" indent="0">
              <a:buNone/>
            </a:pPr>
            <a:r>
              <a:rPr lang="en-US" i="1" dirty="0">
                <a:solidFill>
                  <a:srgbClr val="410100"/>
                </a:solidFill>
              </a:rPr>
              <a:t>The primary theme of the book of First Timothy is that the church, its leaders and its members must conduct themselves in accordance with sound doctrine.  This impacted life and work inside the church, as well as conduct in daily life. </a:t>
            </a:r>
            <a:endParaRPr lang="en-US" dirty="0"/>
          </a:p>
        </p:txBody>
      </p:sp>
    </p:spTree>
    <p:extLst>
      <p:ext uri="{BB962C8B-B14F-4D97-AF65-F5344CB8AC3E}">
        <p14:creationId xmlns:p14="http://schemas.microsoft.com/office/powerpoint/2010/main" val="24552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122" y="1413163"/>
            <a:ext cx="8971878" cy="5444837"/>
          </a:xfrm>
        </p:spPr>
        <p:txBody>
          <a:bodyPr>
            <a:noAutofit/>
          </a:bodyPr>
          <a:lstStyle/>
          <a:p>
            <a:pPr>
              <a:spcBef>
                <a:spcPts val="0"/>
              </a:spcBef>
              <a:spcAft>
                <a:spcPts val="400"/>
              </a:spcAft>
            </a:pPr>
            <a:r>
              <a:rPr lang="en-US" sz="2400" dirty="0"/>
              <a:t>Paul States His Purpose for Writing in 1 Timothy 3:15</a:t>
            </a:r>
            <a:r>
              <a:rPr lang="en-US" sz="2500" dirty="0" smtClean="0"/>
              <a:t>.</a:t>
            </a:r>
          </a:p>
          <a:p>
            <a:pPr>
              <a:spcBef>
                <a:spcPts val="0"/>
              </a:spcBef>
              <a:spcAft>
                <a:spcPts val="400"/>
              </a:spcAft>
            </a:pPr>
            <a:r>
              <a:rPr lang="en-US" sz="2400" dirty="0"/>
              <a:t>The Church Must Follow Sound Doctrine Regarding False Teachers (1:3-20</a:t>
            </a:r>
            <a:r>
              <a:rPr lang="en-US" sz="2400" dirty="0" smtClean="0"/>
              <a:t>).</a:t>
            </a:r>
          </a:p>
          <a:p>
            <a:pPr>
              <a:spcBef>
                <a:spcPts val="0"/>
              </a:spcBef>
              <a:spcAft>
                <a:spcPts val="400"/>
              </a:spcAft>
            </a:pPr>
            <a:r>
              <a:rPr lang="en-US" sz="2400" dirty="0"/>
              <a:t>The Church Must Follow Sound Doctrine Regarding Worship (2:1-15</a:t>
            </a:r>
            <a:r>
              <a:rPr lang="en-US" sz="2400" dirty="0" smtClean="0"/>
              <a:t>).</a:t>
            </a:r>
          </a:p>
          <a:p>
            <a:pPr>
              <a:spcBef>
                <a:spcPts val="0"/>
              </a:spcBef>
              <a:spcAft>
                <a:spcPts val="400"/>
              </a:spcAft>
            </a:pPr>
            <a:r>
              <a:rPr lang="en-US" sz="2400" dirty="0"/>
              <a:t>The Church Must Follow Sound Doctrine Regarding the Qualifications of Its Leaders (3:1-13</a:t>
            </a:r>
            <a:r>
              <a:rPr lang="en-US" sz="2400" dirty="0" smtClean="0"/>
              <a:t>).</a:t>
            </a:r>
          </a:p>
          <a:p>
            <a:pPr>
              <a:spcBef>
                <a:spcPts val="0"/>
              </a:spcBef>
              <a:spcAft>
                <a:spcPts val="400"/>
              </a:spcAft>
            </a:pPr>
            <a:r>
              <a:rPr lang="en-US" sz="2400" dirty="0"/>
              <a:t>The Church Must Follow Sound Doctrine Regarding the Danger of Apostasy (3:14-4:16</a:t>
            </a:r>
            <a:r>
              <a:rPr lang="en-US" sz="2400" dirty="0" smtClean="0"/>
              <a:t>).</a:t>
            </a:r>
          </a:p>
          <a:p>
            <a:pPr>
              <a:spcBef>
                <a:spcPts val="0"/>
              </a:spcBef>
              <a:spcAft>
                <a:spcPts val="400"/>
              </a:spcAft>
            </a:pPr>
            <a:r>
              <a:rPr lang="en-US" sz="2400" dirty="0"/>
              <a:t>The Church Must Follow Sound Doctrine Regarding Relationships within the Church (5:1-6:2</a:t>
            </a:r>
            <a:r>
              <a:rPr lang="en-US" sz="2400" dirty="0" smtClean="0"/>
              <a:t>).</a:t>
            </a:r>
          </a:p>
          <a:p>
            <a:pPr>
              <a:spcBef>
                <a:spcPts val="0"/>
              </a:spcBef>
              <a:spcAft>
                <a:spcPts val="400"/>
              </a:spcAft>
            </a:pPr>
            <a:r>
              <a:rPr lang="en-US" sz="2400" dirty="0"/>
              <a:t>The Church Must Follow Sound Doctrine Regarding Godly Living (6:3-21</a:t>
            </a:r>
            <a:r>
              <a:rPr lang="en-US" sz="2400" dirty="0" smtClean="0"/>
              <a:t>).</a:t>
            </a:r>
            <a:endParaRPr lang="en-US" sz="2500" dirty="0"/>
          </a:p>
        </p:txBody>
      </p:sp>
    </p:spTree>
    <p:extLst>
      <p:ext uri="{BB962C8B-B14F-4D97-AF65-F5344CB8AC3E}">
        <p14:creationId xmlns:p14="http://schemas.microsoft.com/office/powerpoint/2010/main" val="3712612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020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284163" indent="-284163">
              <a:buSzPct val="100000"/>
              <a:buFont typeface="Arial" panose="020B0604020202020204" pitchFamily="34" charset="0"/>
              <a:buChar char="•"/>
            </a:pPr>
            <a:r>
              <a:rPr lang="en-US" dirty="0" smtClean="0"/>
              <a:t>Author: Paul </a:t>
            </a:r>
          </a:p>
          <a:p>
            <a:pPr marL="284163" indent="-284163">
              <a:buSzPct val="100000"/>
              <a:buFont typeface="Arial" panose="020B0604020202020204" pitchFamily="34" charset="0"/>
              <a:buChar char="•"/>
            </a:pPr>
            <a:r>
              <a:rPr lang="en-US" dirty="0" smtClean="0"/>
              <a:t>Recipient: Titus</a:t>
            </a:r>
            <a:endParaRPr lang="en-US" dirty="0" smtClean="0"/>
          </a:p>
          <a:p>
            <a:pPr marL="284163" indent="-284163">
              <a:buSzPct val="100000"/>
              <a:buFont typeface="Arial" panose="020B0604020202020204" pitchFamily="34" charset="0"/>
              <a:buChar char="•"/>
            </a:pPr>
            <a:r>
              <a:rPr lang="en-US" dirty="0" smtClean="0"/>
              <a:t>Date: </a:t>
            </a:r>
            <a:r>
              <a:rPr lang="en-US" dirty="0" smtClean="0"/>
              <a:t>62-67 </a:t>
            </a:r>
            <a:r>
              <a:rPr lang="en-US" dirty="0" smtClean="0"/>
              <a:t>A.D.</a:t>
            </a:r>
          </a:p>
          <a:p>
            <a:pPr marL="284163" indent="-284163">
              <a:buSzPct val="100000"/>
              <a:buFont typeface="Arial" panose="020B0604020202020204" pitchFamily="34" charset="0"/>
              <a:buChar char="•"/>
            </a:pPr>
            <a:r>
              <a:rPr lang="en-US" dirty="0"/>
              <a:t>Theme: </a:t>
            </a:r>
            <a:r>
              <a:rPr lang="en-US" dirty="0"/>
              <a:t>The orderly pattern of sound doctrine for the church and Christian lives</a:t>
            </a:r>
            <a:endParaRPr lang="en-US" dirty="0"/>
          </a:p>
          <a:p>
            <a:pPr marL="284163" indent="-284163">
              <a:buSzPct val="100000"/>
              <a:buFont typeface="Arial" panose="020B0604020202020204" pitchFamily="34" charset="0"/>
              <a:buChar char="•"/>
            </a:pPr>
            <a:r>
              <a:rPr lang="en-US" dirty="0"/>
              <a:t>K</a:t>
            </a:r>
            <a:r>
              <a:rPr lang="en-US" dirty="0" smtClean="0"/>
              <a:t>ey Words: </a:t>
            </a:r>
            <a:r>
              <a:rPr lang="en-US" dirty="0" smtClean="0"/>
              <a:t>“doctrine,” “sound,” “good works”</a:t>
            </a:r>
            <a:endParaRPr lang="en-US" dirty="0" smtClean="0"/>
          </a:p>
          <a:p>
            <a:pPr marL="284163" indent="-284163">
              <a:buSzPct val="100000"/>
              <a:buFont typeface="Arial" panose="020B0604020202020204" pitchFamily="34" charset="0"/>
              <a:buChar char="•"/>
            </a:pPr>
            <a:r>
              <a:rPr lang="en-US" dirty="0" smtClean="0"/>
              <a:t>Key Verses: </a:t>
            </a:r>
            <a:r>
              <a:rPr lang="en-US" dirty="0"/>
              <a:t>1:2, 5; 2:11-15; 3:5</a:t>
            </a:r>
            <a:endParaRPr lang="en-US" dirty="0" smtClean="0"/>
          </a:p>
        </p:txBody>
      </p:sp>
    </p:spTree>
    <p:extLst>
      <p:ext uri="{BB962C8B-B14F-4D97-AF65-F5344CB8AC3E}">
        <p14:creationId xmlns:p14="http://schemas.microsoft.com/office/powerpoint/2010/main" val="3693370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Main Emphasis of the Book:</a:t>
            </a:r>
          </a:p>
          <a:p>
            <a:pPr marL="0" indent="0">
              <a:buNone/>
            </a:pPr>
            <a:r>
              <a:rPr lang="en-US" i="1" dirty="0">
                <a:solidFill>
                  <a:srgbClr val="410100"/>
                </a:solidFill>
              </a:rPr>
              <a:t>The primary theme of the book of Titus is that the orderly pattern of sound doctrine is Divinely designed for direct application to the organization of the church and to the personal lives of every Christian. </a:t>
            </a:r>
            <a:endParaRPr lang="en-US" dirty="0"/>
          </a:p>
        </p:txBody>
      </p:sp>
    </p:spTree>
    <p:extLst>
      <p:ext uri="{BB962C8B-B14F-4D97-AF65-F5344CB8AC3E}">
        <p14:creationId xmlns:p14="http://schemas.microsoft.com/office/powerpoint/2010/main" val="3700862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548</TotalTime>
  <Words>600</Words>
  <Application>Microsoft Office PowerPoint</Application>
  <PresentationFormat>On-screen Show (4:3)</PresentationFormat>
  <Paragraphs>82</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cp:lastModifiedBy>
  <cp:revision>40</cp:revision>
  <dcterms:created xsi:type="dcterms:W3CDTF">2015-01-21T18:35:23Z</dcterms:created>
  <dcterms:modified xsi:type="dcterms:W3CDTF">2015-05-13T22:08:27Z</dcterms:modified>
</cp:coreProperties>
</file>