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5" r:id="rId4"/>
    <p:sldId id="263" r:id="rId5"/>
    <p:sldId id="264" r:id="rId6"/>
    <p:sldId id="257" r:id="rId7"/>
    <p:sldId id="275"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4671" autoAdjust="0"/>
  </p:normalViewPr>
  <p:slideViewPr>
    <p:cSldViewPr snapToGrid="0">
      <p:cViewPr varScale="1">
        <p:scale>
          <a:sx n="108" d="100"/>
          <a:sy n="108" d="100"/>
        </p:scale>
        <p:origin x="125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35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9654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149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296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2989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502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924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80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D201-396C-441A-9FA3-709063978097}"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7315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80D201-396C-441A-9FA3-709063978097}"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5853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80D201-396C-441A-9FA3-709063978097}"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35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80D201-396C-441A-9FA3-709063978097}"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188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D201-396C-441A-9FA3-709063978097}"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2472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D201-396C-441A-9FA3-709063978097}" type="datetimeFigureOut">
              <a:rPr lang="en-US" smtClean="0"/>
              <a:t>5/6/2015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73BA-4632-4CB3-9336-6E0CFFE7C241}" type="slidenum">
              <a:rPr lang="en-US" smtClean="0"/>
              <a:t>‹#›</a:t>
            </a:fld>
            <a:endParaRPr lang="en-US"/>
          </a:p>
        </p:txBody>
      </p:sp>
    </p:spTree>
    <p:extLst>
      <p:ext uri="{BB962C8B-B14F-4D97-AF65-F5344CB8AC3E}">
        <p14:creationId xmlns:p14="http://schemas.microsoft.com/office/powerpoint/2010/main" val="25955239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i="1" dirty="0">
                <a:solidFill>
                  <a:srgbClr val="410100"/>
                </a:solidFill>
              </a:rPr>
              <a:t>The primary theme of the book of Second Thessalonians is that Christians must make proper preparations for the second coming of Christ.  Having dealt with the second coming of Christ in his first epistle to the Thessalonians, Paul now addresses some misunderstandings on their part and instructs them to stand firm in the teachings of God. </a:t>
            </a:r>
            <a:endParaRPr lang="en-US" dirty="0"/>
          </a:p>
        </p:txBody>
      </p:sp>
    </p:spTree>
    <p:extLst>
      <p:ext uri="{BB962C8B-B14F-4D97-AF65-F5344CB8AC3E}">
        <p14:creationId xmlns:p14="http://schemas.microsoft.com/office/powerpoint/2010/main" val="3700862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143" y="1413164"/>
            <a:ext cx="9031857" cy="4914406"/>
          </a:xfrm>
        </p:spPr>
        <p:txBody>
          <a:bodyPr>
            <a:normAutofit/>
          </a:bodyPr>
          <a:lstStyle/>
          <a:p>
            <a:pPr marL="569913" lvl="0" indent="-569913"/>
            <a:r>
              <a:rPr lang="en-US" dirty="0"/>
              <a:t>Christians Are Given Encouragement and Comfort to Prepare for the Coming of Christ (1:3-12</a:t>
            </a:r>
            <a:r>
              <a:rPr lang="en-US" dirty="0" smtClean="0"/>
              <a:t>).</a:t>
            </a:r>
          </a:p>
          <a:p>
            <a:pPr marL="569913" lvl="0" indent="-569913"/>
            <a:r>
              <a:rPr lang="en-US" dirty="0"/>
              <a:t>Christians Are Given Instruction and Caution to Prepare for the Coming of Christ (2:1-17</a:t>
            </a:r>
            <a:r>
              <a:rPr lang="en-US" dirty="0" smtClean="0"/>
              <a:t>).</a:t>
            </a:r>
          </a:p>
          <a:p>
            <a:pPr marL="569913" lvl="0" indent="-569913"/>
            <a:r>
              <a:rPr lang="en-US" dirty="0"/>
              <a:t>Christians Are Given Exhortation and Commands to Prepare for the Coming of Christ (3:1-18).</a:t>
            </a:r>
            <a:endParaRPr lang="en-US" dirty="0"/>
          </a:p>
        </p:txBody>
      </p:sp>
    </p:spTree>
    <p:extLst>
      <p:ext uri="{BB962C8B-B14F-4D97-AF65-F5344CB8AC3E}">
        <p14:creationId xmlns:p14="http://schemas.microsoft.com/office/powerpoint/2010/main" val="3399529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3463448"/>
              </p:ext>
            </p:extLst>
          </p:nvPr>
        </p:nvGraphicFramePr>
        <p:xfrm>
          <a:off x="142042" y="1331650"/>
          <a:ext cx="8895425" cy="5330671"/>
        </p:xfrm>
        <a:graphic>
          <a:graphicData uri="http://schemas.openxmlformats.org/drawingml/2006/table">
            <a:tbl>
              <a:tblPr firstRow="1" firstCol="1" bandRow="1">
                <a:tableStyleId>{9DCAF9ED-07DC-4A11-8D7F-57B35C25682E}</a:tableStyleId>
              </a:tblPr>
              <a:tblGrid>
                <a:gridCol w="1651247"/>
                <a:gridCol w="1906923"/>
                <a:gridCol w="1779085"/>
                <a:gridCol w="1779085"/>
                <a:gridCol w="1779085"/>
              </a:tblGrid>
              <a:tr h="632535">
                <a:tc>
                  <a:txBody>
                    <a:bodyPr/>
                    <a:lstStyle/>
                    <a:p>
                      <a:pPr marL="0" marR="0">
                        <a:spcBef>
                          <a:spcPts val="0"/>
                        </a:spcBef>
                        <a:spcAft>
                          <a:spcPts val="0"/>
                        </a:spcAft>
                      </a:pPr>
                      <a:r>
                        <a:rPr lang="en-US" sz="2000" dirty="0">
                          <a:solidFill>
                            <a:schemeClr val="tx1"/>
                          </a:solidFill>
                          <a:effectLst/>
                        </a:rPr>
                        <a:t>Period of Writing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Books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Description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Theme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Second 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Thessalonians</a:t>
                      </a:r>
                      <a:endParaRPr lang="en-US" sz="1800" dirty="0">
                        <a:effectLst/>
                      </a:endParaRPr>
                    </a:p>
                    <a:p>
                      <a:pPr marL="0" marR="0">
                        <a:spcBef>
                          <a:spcPts val="0"/>
                        </a:spcBef>
                        <a:spcAft>
                          <a:spcPts val="0"/>
                        </a:spcAft>
                      </a:pPr>
                      <a:r>
                        <a:rPr lang="en-US" sz="2000" dirty="0">
                          <a:effectLst/>
                        </a:rPr>
                        <a:t>2 Thessalonians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First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51-52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a:effectLst/>
                        </a:rPr>
                        <a:t>Eschatology:</a:t>
                      </a:r>
                      <a:endParaRPr lang="en-US" sz="1800">
                        <a:effectLst/>
                      </a:endParaRPr>
                    </a:p>
                    <a:p>
                      <a:pPr marL="0" marR="0">
                        <a:spcBef>
                          <a:spcPts val="0"/>
                        </a:spcBef>
                        <a:spcAft>
                          <a:spcPts val="0"/>
                        </a:spcAft>
                      </a:pPr>
                      <a:r>
                        <a:rPr lang="en-US" sz="2000">
                          <a:effectLst/>
                        </a:rPr>
                        <a:t>Last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Third </a:t>
                      </a:r>
                      <a:endParaRPr lang="en-US" sz="1800" dirty="0">
                        <a:effectLst/>
                      </a:endParaRPr>
                    </a:p>
                    <a:p>
                      <a:pPr marL="0" marR="0">
                        <a:spcBef>
                          <a:spcPts val="0"/>
                        </a:spcBef>
                        <a:spcAft>
                          <a:spcPts val="0"/>
                        </a:spcAft>
                      </a:pPr>
                      <a:r>
                        <a:rPr lang="en-US" sz="2000" dirty="0">
                          <a:effectLst/>
                        </a:rPr>
                        <a:t>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Galatians</a:t>
                      </a:r>
                      <a:endParaRPr lang="en-US" sz="1800" dirty="0">
                        <a:effectLst/>
                      </a:endParaRPr>
                    </a:p>
                    <a:p>
                      <a:pPr marL="0" marR="0">
                        <a:spcBef>
                          <a:spcPts val="0"/>
                        </a:spcBef>
                        <a:spcAft>
                          <a:spcPts val="0"/>
                        </a:spcAft>
                      </a:pPr>
                      <a:r>
                        <a:rPr lang="en-US" sz="2000" dirty="0">
                          <a:effectLst/>
                        </a:rPr>
                        <a:t>1 Corinthians</a:t>
                      </a:r>
                      <a:endParaRPr lang="en-US" sz="1800" dirty="0">
                        <a:effectLst/>
                      </a:endParaRPr>
                    </a:p>
                    <a:p>
                      <a:pPr marL="0" marR="0">
                        <a:spcBef>
                          <a:spcPts val="0"/>
                        </a:spcBef>
                        <a:spcAft>
                          <a:spcPts val="0"/>
                        </a:spcAft>
                      </a:pPr>
                      <a:r>
                        <a:rPr lang="en-US" sz="2000" dirty="0">
                          <a:effectLst/>
                        </a:rPr>
                        <a:t>2 Corinthians</a:t>
                      </a:r>
                      <a:endParaRPr lang="en-US" sz="1800" dirty="0">
                        <a:effectLst/>
                      </a:endParaRPr>
                    </a:p>
                    <a:p>
                      <a:pPr marL="0" marR="0">
                        <a:spcBef>
                          <a:spcPts val="0"/>
                        </a:spcBef>
                        <a:spcAft>
                          <a:spcPts val="0"/>
                        </a:spcAft>
                      </a:pPr>
                      <a:r>
                        <a:rPr lang="en-US" sz="2000" dirty="0">
                          <a:effectLst/>
                        </a:rPr>
                        <a:t>Romans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Impregnable Quartet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53-57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Soteriology:</a:t>
                      </a:r>
                      <a:endParaRPr lang="en-US" sz="1800" dirty="0">
                        <a:effectLst/>
                      </a:endParaRPr>
                    </a:p>
                    <a:p>
                      <a:pPr marL="0" marR="0">
                        <a:spcBef>
                          <a:spcPts val="0"/>
                        </a:spcBef>
                        <a:spcAft>
                          <a:spcPts val="0"/>
                        </a:spcAft>
                      </a:pPr>
                      <a:r>
                        <a:rPr lang="en-US" sz="2000" dirty="0">
                          <a:effectLst/>
                        </a:rPr>
                        <a:t>Salvation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First </a:t>
                      </a:r>
                      <a:endParaRPr lang="en-US" sz="1800" dirty="0">
                        <a:effectLst/>
                      </a:endParaRPr>
                    </a:p>
                    <a:p>
                      <a:pPr marL="0" marR="0">
                        <a:spcBef>
                          <a:spcPts val="0"/>
                        </a:spcBef>
                        <a:spcAft>
                          <a:spcPts val="0"/>
                        </a:spcAft>
                      </a:pPr>
                      <a:r>
                        <a:rPr lang="en-US" sz="2000" dirty="0">
                          <a:effectLst/>
                        </a:rPr>
                        <a:t>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Colossians</a:t>
                      </a:r>
                      <a:endParaRPr lang="en-US" sz="1800" dirty="0">
                        <a:effectLst/>
                      </a:endParaRPr>
                    </a:p>
                    <a:p>
                      <a:pPr marL="0" marR="0">
                        <a:spcBef>
                          <a:spcPts val="0"/>
                        </a:spcBef>
                        <a:spcAft>
                          <a:spcPts val="0"/>
                        </a:spcAft>
                      </a:pPr>
                      <a:r>
                        <a:rPr lang="en-US" sz="2000" dirty="0">
                          <a:effectLst/>
                        </a:rPr>
                        <a:t>Philemon</a:t>
                      </a:r>
                      <a:endParaRPr lang="en-US" sz="1800" dirty="0">
                        <a:effectLst/>
                      </a:endParaRPr>
                    </a:p>
                    <a:p>
                      <a:pPr marL="0" marR="0">
                        <a:spcBef>
                          <a:spcPts val="0"/>
                        </a:spcBef>
                        <a:spcAft>
                          <a:spcPts val="0"/>
                        </a:spcAft>
                      </a:pPr>
                      <a:r>
                        <a:rPr lang="en-US" sz="2000" dirty="0">
                          <a:effectLst/>
                        </a:rPr>
                        <a:t>Ephesians</a:t>
                      </a:r>
                      <a:endParaRPr lang="en-US" sz="1800" dirty="0">
                        <a:effectLst/>
                      </a:endParaRPr>
                    </a:p>
                    <a:p>
                      <a:pPr marL="0" marR="0">
                        <a:spcBef>
                          <a:spcPts val="0"/>
                        </a:spcBef>
                        <a:spcAft>
                          <a:spcPts val="0"/>
                        </a:spcAft>
                      </a:pPr>
                      <a:r>
                        <a:rPr lang="en-US" sz="2000" dirty="0">
                          <a:effectLst/>
                        </a:rPr>
                        <a:t>Philippians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Prison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60-62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Christology:</a:t>
                      </a:r>
                      <a:endParaRPr lang="en-US" sz="1800" dirty="0">
                        <a:effectLst/>
                      </a:endParaRPr>
                    </a:p>
                    <a:p>
                      <a:pPr marL="0" marR="0">
                        <a:spcBef>
                          <a:spcPts val="0"/>
                        </a:spcBef>
                        <a:spcAft>
                          <a:spcPts val="0"/>
                        </a:spcAft>
                      </a:pPr>
                      <a:r>
                        <a:rPr lang="en-US" sz="2000" dirty="0">
                          <a:effectLst/>
                        </a:rPr>
                        <a:t>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Release &amp; </a:t>
                      </a:r>
                      <a:endParaRPr lang="en-US" sz="1800" dirty="0">
                        <a:effectLst/>
                      </a:endParaRPr>
                    </a:p>
                    <a:p>
                      <a:pPr marL="0" marR="0">
                        <a:spcBef>
                          <a:spcPts val="0"/>
                        </a:spcBef>
                        <a:spcAft>
                          <a:spcPts val="0"/>
                        </a:spcAft>
                      </a:pPr>
                      <a:r>
                        <a:rPr lang="en-US" sz="2000" dirty="0">
                          <a:effectLst/>
                        </a:rPr>
                        <a:t>Second 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Timothy</a:t>
                      </a:r>
                      <a:endParaRPr lang="en-US" sz="1800" dirty="0">
                        <a:effectLst/>
                      </a:endParaRPr>
                    </a:p>
                    <a:p>
                      <a:pPr marL="0" marR="0">
                        <a:spcBef>
                          <a:spcPts val="0"/>
                        </a:spcBef>
                        <a:spcAft>
                          <a:spcPts val="0"/>
                        </a:spcAft>
                      </a:pPr>
                      <a:r>
                        <a:rPr lang="en-US" sz="2000" dirty="0">
                          <a:effectLst/>
                        </a:rPr>
                        <a:t>Titus</a:t>
                      </a:r>
                      <a:endParaRPr lang="en-US" sz="1800" dirty="0">
                        <a:effectLst/>
                      </a:endParaRPr>
                    </a:p>
                    <a:p>
                      <a:pPr marL="0" marR="0">
                        <a:spcBef>
                          <a:spcPts val="0"/>
                        </a:spcBef>
                        <a:spcAft>
                          <a:spcPts val="0"/>
                        </a:spcAft>
                      </a:pPr>
                      <a:r>
                        <a:rPr lang="en-US" sz="2000" dirty="0">
                          <a:effectLst/>
                        </a:rPr>
                        <a:t>2 Timothy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Evangelist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62-68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Ecclesiology:</a:t>
                      </a:r>
                      <a:endParaRPr lang="en-US" sz="1800" dirty="0">
                        <a:effectLst/>
                      </a:endParaRPr>
                    </a:p>
                    <a:p>
                      <a:pPr marL="0" marR="0">
                        <a:spcBef>
                          <a:spcPts val="0"/>
                        </a:spcBef>
                        <a:spcAft>
                          <a:spcPts val="0"/>
                        </a:spcAft>
                      </a:pPr>
                      <a:r>
                        <a:rPr lang="en-US" sz="2000" dirty="0">
                          <a:effectLst/>
                        </a:rPr>
                        <a:t>The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2385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a:bodyPr>
          <a:lstStyle/>
          <a:p>
            <a:pPr marL="284163" indent="-284163">
              <a:buSzPct val="100000"/>
              <a:buFont typeface="Arial" panose="020B0604020202020204" pitchFamily="34" charset="0"/>
              <a:buChar char="•"/>
            </a:pPr>
            <a:r>
              <a:rPr lang="en-US" dirty="0" smtClean="0"/>
              <a:t>Author: Paul </a:t>
            </a:r>
          </a:p>
          <a:p>
            <a:pPr marL="284163" indent="-284163">
              <a:buSzPct val="100000"/>
              <a:buFont typeface="Arial" panose="020B0604020202020204" pitchFamily="34" charset="0"/>
              <a:buChar char="•"/>
            </a:pPr>
            <a:r>
              <a:rPr lang="en-US" dirty="0" smtClean="0"/>
              <a:t>Recipients: Church in </a:t>
            </a:r>
            <a:r>
              <a:rPr lang="en-US" dirty="0" smtClean="0"/>
              <a:t>Thessalonica</a:t>
            </a:r>
            <a:endParaRPr lang="en-US" dirty="0" smtClean="0"/>
          </a:p>
          <a:p>
            <a:pPr marL="284163" indent="-284163">
              <a:buSzPct val="100000"/>
              <a:buFont typeface="Arial" panose="020B0604020202020204" pitchFamily="34" charset="0"/>
              <a:buChar char="•"/>
            </a:pPr>
            <a:r>
              <a:rPr lang="en-US" dirty="0" smtClean="0"/>
              <a:t>Date: </a:t>
            </a:r>
            <a:r>
              <a:rPr lang="en-US" dirty="0" smtClean="0"/>
              <a:t>50-51 </a:t>
            </a:r>
            <a:r>
              <a:rPr lang="en-US" dirty="0" smtClean="0"/>
              <a:t>A.D.</a:t>
            </a:r>
          </a:p>
          <a:p>
            <a:pPr marL="284163" indent="-284163">
              <a:buSzPct val="100000"/>
              <a:buFont typeface="Arial" panose="020B0604020202020204" pitchFamily="34" charset="0"/>
              <a:buChar char="•"/>
            </a:pPr>
            <a:r>
              <a:rPr lang="en-US" dirty="0"/>
              <a:t>Theme: </a:t>
            </a:r>
            <a:r>
              <a:rPr lang="en-US" dirty="0"/>
              <a:t>Comfort and hope for faithful Christians at the second coming of Christ </a:t>
            </a:r>
            <a:endParaRPr lang="en-US" dirty="0"/>
          </a:p>
          <a:p>
            <a:pPr marL="284163" indent="-284163">
              <a:buSzPct val="100000"/>
              <a:buFont typeface="Arial" panose="020B0604020202020204" pitchFamily="34" charset="0"/>
              <a:buChar char="•"/>
            </a:pPr>
            <a:r>
              <a:rPr lang="en-US" dirty="0" smtClean="0"/>
              <a:t>Key Words: </a:t>
            </a:r>
            <a:r>
              <a:rPr lang="en-US" dirty="0" smtClean="0"/>
              <a:t>“hope,” “sanctification,” “comfort,” “gospel”</a:t>
            </a:r>
            <a:endParaRPr lang="en-US" dirty="0" smtClean="0"/>
          </a:p>
          <a:p>
            <a:pPr marL="284163" indent="-284163">
              <a:buSzPct val="100000"/>
              <a:buFont typeface="Arial" panose="020B0604020202020204" pitchFamily="34" charset="0"/>
              <a:buChar char="•"/>
            </a:pPr>
            <a:r>
              <a:rPr lang="en-US" dirty="0" smtClean="0"/>
              <a:t>Key Verses: </a:t>
            </a:r>
            <a:r>
              <a:rPr lang="en-US" dirty="0"/>
              <a:t>1:9-10; 2:13; 4:13-18; 5:21-22</a:t>
            </a:r>
            <a:endParaRPr lang="en-US" dirty="0" smtClean="0"/>
          </a:p>
        </p:txBody>
      </p:sp>
    </p:spTree>
    <p:extLst>
      <p:ext uri="{BB962C8B-B14F-4D97-AF65-F5344CB8AC3E}">
        <p14:creationId xmlns:p14="http://schemas.microsoft.com/office/powerpoint/2010/main" val="1952763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a:t>
            </a:r>
            <a:r>
              <a:rPr lang="en-US" dirty="0">
                <a:solidFill>
                  <a:srgbClr val="410100"/>
                </a:solidFill>
              </a:rPr>
              <a:t>Second Missionary Journey” epistles</a:t>
            </a:r>
          </a:p>
          <a:p>
            <a:pPr>
              <a:buFont typeface="+mj-lt"/>
              <a:buAutoNum type="arabicPeriod"/>
            </a:pPr>
            <a:r>
              <a:rPr lang="en-US" dirty="0" smtClean="0">
                <a:solidFill>
                  <a:srgbClr val="410100"/>
                </a:solidFill>
              </a:rPr>
              <a:t>Early </a:t>
            </a:r>
            <a:r>
              <a:rPr lang="en-US" dirty="0">
                <a:solidFill>
                  <a:srgbClr val="410100"/>
                </a:solidFill>
              </a:rPr>
              <a:t>epistles</a:t>
            </a:r>
          </a:p>
          <a:p>
            <a:pPr>
              <a:buFont typeface="+mj-lt"/>
              <a:buAutoNum type="arabicPeriod"/>
            </a:pPr>
            <a:r>
              <a:rPr lang="en-US" dirty="0" smtClean="0">
                <a:solidFill>
                  <a:srgbClr val="410100"/>
                </a:solidFill>
              </a:rPr>
              <a:t>Positive </a:t>
            </a:r>
            <a:r>
              <a:rPr lang="en-US" dirty="0">
                <a:solidFill>
                  <a:srgbClr val="410100"/>
                </a:solidFill>
              </a:rPr>
              <a:t>tone</a:t>
            </a:r>
          </a:p>
          <a:p>
            <a:pPr>
              <a:buFont typeface="+mj-lt"/>
              <a:buAutoNum type="arabicPeriod"/>
            </a:pPr>
            <a:r>
              <a:rPr lang="en-US" dirty="0" smtClean="0">
                <a:solidFill>
                  <a:srgbClr val="410100"/>
                </a:solidFill>
              </a:rPr>
              <a:t>Divided </a:t>
            </a:r>
            <a:r>
              <a:rPr lang="en-US" dirty="0">
                <a:solidFill>
                  <a:srgbClr val="410100"/>
                </a:solidFill>
              </a:rPr>
              <a:t>“in half”</a:t>
            </a:r>
          </a:p>
        </p:txBody>
      </p:sp>
    </p:spTree>
    <p:extLst>
      <p:ext uri="{BB962C8B-B14F-4D97-AF65-F5344CB8AC3E}">
        <p14:creationId xmlns:p14="http://schemas.microsoft.com/office/powerpoint/2010/main" val="239113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085290"/>
          </a:xfrm>
        </p:spPr>
        <p:txBody>
          <a:bodyPr>
            <a:normAutofit/>
          </a:bodyPr>
          <a:lstStyle/>
          <a:p>
            <a:pPr marL="0" indent="0">
              <a:buNone/>
            </a:pPr>
            <a:r>
              <a:rPr lang="en-US" sz="3200" dirty="0"/>
              <a:t>Main Emphasis of the Book:</a:t>
            </a:r>
          </a:p>
          <a:p>
            <a:pPr marL="0" indent="0">
              <a:buNone/>
            </a:pPr>
            <a:r>
              <a:rPr lang="en-US" i="1" dirty="0">
                <a:solidFill>
                  <a:srgbClr val="410100"/>
                </a:solidFill>
              </a:rPr>
              <a:t>The primary theme of the book of First Thessalonians is that there is comfort and hope for faithful Christians at the second coming of Christ.  While the second coming is heavily addressed near the end of the letter, the subject is leaned upon throughout the letter as the ultimate hope for the faithful. </a:t>
            </a:r>
            <a:endParaRPr lang="en-US" dirty="0"/>
          </a:p>
        </p:txBody>
      </p:sp>
    </p:spTree>
    <p:extLst>
      <p:ext uri="{BB962C8B-B14F-4D97-AF65-F5344CB8AC3E}">
        <p14:creationId xmlns:p14="http://schemas.microsoft.com/office/powerpoint/2010/main" val="2455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444837"/>
          </a:xfrm>
        </p:spPr>
        <p:txBody>
          <a:bodyPr>
            <a:noAutofit/>
          </a:bodyPr>
          <a:lstStyle/>
          <a:p>
            <a:pPr>
              <a:spcBef>
                <a:spcPts val="0"/>
              </a:spcBef>
              <a:spcAft>
                <a:spcPts val="400"/>
              </a:spcAft>
            </a:pPr>
            <a:r>
              <a:rPr lang="en-US" sz="2500" dirty="0"/>
              <a:t>The Conversion of the Thessalonians Pointed Toward the Coming of Christ (1:2-10</a:t>
            </a:r>
            <a:r>
              <a:rPr lang="en-US" sz="2500" dirty="0" smtClean="0"/>
              <a:t>).</a:t>
            </a:r>
          </a:p>
          <a:p>
            <a:pPr lvl="0">
              <a:spcBef>
                <a:spcPts val="0"/>
              </a:spcBef>
              <a:spcAft>
                <a:spcPts val="400"/>
              </a:spcAft>
            </a:pPr>
            <a:r>
              <a:rPr lang="en-US" sz="2500" dirty="0"/>
              <a:t>The Close Relationship of Paul and the Thessalonians Longed for the Coming of Christ (2:1-20).</a:t>
            </a:r>
          </a:p>
          <a:p>
            <a:pPr lvl="0">
              <a:spcBef>
                <a:spcPts val="0"/>
              </a:spcBef>
              <a:spcAft>
                <a:spcPts val="400"/>
              </a:spcAft>
            </a:pPr>
            <a:r>
              <a:rPr lang="en-US" sz="2500" dirty="0"/>
              <a:t>Thanksgiving for Faithfulness in Persecution Gave Confidence for the Coming of Christ (3:1-13).</a:t>
            </a:r>
          </a:p>
          <a:p>
            <a:pPr lvl="0">
              <a:spcBef>
                <a:spcPts val="0"/>
              </a:spcBef>
              <a:spcAft>
                <a:spcPts val="400"/>
              </a:spcAft>
            </a:pPr>
            <a:r>
              <a:rPr lang="en-US" sz="2500" dirty="0"/>
              <a:t>Living a Sanctified Life Is Necessary to Be Prepared for the Coming of Christ (4:1-12).</a:t>
            </a:r>
          </a:p>
          <a:p>
            <a:pPr lvl="0">
              <a:spcBef>
                <a:spcPts val="0"/>
              </a:spcBef>
              <a:spcAft>
                <a:spcPts val="400"/>
              </a:spcAft>
            </a:pPr>
            <a:r>
              <a:rPr lang="en-US" sz="2500" dirty="0"/>
              <a:t>The Second Coming of Christ Affords Great Comfort and Hope for All Faithful Christians (4:13-18).</a:t>
            </a:r>
          </a:p>
          <a:p>
            <a:pPr lvl="0">
              <a:spcBef>
                <a:spcPts val="0"/>
              </a:spcBef>
              <a:spcAft>
                <a:spcPts val="400"/>
              </a:spcAft>
            </a:pPr>
            <a:r>
              <a:rPr lang="en-US" sz="2500" dirty="0"/>
              <a:t>The Second Coming of Christ Requires Constant Preparedness of All Faithful Christians (5:1-11).</a:t>
            </a:r>
          </a:p>
          <a:p>
            <a:pPr lvl="0">
              <a:spcBef>
                <a:spcPts val="0"/>
              </a:spcBef>
              <a:spcAft>
                <a:spcPts val="400"/>
              </a:spcAft>
            </a:pPr>
            <a:r>
              <a:rPr lang="en-US" sz="2500" dirty="0"/>
              <a:t>Full Preparations Must Be Made in All Parts of the Christian Life for the Coming of Christ (5:12-28</a:t>
            </a:r>
            <a:r>
              <a:rPr lang="en-US" sz="2500" dirty="0" smtClean="0"/>
              <a:t>).</a:t>
            </a:r>
            <a:endParaRPr lang="en-US" sz="2500" dirty="0"/>
          </a:p>
        </p:txBody>
      </p:sp>
    </p:spTree>
    <p:extLst>
      <p:ext uri="{BB962C8B-B14F-4D97-AF65-F5344CB8AC3E}">
        <p14:creationId xmlns:p14="http://schemas.microsoft.com/office/powerpoint/2010/main" val="3712612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20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4163" indent="-284163">
              <a:buSzPct val="100000"/>
              <a:buFont typeface="Arial" panose="020B0604020202020204" pitchFamily="34" charset="0"/>
              <a:buChar char="•"/>
            </a:pPr>
            <a:r>
              <a:rPr lang="en-US" dirty="0" smtClean="0"/>
              <a:t>Author: Paul </a:t>
            </a:r>
          </a:p>
          <a:p>
            <a:pPr marL="284163" indent="-284163">
              <a:buSzPct val="100000"/>
              <a:buFont typeface="Arial" panose="020B0604020202020204" pitchFamily="34" charset="0"/>
              <a:buChar char="•"/>
            </a:pPr>
            <a:r>
              <a:rPr lang="en-US" dirty="0" smtClean="0"/>
              <a:t>Recipients: </a:t>
            </a:r>
            <a:r>
              <a:rPr lang="en-US" dirty="0"/>
              <a:t>Church in Thessalonica</a:t>
            </a:r>
            <a:endParaRPr lang="en-US" dirty="0" smtClean="0"/>
          </a:p>
          <a:p>
            <a:pPr marL="284163" indent="-284163">
              <a:buSzPct val="100000"/>
              <a:buFont typeface="Arial" panose="020B0604020202020204" pitchFamily="34" charset="0"/>
              <a:buChar char="•"/>
            </a:pPr>
            <a:r>
              <a:rPr lang="en-US" dirty="0" smtClean="0"/>
              <a:t>Date: </a:t>
            </a:r>
            <a:r>
              <a:rPr lang="en-US" dirty="0" smtClean="0"/>
              <a:t>51-52 </a:t>
            </a:r>
            <a:r>
              <a:rPr lang="en-US" dirty="0" smtClean="0"/>
              <a:t>A.D.</a:t>
            </a:r>
          </a:p>
          <a:p>
            <a:pPr marL="284163" indent="-284163">
              <a:buSzPct val="100000"/>
              <a:buFont typeface="Arial" panose="020B0604020202020204" pitchFamily="34" charset="0"/>
              <a:buChar char="•"/>
            </a:pPr>
            <a:r>
              <a:rPr lang="en-US" dirty="0"/>
              <a:t>Theme: </a:t>
            </a:r>
            <a:r>
              <a:rPr lang="en-US" dirty="0"/>
              <a:t>Proper preparations for the second coming of Christ </a:t>
            </a:r>
            <a:endParaRPr lang="en-US" dirty="0"/>
          </a:p>
          <a:p>
            <a:pPr marL="284163" indent="-284163">
              <a:buSzPct val="100000"/>
              <a:buFont typeface="Arial" panose="020B0604020202020204" pitchFamily="34" charset="0"/>
              <a:buChar char="•"/>
            </a:pPr>
            <a:r>
              <a:rPr lang="en-US" dirty="0"/>
              <a:t>K</a:t>
            </a:r>
            <a:r>
              <a:rPr lang="en-US" dirty="0" smtClean="0"/>
              <a:t>ey Words: </a:t>
            </a:r>
            <a:r>
              <a:rPr lang="en-US" dirty="0" smtClean="0"/>
              <a:t>“day,” “come/coming”</a:t>
            </a:r>
            <a:endParaRPr lang="en-US" dirty="0" smtClean="0"/>
          </a:p>
          <a:p>
            <a:pPr marL="284163" indent="-284163">
              <a:buSzPct val="100000"/>
              <a:buFont typeface="Arial" panose="020B0604020202020204" pitchFamily="34" charset="0"/>
              <a:buChar char="•"/>
            </a:pPr>
            <a:r>
              <a:rPr lang="en-US" dirty="0" smtClean="0"/>
              <a:t>Key Verses: </a:t>
            </a:r>
            <a:r>
              <a:rPr lang="en-US" dirty="0"/>
              <a:t>1:7-10; 2:3; 2:14-15; 3:3-5</a:t>
            </a:r>
            <a:endParaRPr lang="en-US" dirty="0" smtClean="0"/>
          </a:p>
        </p:txBody>
      </p:sp>
    </p:spTree>
    <p:extLst>
      <p:ext uri="{BB962C8B-B14F-4D97-AF65-F5344CB8AC3E}">
        <p14:creationId xmlns:p14="http://schemas.microsoft.com/office/powerpoint/2010/main" val="3693370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a:solidFill>
                  <a:srgbClr val="410100"/>
                </a:solidFill>
              </a:rPr>
              <a:t>“Second Missionary Journey” epistles</a:t>
            </a:r>
          </a:p>
          <a:p>
            <a:pPr>
              <a:buFont typeface="+mj-lt"/>
              <a:buAutoNum type="arabicPeriod"/>
            </a:pPr>
            <a:r>
              <a:rPr lang="en-US" dirty="0">
                <a:solidFill>
                  <a:srgbClr val="410100"/>
                </a:solidFill>
              </a:rPr>
              <a:t>Early epistles</a:t>
            </a:r>
          </a:p>
          <a:p>
            <a:pPr>
              <a:buFont typeface="+mj-lt"/>
              <a:buAutoNum type="arabicPeriod"/>
            </a:pPr>
            <a:r>
              <a:rPr lang="en-US" dirty="0" smtClean="0">
                <a:solidFill>
                  <a:srgbClr val="410100"/>
                </a:solidFill>
              </a:rPr>
              <a:t>Severe tone</a:t>
            </a:r>
            <a:endParaRPr lang="en-US" dirty="0">
              <a:solidFill>
                <a:srgbClr val="410100"/>
              </a:solidFill>
            </a:endParaRPr>
          </a:p>
          <a:p>
            <a:pPr>
              <a:buFont typeface="+mj-lt"/>
              <a:buAutoNum type="arabicPeriod"/>
            </a:pPr>
            <a:r>
              <a:rPr lang="en-US" dirty="0" smtClean="0">
                <a:solidFill>
                  <a:srgbClr val="410100"/>
                </a:solidFill>
              </a:rPr>
              <a:t>Short epistle</a:t>
            </a:r>
            <a:endParaRPr lang="en-US" dirty="0">
              <a:solidFill>
                <a:srgbClr val="410100"/>
              </a:solidFill>
            </a:endParaRPr>
          </a:p>
        </p:txBody>
      </p:sp>
    </p:spTree>
    <p:extLst>
      <p:ext uri="{BB962C8B-B14F-4D97-AF65-F5344CB8AC3E}">
        <p14:creationId xmlns:p14="http://schemas.microsoft.com/office/powerpoint/2010/main" val="3874858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503</Words>
  <Application>Microsoft Office PowerPoint</Application>
  <PresentationFormat>On-screen Show (4:3)</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36</cp:revision>
  <dcterms:created xsi:type="dcterms:W3CDTF">2015-01-21T18:35:23Z</dcterms:created>
  <dcterms:modified xsi:type="dcterms:W3CDTF">2015-05-06T21:46:56Z</dcterms:modified>
</cp:coreProperties>
</file>