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5" r:id="rId4"/>
    <p:sldId id="263" r:id="rId5"/>
    <p:sldId id="264" r:id="rId6"/>
    <p:sldId id="257" r:id="rId7"/>
    <p:sldId id="275"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671" autoAdjust="0"/>
  </p:normalViewPr>
  <p:slideViewPr>
    <p:cSldViewPr snapToGrid="0">
      <p:cViewPr varScale="1">
        <p:scale>
          <a:sx n="108" d="100"/>
          <a:sy n="108" d="100"/>
        </p:scale>
        <p:origin x="125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502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80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4/30/2015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book of Philemon is that Christian forgiveness is possible and necessary through the transforming power of the gospel.  Paul wrote regarding two estranged brothers, who needed to be reconciled, and he emphasized that Christ was the only means of true forgiveness and reconciliation. </a:t>
            </a:r>
            <a:endParaRPr lang="en-US" dirty="0"/>
          </a:p>
        </p:txBody>
      </p:sp>
    </p:spTree>
    <p:extLst>
      <p:ext uri="{BB962C8B-B14F-4D97-AF65-F5344CB8AC3E}">
        <p14:creationId xmlns:p14="http://schemas.microsoft.com/office/powerpoint/2010/main" val="3700862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143" y="1413164"/>
            <a:ext cx="9031857" cy="4914406"/>
          </a:xfrm>
        </p:spPr>
        <p:txBody>
          <a:bodyPr>
            <a:normAutofit/>
          </a:bodyPr>
          <a:lstStyle/>
          <a:p>
            <a:pPr marL="569913" lvl="0" indent="-569913"/>
            <a:r>
              <a:rPr lang="en-US" dirty="0" smtClean="0"/>
              <a:t>Paul </a:t>
            </a:r>
            <a:r>
              <a:rPr lang="en-US" dirty="0"/>
              <a:t>Started with THE FAMILY (v. 1-3).</a:t>
            </a:r>
          </a:p>
          <a:p>
            <a:pPr marL="569913" lvl="0" indent="-569913"/>
            <a:r>
              <a:rPr lang="en-US" dirty="0" smtClean="0"/>
              <a:t>Paul </a:t>
            </a:r>
            <a:r>
              <a:rPr lang="en-US" dirty="0"/>
              <a:t>Emphasized THE FELLOWSHIP (v. 4-7).</a:t>
            </a:r>
          </a:p>
          <a:p>
            <a:pPr marL="569913" lvl="0" indent="-569913"/>
            <a:r>
              <a:rPr lang="en-US" dirty="0" smtClean="0"/>
              <a:t>Paul </a:t>
            </a:r>
            <a:r>
              <a:rPr lang="en-US" dirty="0"/>
              <a:t>Moved on to THE FAVOR (v. 8-20</a:t>
            </a:r>
            <a:r>
              <a:rPr lang="en-US" dirty="0" smtClean="0"/>
              <a:t>).</a:t>
            </a:r>
          </a:p>
          <a:p>
            <a:pPr marL="569913" lvl="0" indent="-569913"/>
            <a:r>
              <a:rPr lang="en-US" dirty="0" smtClean="0"/>
              <a:t>Paul </a:t>
            </a:r>
            <a:r>
              <a:rPr lang="en-US" dirty="0"/>
              <a:t>Concluded with THE FAREWELLS (v. 21-25).</a:t>
            </a:r>
          </a:p>
          <a:p>
            <a:pPr marL="569913" lvl="0" indent="-569913"/>
            <a:r>
              <a:rPr lang="en-US" smtClean="0"/>
              <a:t>Paul </a:t>
            </a:r>
            <a:r>
              <a:rPr lang="en-US" dirty="0"/>
              <a:t>Painted a Wonderful Picture of Christian FORGIVENESS.</a:t>
            </a:r>
          </a:p>
          <a:p>
            <a:pPr marL="569913" lvl="0" indent="-569913"/>
            <a:endParaRPr lang="en-US" dirty="0"/>
          </a:p>
        </p:txBody>
      </p:sp>
    </p:spTree>
    <p:extLst>
      <p:ext uri="{BB962C8B-B14F-4D97-AF65-F5344CB8AC3E}">
        <p14:creationId xmlns:p14="http://schemas.microsoft.com/office/powerpoint/2010/main" val="3399529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3463448"/>
              </p:ext>
            </p:extLst>
          </p:nvPr>
        </p:nvGraphicFramePr>
        <p:xfrm>
          <a:off x="142042" y="1331650"/>
          <a:ext cx="8895425" cy="5330671"/>
        </p:xfrm>
        <a:graphic>
          <a:graphicData uri="http://schemas.openxmlformats.org/drawingml/2006/table">
            <a:tbl>
              <a:tblPr firstRow="1" firstCol="1" bandRow="1">
                <a:tableStyleId>{9DCAF9ED-07DC-4A11-8D7F-57B35C25682E}</a:tableStyleId>
              </a:tblPr>
              <a:tblGrid>
                <a:gridCol w="1651247"/>
                <a:gridCol w="1906923"/>
                <a:gridCol w="1779085"/>
                <a:gridCol w="1779085"/>
                <a:gridCol w="1779085"/>
              </a:tblGrid>
              <a:tr h="632535">
                <a:tc>
                  <a:txBody>
                    <a:bodyPr/>
                    <a:lstStyle/>
                    <a:p>
                      <a:pPr marL="0" marR="0">
                        <a:spcBef>
                          <a:spcPts val="0"/>
                        </a:spcBef>
                        <a:spcAft>
                          <a:spcPts val="0"/>
                        </a:spcAft>
                      </a:pPr>
                      <a:r>
                        <a:rPr lang="en-US" sz="2000" dirty="0">
                          <a:solidFill>
                            <a:schemeClr val="tx1"/>
                          </a:solidFill>
                          <a:effectLst/>
                        </a:rPr>
                        <a:t>Period of Writing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Books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Description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Theme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Second 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Thessalonians</a:t>
                      </a:r>
                      <a:endParaRPr lang="en-US" sz="1800" dirty="0">
                        <a:effectLst/>
                      </a:endParaRPr>
                    </a:p>
                    <a:p>
                      <a:pPr marL="0" marR="0">
                        <a:spcBef>
                          <a:spcPts val="0"/>
                        </a:spcBef>
                        <a:spcAft>
                          <a:spcPts val="0"/>
                        </a:spcAft>
                      </a:pPr>
                      <a:r>
                        <a:rPr lang="en-US" sz="2000" dirty="0">
                          <a:effectLst/>
                        </a:rPr>
                        <a:t>2 Thessalonians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First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51-52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a:effectLst/>
                        </a:rPr>
                        <a:t>Eschatology:</a:t>
                      </a:r>
                      <a:endParaRPr lang="en-US" sz="1800">
                        <a:effectLst/>
                      </a:endParaRPr>
                    </a:p>
                    <a:p>
                      <a:pPr marL="0" marR="0">
                        <a:spcBef>
                          <a:spcPts val="0"/>
                        </a:spcBef>
                        <a:spcAft>
                          <a:spcPts val="0"/>
                        </a:spcAft>
                      </a:pPr>
                      <a:r>
                        <a:rPr lang="en-US" sz="2000">
                          <a:effectLst/>
                        </a:rPr>
                        <a:t>Last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Third </a:t>
                      </a:r>
                      <a:endParaRPr lang="en-US" sz="1800" dirty="0">
                        <a:effectLst/>
                      </a:endParaRPr>
                    </a:p>
                    <a:p>
                      <a:pPr marL="0" marR="0">
                        <a:spcBef>
                          <a:spcPts val="0"/>
                        </a:spcBef>
                        <a:spcAft>
                          <a:spcPts val="0"/>
                        </a:spcAft>
                      </a:pPr>
                      <a:r>
                        <a:rPr lang="en-US" sz="2000" dirty="0">
                          <a:effectLst/>
                        </a:rPr>
                        <a:t>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Galatians</a:t>
                      </a:r>
                      <a:endParaRPr lang="en-US" sz="1800" dirty="0">
                        <a:effectLst/>
                      </a:endParaRPr>
                    </a:p>
                    <a:p>
                      <a:pPr marL="0" marR="0">
                        <a:spcBef>
                          <a:spcPts val="0"/>
                        </a:spcBef>
                        <a:spcAft>
                          <a:spcPts val="0"/>
                        </a:spcAft>
                      </a:pPr>
                      <a:r>
                        <a:rPr lang="en-US" sz="2000" dirty="0">
                          <a:effectLst/>
                        </a:rPr>
                        <a:t>1 Corinthians</a:t>
                      </a:r>
                      <a:endParaRPr lang="en-US" sz="1800" dirty="0">
                        <a:effectLst/>
                      </a:endParaRPr>
                    </a:p>
                    <a:p>
                      <a:pPr marL="0" marR="0">
                        <a:spcBef>
                          <a:spcPts val="0"/>
                        </a:spcBef>
                        <a:spcAft>
                          <a:spcPts val="0"/>
                        </a:spcAft>
                      </a:pPr>
                      <a:r>
                        <a:rPr lang="en-US" sz="2000" dirty="0">
                          <a:effectLst/>
                        </a:rPr>
                        <a:t>2 Corinthians</a:t>
                      </a:r>
                      <a:endParaRPr lang="en-US" sz="1800" dirty="0">
                        <a:effectLst/>
                      </a:endParaRPr>
                    </a:p>
                    <a:p>
                      <a:pPr marL="0" marR="0">
                        <a:spcBef>
                          <a:spcPts val="0"/>
                        </a:spcBef>
                        <a:spcAft>
                          <a:spcPts val="0"/>
                        </a:spcAft>
                      </a:pPr>
                      <a:r>
                        <a:rPr lang="en-US" sz="2000" dirty="0">
                          <a:effectLst/>
                        </a:rPr>
                        <a:t>Romans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Impregnable Quartet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53-57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Soteriology:</a:t>
                      </a:r>
                      <a:endParaRPr lang="en-US" sz="1800" dirty="0">
                        <a:effectLst/>
                      </a:endParaRPr>
                    </a:p>
                    <a:p>
                      <a:pPr marL="0" marR="0">
                        <a:spcBef>
                          <a:spcPts val="0"/>
                        </a:spcBef>
                        <a:spcAft>
                          <a:spcPts val="0"/>
                        </a:spcAft>
                      </a:pPr>
                      <a:r>
                        <a:rPr lang="en-US" sz="2000" dirty="0">
                          <a:effectLst/>
                        </a:rPr>
                        <a:t>Salvation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First </a:t>
                      </a:r>
                      <a:endParaRPr lang="en-US" sz="1800" dirty="0">
                        <a:effectLst/>
                      </a:endParaRPr>
                    </a:p>
                    <a:p>
                      <a:pPr marL="0" marR="0">
                        <a:spcBef>
                          <a:spcPts val="0"/>
                        </a:spcBef>
                        <a:spcAft>
                          <a:spcPts val="0"/>
                        </a:spcAft>
                      </a:pPr>
                      <a:r>
                        <a:rPr lang="en-US" sz="2000" dirty="0">
                          <a:effectLst/>
                        </a:rPr>
                        <a:t>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Colossians</a:t>
                      </a:r>
                      <a:endParaRPr lang="en-US" sz="1800" dirty="0">
                        <a:effectLst/>
                      </a:endParaRPr>
                    </a:p>
                    <a:p>
                      <a:pPr marL="0" marR="0">
                        <a:spcBef>
                          <a:spcPts val="0"/>
                        </a:spcBef>
                        <a:spcAft>
                          <a:spcPts val="0"/>
                        </a:spcAft>
                      </a:pPr>
                      <a:r>
                        <a:rPr lang="en-US" sz="2000" dirty="0">
                          <a:effectLst/>
                        </a:rPr>
                        <a:t>Philemon</a:t>
                      </a:r>
                      <a:endParaRPr lang="en-US" sz="1800" dirty="0">
                        <a:effectLst/>
                      </a:endParaRPr>
                    </a:p>
                    <a:p>
                      <a:pPr marL="0" marR="0">
                        <a:spcBef>
                          <a:spcPts val="0"/>
                        </a:spcBef>
                        <a:spcAft>
                          <a:spcPts val="0"/>
                        </a:spcAft>
                      </a:pPr>
                      <a:r>
                        <a:rPr lang="en-US" sz="2000" dirty="0">
                          <a:effectLst/>
                        </a:rPr>
                        <a:t>Ephesians</a:t>
                      </a:r>
                      <a:endParaRPr lang="en-US" sz="1800" dirty="0">
                        <a:effectLst/>
                      </a:endParaRPr>
                    </a:p>
                    <a:p>
                      <a:pPr marL="0" marR="0">
                        <a:spcBef>
                          <a:spcPts val="0"/>
                        </a:spcBef>
                        <a:spcAft>
                          <a:spcPts val="0"/>
                        </a:spcAft>
                      </a:pPr>
                      <a:r>
                        <a:rPr lang="en-US" sz="2000" dirty="0">
                          <a:effectLst/>
                        </a:rPr>
                        <a:t>Philippians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Prison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60-62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Christology:</a:t>
                      </a:r>
                      <a:endParaRPr lang="en-US" sz="1800" dirty="0">
                        <a:effectLst/>
                      </a:endParaRPr>
                    </a:p>
                    <a:p>
                      <a:pPr marL="0" marR="0">
                        <a:spcBef>
                          <a:spcPts val="0"/>
                        </a:spcBef>
                        <a:spcAft>
                          <a:spcPts val="0"/>
                        </a:spcAft>
                      </a:pPr>
                      <a:r>
                        <a:rPr lang="en-US" sz="2000" dirty="0">
                          <a:effectLst/>
                        </a:rPr>
                        <a:t>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Release &amp; </a:t>
                      </a:r>
                      <a:endParaRPr lang="en-US" sz="1800" dirty="0">
                        <a:effectLst/>
                      </a:endParaRPr>
                    </a:p>
                    <a:p>
                      <a:pPr marL="0" marR="0">
                        <a:spcBef>
                          <a:spcPts val="0"/>
                        </a:spcBef>
                        <a:spcAft>
                          <a:spcPts val="0"/>
                        </a:spcAft>
                      </a:pPr>
                      <a:r>
                        <a:rPr lang="en-US" sz="2000" dirty="0">
                          <a:effectLst/>
                        </a:rPr>
                        <a:t>Second 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Timothy</a:t>
                      </a:r>
                      <a:endParaRPr lang="en-US" sz="1800" dirty="0">
                        <a:effectLst/>
                      </a:endParaRPr>
                    </a:p>
                    <a:p>
                      <a:pPr marL="0" marR="0">
                        <a:spcBef>
                          <a:spcPts val="0"/>
                        </a:spcBef>
                        <a:spcAft>
                          <a:spcPts val="0"/>
                        </a:spcAft>
                      </a:pPr>
                      <a:r>
                        <a:rPr lang="en-US" sz="2000" dirty="0">
                          <a:effectLst/>
                        </a:rPr>
                        <a:t>Titus</a:t>
                      </a:r>
                      <a:endParaRPr lang="en-US" sz="1800" dirty="0">
                        <a:effectLst/>
                      </a:endParaRPr>
                    </a:p>
                    <a:p>
                      <a:pPr marL="0" marR="0">
                        <a:spcBef>
                          <a:spcPts val="0"/>
                        </a:spcBef>
                        <a:spcAft>
                          <a:spcPts val="0"/>
                        </a:spcAft>
                      </a:pPr>
                      <a:r>
                        <a:rPr lang="en-US" sz="2000" dirty="0">
                          <a:effectLst/>
                        </a:rPr>
                        <a:t>2 Timothy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Evangelist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62-68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Ecclesiology:</a:t>
                      </a:r>
                      <a:endParaRPr lang="en-US" sz="1800" dirty="0">
                        <a:effectLst/>
                      </a:endParaRPr>
                    </a:p>
                    <a:p>
                      <a:pPr marL="0" marR="0">
                        <a:spcBef>
                          <a:spcPts val="0"/>
                        </a:spcBef>
                        <a:spcAft>
                          <a:spcPts val="0"/>
                        </a:spcAft>
                      </a:pPr>
                      <a:r>
                        <a:rPr lang="en-US" sz="2000" dirty="0">
                          <a:effectLst/>
                        </a:rPr>
                        <a:t>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2385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Church in </a:t>
            </a:r>
            <a:r>
              <a:rPr lang="en-US" dirty="0" err="1" smtClean="0"/>
              <a:t>Colosse</a:t>
            </a:r>
            <a:endParaRPr lang="en-US" dirty="0" smtClean="0"/>
          </a:p>
          <a:p>
            <a:pPr marL="284163" indent="-284163">
              <a:buSzPct val="100000"/>
              <a:buFont typeface="Arial" panose="020B0604020202020204" pitchFamily="34" charset="0"/>
              <a:buChar char="•"/>
            </a:pPr>
            <a:r>
              <a:rPr lang="en-US" dirty="0" smtClean="0"/>
              <a:t>Date: 60-62 A.D.</a:t>
            </a:r>
          </a:p>
          <a:p>
            <a:pPr marL="284163" indent="-284163">
              <a:buSzPct val="100000"/>
              <a:buFont typeface="Arial" panose="020B0604020202020204" pitchFamily="34" charset="0"/>
              <a:buChar char="•"/>
            </a:pPr>
            <a:r>
              <a:rPr lang="en-US" dirty="0"/>
              <a:t>Theme: </a:t>
            </a:r>
            <a:r>
              <a:rPr lang="en-US" dirty="0"/>
              <a:t>The supremacy, authority and all-sufficiency of </a:t>
            </a:r>
            <a:r>
              <a:rPr lang="en-US" dirty="0" smtClean="0"/>
              <a:t>Christ</a:t>
            </a:r>
            <a:endParaRPr lang="en-US" dirty="0"/>
          </a:p>
          <a:p>
            <a:pPr marL="284163" indent="-284163">
              <a:buSzPct val="100000"/>
              <a:buFont typeface="Arial" panose="020B0604020202020204" pitchFamily="34" charset="0"/>
              <a:buChar char="•"/>
            </a:pPr>
            <a:r>
              <a:rPr lang="en-US" dirty="0" smtClean="0"/>
              <a:t>Key Words: </a:t>
            </a:r>
            <a:r>
              <a:rPr lang="en-US" dirty="0" smtClean="0"/>
              <a:t>“Christ</a:t>
            </a:r>
            <a:r>
              <a:rPr lang="en-US" dirty="0" smtClean="0"/>
              <a:t>,” </a:t>
            </a:r>
            <a:r>
              <a:rPr lang="en-US" dirty="0" smtClean="0"/>
              <a:t>“know/knowledge,” “fullness/filled,” “body,” “head,” “all,” “all things”</a:t>
            </a:r>
            <a:endParaRPr lang="en-US" dirty="0" smtClean="0"/>
          </a:p>
          <a:p>
            <a:pPr marL="284163" indent="-284163">
              <a:buSzPct val="100000"/>
              <a:buFont typeface="Arial" panose="020B0604020202020204" pitchFamily="34" charset="0"/>
              <a:buChar char="•"/>
            </a:pPr>
            <a:r>
              <a:rPr lang="en-US" dirty="0" smtClean="0"/>
              <a:t>Key Verses: </a:t>
            </a:r>
            <a:r>
              <a:rPr lang="en-US" dirty="0"/>
              <a:t>1:13, 16-18, 27; 2:9-10; </a:t>
            </a:r>
            <a:r>
              <a:rPr lang="en-US" dirty="0" smtClean="0"/>
              <a:t>3:1-2, 17</a:t>
            </a:r>
            <a:endParaRPr lang="en-US" dirty="0" smtClean="0"/>
          </a:p>
        </p:txBody>
      </p:sp>
    </p:spTree>
    <p:extLst>
      <p:ext uri="{BB962C8B-B14F-4D97-AF65-F5344CB8AC3E}">
        <p14:creationId xmlns:p14="http://schemas.microsoft.com/office/powerpoint/2010/main" val="195276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Prison </a:t>
            </a:r>
            <a:r>
              <a:rPr lang="en-US" dirty="0">
                <a:solidFill>
                  <a:srgbClr val="410100"/>
                </a:solidFill>
              </a:rPr>
              <a:t>Epistles</a:t>
            </a:r>
          </a:p>
          <a:p>
            <a:pPr>
              <a:buFont typeface="+mj-lt"/>
              <a:buAutoNum type="arabicPeriod"/>
            </a:pPr>
            <a:r>
              <a:rPr lang="en-US" dirty="0" smtClean="0">
                <a:solidFill>
                  <a:srgbClr val="410100"/>
                </a:solidFill>
              </a:rPr>
              <a:t>“</a:t>
            </a:r>
            <a:r>
              <a:rPr lang="en-US" dirty="0">
                <a:solidFill>
                  <a:srgbClr val="410100"/>
                </a:solidFill>
              </a:rPr>
              <a:t>Twin Epistle” of </a:t>
            </a:r>
            <a:r>
              <a:rPr lang="en-US" dirty="0" smtClean="0">
                <a:solidFill>
                  <a:srgbClr val="410100"/>
                </a:solidFill>
              </a:rPr>
              <a:t>Ephesians</a:t>
            </a:r>
            <a:endParaRPr lang="en-US" dirty="0">
              <a:solidFill>
                <a:srgbClr val="410100"/>
              </a:solidFill>
            </a:endParaRPr>
          </a:p>
          <a:p>
            <a:pPr>
              <a:buFont typeface="+mj-lt"/>
              <a:buAutoNum type="arabicPeriod"/>
            </a:pPr>
            <a:r>
              <a:rPr lang="en-US" dirty="0" smtClean="0">
                <a:solidFill>
                  <a:srgbClr val="410100"/>
                </a:solidFill>
              </a:rPr>
              <a:t>Relationship to Philemon</a:t>
            </a:r>
          </a:p>
          <a:p>
            <a:pPr>
              <a:buFont typeface="+mj-lt"/>
              <a:buAutoNum type="arabicPeriod"/>
            </a:pPr>
            <a:r>
              <a:rPr lang="en-US" dirty="0" smtClean="0">
                <a:solidFill>
                  <a:srgbClr val="410100"/>
                </a:solidFill>
              </a:rPr>
              <a:t>Divided in half</a:t>
            </a:r>
            <a:endParaRPr lang="en-US" dirty="0">
              <a:solidFill>
                <a:srgbClr val="410100"/>
              </a:solidFill>
            </a:endParaRPr>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085290"/>
          </a:xfrm>
        </p:spPr>
        <p:txBody>
          <a:bodyPr>
            <a:normAutofit/>
          </a:bodyPr>
          <a:lstStyle/>
          <a:p>
            <a:pPr marL="0" indent="0">
              <a:buNone/>
            </a:pPr>
            <a:r>
              <a:rPr lang="en-US" sz="3200" dirty="0"/>
              <a:t>Main Emphasis of the Book:</a:t>
            </a:r>
          </a:p>
          <a:p>
            <a:pPr marL="0" indent="0">
              <a:buNone/>
            </a:pPr>
            <a:r>
              <a:rPr lang="en-US" i="1" dirty="0">
                <a:solidFill>
                  <a:srgbClr val="410100"/>
                </a:solidFill>
              </a:rPr>
              <a:t>The primary theme of the book of Colossians is that the supremacy, authority and all-sufficiency of Christ is certain, establishing that He is the fullness of deity and in Him alone can we be made full.  With that as his major theme, Paul divided this letter into two major sections: </a:t>
            </a:r>
            <a:endParaRPr lang="en-US" i="1" dirty="0" smtClean="0">
              <a:solidFill>
                <a:srgbClr val="410100"/>
              </a:solidFill>
            </a:endParaRPr>
          </a:p>
          <a:p>
            <a:pPr marL="463550" indent="0">
              <a:buNone/>
            </a:pPr>
            <a:r>
              <a:rPr lang="en-US" dirty="0">
                <a:solidFill>
                  <a:srgbClr val="410100"/>
                </a:solidFill>
              </a:rPr>
              <a:t>1. </a:t>
            </a:r>
            <a:r>
              <a:rPr lang="en-US" dirty="0" smtClean="0">
                <a:solidFill>
                  <a:srgbClr val="410100"/>
                </a:solidFill>
              </a:rPr>
              <a:t>The </a:t>
            </a:r>
            <a:r>
              <a:rPr lang="en-US" dirty="0">
                <a:solidFill>
                  <a:srgbClr val="410100"/>
                </a:solidFill>
              </a:rPr>
              <a:t>Doctrinal Section, Emphasizing the Supremacy of Christ (Chapters 1-2)</a:t>
            </a:r>
            <a:endParaRPr lang="en-US" dirty="0">
              <a:solidFill>
                <a:srgbClr val="410100"/>
              </a:solidFill>
            </a:endParaRPr>
          </a:p>
          <a:p>
            <a:pPr marL="463550" indent="0">
              <a:buNone/>
            </a:pPr>
            <a:r>
              <a:rPr lang="en-US" dirty="0">
                <a:solidFill>
                  <a:srgbClr val="410100"/>
                </a:solidFill>
              </a:rPr>
              <a:t>2.	</a:t>
            </a:r>
            <a:r>
              <a:rPr lang="en-US" dirty="0" smtClean="0">
                <a:solidFill>
                  <a:srgbClr val="410100"/>
                </a:solidFill>
              </a:rPr>
              <a:t>The </a:t>
            </a:r>
            <a:r>
              <a:rPr lang="en-US" dirty="0">
                <a:solidFill>
                  <a:srgbClr val="410100"/>
                </a:solidFill>
              </a:rPr>
              <a:t>Practical Section, Emphasizing Our Submission to Christ (Chapters </a:t>
            </a:r>
            <a:r>
              <a:rPr lang="en-US" dirty="0" smtClean="0">
                <a:solidFill>
                  <a:srgbClr val="410100"/>
                </a:solidFill>
              </a:rPr>
              <a:t>3-4)</a:t>
            </a:r>
            <a:endParaRPr lang="en-US" dirty="0">
              <a:solidFill>
                <a:srgbClr val="410100"/>
              </a:solidFill>
            </a:endParaRPr>
          </a:p>
          <a:p>
            <a:pPr marL="0" indent="0">
              <a:buNone/>
            </a:pPr>
            <a:endParaRPr lang="en-US" dirty="0"/>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444837"/>
          </a:xfrm>
        </p:spPr>
        <p:txBody>
          <a:bodyPr>
            <a:normAutofit/>
          </a:bodyPr>
          <a:lstStyle/>
          <a:p>
            <a:r>
              <a:rPr lang="en-US" dirty="0" smtClean="0"/>
              <a:t>Christ </a:t>
            </a:r>
            <a:r>
              <a:rPr lang="en-US" dirty="0"/>
              <a:t>Is Preeminent in All Things (1:1-29</a:t>
            </a:r>
            <a:r>
              <a:rPr lang="en-US" dirty="0" smtClean="0"/>
              <a:t>)!</a:t>
            </a:r>
          </a:p>
          <a:p>
            <a:pPr lvl="0"/>
            <a:r>
              <a:rPr lang="en-US" dirty="0"/>
              <a:t>Christ Is the Answer to All Things (2:1-23)!</a:t>
            </a:r>
          </a:p>
          <a:p>
            <a:r>
              <a:rPr lang="en-US" dirty="0"/>
              <a:t>Christ, the Preeminent One, Can and Will Change Your Life (3:1-4:18)!</a:t>
            </a:r>
            <a:endParaRPr lang="en-US"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2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4163" indent="-284163">
              <a:buSzPct val="100000"/>
              <a:buFont typeface="Arial" panose="020B0604020202020204" pitchFamily="34" charset="0"/>
              <a:buChar char="•"/>
            </a:pPr>
            <a:r>
              <a:rPr lang="en-US" dirty="0" smtClean="0"/>
              <a:t>Author: Paul </a:t>
            </a:r>
          </a:p>
          <a:p>
            <a:pPr marL="284163" indent="-284163">
              <a:buSzPct val="100000"/>
              <a:buFont typeface="Arial" panose="020B0604020202020204" pitchFamily="34" charset="0"/>
              <a:buChar char="•"/>
            </a:pPr>
            <a:r>
              <a:rPr lang="en-US" dirty="0" smtClean="0"/>
              <a:t>Recipients: </a:t>
            </a:r>
            <a:r>
              <a:rPr lang="en-US" dirty="0" smtClean="0"/>
              <a:t>Philemon, a member in </a:t>
            </a:r>
            <a:r>
              <a:rPr lang="en-US" dirty="0" err="1" smtClean="0"/>
              <a:t>Colosse</a:t>
            </a:r>
            <a:endParaRPr lang="en-US" dirty="0" smtClean="0"/>
          </a:p>
          <a:p>
            <a:pPr marL="284163" indent="-284163">
              <a:buSzPct val="100000"/>
              <a:buFont typeface="Arial" panose="020B0604020202020204" pitchFamily="34" charset="0"/>
              <a:buChar char="•"/>
            </a:pPr>
            <a:r>
              <a:rPr lang="en-US" dirty="0" smtClean="0"/>
              <a:t>Date: 60-62 A.D.</a:t>
            </a:r>
          </a:p>
          <a:p>
            <a:pPr marL="284163" indent="-284163">
              <a:buSzPct val="100000"/>
              <a:buFont typeface="Arial" panose="020B0604020202020204" pitchFamily="34" charset="0"/>
              <a:buChar char="•"/>
            </a:pPr>
            <a:r>
              <a:rPr lang="en-US" dirty="0"/>
              <a:t>Theme: </a:t>
            </a:r>
            <a:r>
              <a:rPr lang="en-US" dirty="0"/>
              <a:t>Christian forgiveness through the transforming power of the gospel</a:t>
            </a:r>
            <a:endParaRPr lang="en-US" dirty="0"/>
          </a:p>
          <a:p>
            <a:pPr marL="284163" indent="-284163">
              <a:buSzPct val="100000"/>
              <a:buFont typeface="Arial" panose="020B0604020202020204" pitchFamily="34" charset="0"/>
              <a:buChar char="•"/>
            </a:pPr>
            <a:r>
              <a:rPr lang="en-US" dirty="0"/>
              <a:t>K</a:t>
            </a:r>
            <a:r>
              <a:rPr lang="en-US" dirty="0" smtClean="0"/>
              <a:t>ey Words: </a:t>
            </a:r>
            <a:r>
              <a:rPr lang="en-US" dirty="0" smtClean="0"/>
              <a:t>“receive,” “brother,” “Christ,” “love”</a:t>
            </a:r>
            <a:endParaRPr lang="en-US" dirty="0" smtClean="0"/>
          </a:p>
          <a:p>
            <a:pPr marL="284163" indent="-284163">
              <a:buSzPct val="100000"/>
              <a:buFont typeface="Arial" panose="020B0604020202020204" pitchFamily="34" charset="0"/>
              <a:buChar char="•"/>
            </a:pPr>
            <a:r>
              <a:rPr lang="en-US" dirty="0" smtClean="0"/>
              <a:t>Key Verses: </a:t>
            </a:r>
            <a:r>
              <a:rPr lang="en-US" dirty="0" smtClean="0"/>
              <a:t>v. 15-17</a:t>
            </a:r>
            <a:endParaRPr lang="en-US" dirty="0" smtClean="0"/>
          </a:p>
        </p:txBody>
      </p:sp>
    </p:spTree>
    <p:extLst>
      <p:ext uri="{BB962C8B-B14F-4D97-AF65-F5344CB8AC3E}">
        <p14:creationId xmlns:p14="http://schemas.microsoft.com/office/powerpoint/2010/main" val="3693370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Prison </a:t>
            </a:r>
            <a:r>
              <a:rPr lang="en-US" dirty="0">
                <a:solidFill>
                  <a:srgbClr val="410100"/>
                </a:solidFill>
              </a:rPr>
              <a:t>Epistles</a:t>
            </a:r>
          </a:p>
          <a:p>
            <a:pPr>
              <a:buFont typeface="+mj-lt"/>
              <a:buAutoNum type="arabicPeriod"/>
            </a:pPr>
            <a:r>
              <a:rPr lang="en-US" dirty="0" smtClean="0">
                <a:solidFill>
                  <a:srgbClr val="410100"/>
                </a:solidFill>
              </a:rPr>
              <a:t>Brief</a:t>
            </a:r>
            <a:endParaRPr lang="en-US" dirty="0">
              <a:solidFill>
                <a:srgbClr val="410100"/>
              </a:solidFill>
            </a:endParaRPr>
          </a:p>
          <a:p>
            <a:pPr>
              <a:buFont typeface="+mj-lt"/>
              <a:buAutoNum type="arabicPeriod"/>
            </a:pPr>
            <a:r>
              <a:rPr lang="en-US" dirty="0" smtClean="0">
                <a:solidFill>
                  <a:srgbClr val="410100"/>
                </a:solidFill>
              </a:rPr>
              <a:t>Private</a:t>
            </a:r>
            <a:r>
              <a:rPr lang="en-US" dirty="0">
                <a:solidFill>
                  <a:srgbClr val="410100"/>
                </a:solidFill>
              </a:rPr>
              <a:t>, domestic matter</a:t>
            </a:r>
          </a:p>
          <a:p>
            <a:pPr>
              <a:buFont typeface="+mj-lt"/>
              <a:buAutoNum type="arabicPeriod"/>
            </a:pPr>
            <a:r>
              <a:rPr lang="en-US" dirty="0" smtClean="0">
                <a:solidFill>
                  <a:srgbClr val="410100"/>
                </a:solidFill>
              </a:rPr>
              <a:t>The </a:t>
            </a:r>
            <a:r>
              <a:rPr lang="en-US" dirty="0">
                <a:solidFill>
                  <a:srgbClr val="410100"/>
                </a:solidFill>
              </a:rPr>
              <a:t>supremacy of the individual</a:t>
            </a:r>
          </a:p>
          <a:p>
            <a:pPr>
              <a:buFont typeface="+mj-lt"/>
              <a:buAutoNum type="arabicPeriod"/>
            </a:pPr>
            <a:r>
              <a:rPr lang="en-US" dirty="0" smtClean="0">
                <a:solidFill>
                  <a:srgbClr val="410100"/>
                </a:solidFill>
              </a:rPr>
              <a:t>Relationship </a:t>
            </a:r>
            <a:r>
              <a:rPr lang="en-US" dirty="0">
                <a:solidFill>
                  <a:srgbClr val="410100"/>
                </a:solidFill>
              </a:rPr>
              <a:t>to Colossians</a:t>
            </a:r>
          </a:p>
        </p:txBody>
      </p:sp>
    </p:spTree>
    <p:extLst>
      <p:ext uri="{BB962C8B-B14F-4D97-AF65-F5344CB8AC3E}">
        <p14:creationId xmlns:p14="http://schemas.microsoft.com/office/powerpoint/2010/main" val="3874858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450</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34</cp:revision>
  <dcterms:created xsi:type="dcterms:W3CDTF">2015-01-21T18:35:23Z</dcterms:created>
  <dcterms:modified xsi:type="dcterms:W3CDTF">2015-04-30T13:41:43Z</dcterms:modified>
</cp:coreProperties>
</file>